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6" r:id="rId4"/>
    <p:sldId id="259" r:id="rId5"/>
    <p:sldId id="258" r:id="rId6"/>
    <p:sldId id="261" r:id="rId7"/>
    <p:sldId id="262" r:id="rId8"/>
    <p:sldId id="263" r:id="rId9"/>
    <p:sldId id="280" r:id="rId10"/>
    <p:sldId id="281" r:id="rId11"/>
    <p:sldId id="266" r:id="rId12"/>
    <p:sldId id="277" r:id="rId13"/>
    <p:sldId id="267" r:id="rId14"/>
    <p:sldId id="268" r:id="rId15"/>
    <p:sldId id="269" r:id="rId16"/>
    <p:sldId id="270" r:id="rId17"/>
    <p:sldId id="278" r:id="rId18"/>
    <p:sldId id="271" r:id="rId19"/>
    <p:sldId id="279" r:id="rId20"/>
    <p:sldId id="273" r:id="rId21"/>
    <p:sldId id="274" r:id="rId22"/>
    <p:sldId id="282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C2BAB-9879-4F50-BCFD-F464FF188574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804C-C9B4-4D72-8220-632AFD98EA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151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50395-BD39-4DC7-ADB4-3E63686DC6A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93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71C8F-1586-49A8-859F-BE95533ED41B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961224-6EEE-492F-A4A3-EC9C889569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406640" cy="1472184"/>
          </a:xfrm>
        </p:spPr>
        <p:txBody>
          <a:bodyPr>
            <a:noAutofit/>
          </a:bodyPr>
          <a:lstStyle/>
          <a:p>
            <a:r>
              <a:rPr lang="cs-CZ" sz="7200" dirty="0" smtClean="0">
                <a:latin typeface="Palatino Linotype" panose="02040502050505030304" pitchFamily="18" charset="0"/>
              </a:rPr>
              <a:t>SPALOVACÍ MOTORY</a:t>
            </a:r>
            <a:endParaRPr lang="cs-CZ" sz="7200" dirty="0">
              <a:latin typeface="Palatino Linotype" panose="02040502050505030304" pitchFamily="18" charset="0"/>
            </a:endParaRPr>
          </a:p>
        </p:txBody>
      </p:sp>
      <p:pic>
        <p:nvPicPr>
          <p:cNvPr id="1028" name="Picture 4" descr="C:\Users\Subertova\AppData\Local\Microsoft\Windows\Temporary Internet Files\Content.IE5\G7D3TV42\MP9004227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8717"/>
            <a:ext cx="352839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36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531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762000">
              <a:spcAft>
                <a:spcPct val="10000"/>
              </a:spcAft>
            </a:pPr>
            <a:r>
              <a:rPr lang="cs-CZ" sz="33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Vznětový čtyřdobý motor (Dieselův motor)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0" y="4437112"/>
            <a:ext cx="9144000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800" dirty="0"/>
              <a:t> </a:t>
            </a:r>
            <a:r>
              <a:rPr lang="cs-CZ" sz="2800" dirty="0" smtClean="0"/>
              <a:t>         </a:t>
            </a:r>
            <a:r>
              <a:rPr lang="cs-CZ" sz="2800" dirty="0" smtClean="0">
                <a:latin typeface="Palatino Linotype" panose="02040502050505030304" pitchFamily="18" charset="0"/>
              </a:rPr>
              <a:t>- </a:t>
            </a:r>
            <a:r>
              <a:rPr lang="cs-CZ" sz="2800" dirty="0">
                <a:latin typeface="Palatino Linotype" panose="02040502050505030304" pitchFamily="18" charset="0"/>
              </a:rPr>
              <a:t>obdobná </a:t>
            </a:r>
            <a:r>
              <a:rPr lang="cs-CZ" sz="2800" dirty="0" smtClean="0">
                <a:latin typeface="Palatino Linotype" panose="02040502050505030304" pitchFamily="18" charset="0"/>
              </a:rPr>
              <a:t>konstrukce jako motor zážehový</a:t>
            </a:r>
            <a:endParaRPr lang="cs-CZ" sz="2800" dirty="0">
              <a:latin typeface="Palatino Linotype" panose="02040502050505030304" pitchFamily="18" charset="0"/>
            </a:endParaRPr>
          </a:p>
          <a:p>
            <a:r>
              <a:rPr lang="cs-CZ" sz="2800" dirty="0">
                <a:latin typeface="Palatino Linotype" panose="02040502050505030304" pitchFamily="18" charset="0"/>
              </a:rPr>
              <a:t> </a:t>
            </a:r>
            <a:r>
              <a:rPr lang="cs-CZ" sz="2800" dirty="0" smtClean="0">
                <a:latin typeface="Palatino Linotype" panose="02040502050505030304" pitchFamily="18" charset="0"/>
              </a:rPr>
              <a:t>          - </a:t>
            </a:r>
            <a:r>
              <a:rPr lang="cs-CZ" sz="2800" dirty="0">
                <a:latin typeface="Palatino Linotype" panose="02040502050505030304" pitchFamily="18" charset="0"/>
              </a:rPr>
              <a:t>nemá svíčku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           </a:t>
            </a:r>
            <a:r>
              <a:rPr lang="cs-CZ" sz="2800" dirty="0">
                <a:latin typeface="Palatino Linotype" panose="02040502050505030304" pitchFamily="18" charset="0"/>
              </a:rPr>
              <a:t>- do válce se nasaje vzduch a jehla vstříkne </a:t>
            </a:r>
            <a:r>
              <a:rPr lang="cs-CZ" sz="2800" dirty="0" smtClean="0">
                <a:latin typeface="Palatino Linotype" panose="02040502050505030304" pitchFamily="18" charset="0"/>
              </a:rPr>
              <a:t>naftu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Palatino Linotype" panose="02040502050505030304" pitchFamily="18" charset="0"/>
              </a:rPr>
              <a:t>         -  neboť je vzduch zahřát stlačením na vysokou </a:t>
            </a:r>
          </a:p>
          <a:p>
            <a:r>
              <a:rPr lang="cs-CZ" sz="2800" dirty="0">
                <a:latin typeface="Palatino Linotype" panose="02040502050505030304" pitchFamily="18" charset="0"/>
              </a:rPr>
              <a:t> </a:t>
            </a:r>
            <a:r>
              <a:rPr lang="cs-CZ" sz="2800" dirty="0" smtClean="0">
                <a:latin typeface="Palatino Linotype" panose="02040502050505030304" pitchFamily="18" charset="0"/>
              </a:rPr>
              <a:t>             </a:t>
            </a:r>
            <a:r>
              <a:rPr lang="cs-CZ" sz="2800" dirty="0" err="1" smtClean="0">
                <a:latin typeface="Palatino Linotype" panose="02040502050505030304" pitchFamily="18" charset="0"/>
              </a:rPr>
              <a:t>teplotu,vstříknutá</a:t>
            </a:r>
            <a:r>
              <a:rPr lang="cs-CZ" sz="2800" dirty="0" smtClean="0">
                <a:latin typeface="Palatino Linotype" panose="02040502050505030304" pitchFamily="18" charset="0"/>
              </a:rPr>
              <a:t> směs se samovolně zapálí</a:t>
            </a:r>
          </a:p>
          <a:p>
            <a:endParaRPr lang="cs-CZ" sz="2800" dirty="0"/>
          </a:p>
          <a:p>
            <a:r>
              <a:rPr lang="cs-CZ" sz="2800" dirty="0"/>
              <a:t> 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692150" y="3913188"/>
            <a:ext cx="16176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1. sání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693988" y="3911600"/>
            <a:ext cx="19081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2. stlačování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4911725" y="3911600"/>
            <a:ext cx="19224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3. rozpínání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7234238" y="3911600"/>
            <a:ext cx="16176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4. výfuk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803401"/>
            <a:ext cx="1757197" cy="30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03400"/>
            <a:ext cx="1775182" cy="30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163" y="813310"/>
            <a:ext cx="1807220" cy="30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071" y="831065"/>
            <a:ext cx="1911036" cy="305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3353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8" grpId="0"/>
      <p:bldP spid="268299" grpId="0"/>
      <p:bldP spid="268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Pracuje ve čtyřech dobách.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Doby se během minuty opakují několiktisíckrát.</a:t>
            </a:r>
          </a:p>
          <a:p>
            <a:pPr>
              <a:buNone/>
            </a:pPr>
            <a:endParaRPr lang="cs-CZ" dirty="0" smtClean="0"/>
          </a:p>
          <a:p>
            <a:pPr marL="82296" indent="0">
              <a:buNone/>
            </a:pPr>
            <a:r>
              <a:rPr lang="cs-CZ" sz="3000" u="sng" dirty="0" smtClean="0">
                <a:latin typeface="Palatino Linotype" panose="02040502050505030304" pitchFamily="18" charset="0"/>
              </a:rPr>
              <a:t>ČÁSTI MOTORU</a:t>
            </a:r>
            <a:r>
              <a:rPr lang="cs-CZ" sz="3000" dirty="0" smtClean="0">
                <a:latin typeface="Palatino Linotype" panose="0204050205050503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Palatino Linotype" panose="02040502050505030304" pitchFamily="18" charset="0"/>
              </a:rPr>
              <a:t>Válec</a:t>
            </a:r>
          </a:p>
          <a:p>
            <a:pPr>
              <a:buFontTx/>
              <a:buChar char="-"/>
            </a:pPr>
            <a:r>
              <a:rPr lang="cs-CZ" sz="2800" dirty="0">
                <a:latin typeface="Palatino Linotype" panose="02040502050505030304" pitchFamily="18" charset="0"/>
              </a:rPr>
              <a:t>P</a:t>
            </a:r>
            <a:r>
              <a:rPr lang="cs-CZ" sz="2800" dirty="0" smtClean="0">
                <a:latin typeface="Palatino Linotype" panose="02040502050505030304" pitchFamily="18" charset="0"/>
              </a:rPr>
              <a:t>íst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Palatino Linotype" panose="02040502050505030304" pitchFamily="18" charset="0"/>
              </a:rPr>
              <a:t>Zapalovací </a:t>
            </a:r>
            <a:r>
              <a:rPr lang="cs-CZ" sz="2800" dirty="0" smtClean="0">
                <a:latin typeface="Palatino Linotype" panose="02040502050505030304" pitchFamily="18" charset="0"/>
              </a:rPr>
              <a:t>svíčka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Palatino Linotype" panose="02040502050505030304" pitchFamily="18" charset="0"/>
              </a:rPr>
              <a:t>Sací </a:t>
            </a:r>
            <a:r>
              <a:rPr lang="cs-CZ" sz="2800" dirty="0" smtClean="0">
                <a:latin typeface="Palatino Linotype" panose="02040502050505030304" pitchFamily="18" charset="0"/>
              </a:rPr>
              <a:t>a výfukový venti</a:t>
            </a:r>
            <a:r>
              <a:rPr lang="cs-CZ" sz="3000" dirty="0" smtClean="0">
                <a:latin typeface="Palatino Linotype" panose="02040502050505030304" pitchFamily="18" charset="0"/>
              </a:rPr>
              <a:t>l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>
                <a:latin typeface="Palatino Linotype" panose="02040502050505030304" pitchFamily="18" charset="0"/>
              </a:rPr>
              <a:t>Zážehový motor - ČTYŘDOBÝ</a:t>
            </a:r>
            <a:endParaRPr lang="cs-CZ" b="1" u="sng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94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092" y="1298460"/>
            <a:ext cx="2841848" cy="47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762000">
              <a:spcAft>
                <a:spcPct val="10000"/>
              </a:spcAft>
            </a:pPr>
            <a:r>
              <a:rPr lang="cs-CZ" sz="3300" b="1" dirty="0" smtClean="0">
                <a:latin typeface="Palatino Linotype" panose="02040502050505030304" pitchFamily="18" charset="0"/>
              </a:rPr>
              <a:t>Válec zážehového čtyřdobého motoru</a:t>
            </a:r>
            <a:endParaRPr lang="cs-CZ" sz="3300" b="1" dirty="0">
              <a:latin typeface="Palatino Linotype" panose="02040502050505030304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79500" y="1584325"/>
            <a:ext cx="3204468" cy="9805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5220071" y="1865313"/>
            <a:ext cx="2449141" cy="6275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716016" y="1124744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4572000" y="2924944"/>
            <a:ext cx="3528392" cy="108012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4106" name="Obdélník 13"/>
          <p:cNvSpPr>
            <a:spLocks noChangeArrowheads="1"/>
          </p:cNvSpPr>
          <p:nvPr/>
        </p:nvSpPr>
        <p:spPr bwMode="auto">
          <a:xfrm>
            <a:off x="231775" y="1166813"/>
            <a:ext cx="177189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sací ventil</a:t>
            </a:r>
          </a:p>
        </p:txBody>
      </p:sp>
      <p:sp>
        <p:nvSpPr>
          <p:cNvPr id="4107" name="Obdélník 15"/>
          <p:cNvSpPr>
            <a:spLocks noChangeArrowheads="1"/>
          </p:cNvSpPr>
          <p:nvPr/>
        </p:nvSpPr>
        <p:spPr bwMode="auto">
          <a:xfrm>
            <a:off x="6304890" y="1206034"/>
            <a:ext cx="268560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výfukový</a:t>
            </a:r>
            <a:r>
              <a:rPr lang="cs-CZ" dirty="0">
                <a:latin typeface="Palatino Linotype" panose="02040502050505030304" pitchFamily="18" charset="0"/>
              </a:rPr>
              <a:t> </a:t>
            </a:r>
            <a:r>
              <a:rPr lang="cs-CZ" sz="2800" dirty="0">
                <a:latin typeface="Palatino Linotype" panose="02040502050505030304" pitchFamily="18" charset="0"/>
              </a:rPr>
              <a:t>ventil</a:t>
            </a:r>
          </a:p>
        </p:txBody>
      </p:sp>
      <p:sp>
        <p:nvSpPr>
          <p:cNvPr id="4109" name="Obdélník 17"/>
          <p:cNvSpPr>
            <a:spLocks noChangeArrowheads="1"/>
          </p:cNvSpPr>
          <p:nvPr/>
        </p:nvSpPr>
        <p:spPr bwMode="auto">
          <a:xfrm>
            <a:off x="3347864" y="620688"/>
            <a:ext cx="293221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zapalovací</a:t>
            </a:r>
            <a:r>
              <a:rPr lang="cs-CZ" dirty="0">
                <a:latin typeface="Palatino Linotype" panose="02040502050505030304" pitchFamily="18" charset="0"/>
              </a:rPr>
              <a:t> </a:t>
            </a:r>
            <a:r>
              <a:rPr lang="cs-CZ" sz="2800" dirty="0">
                <a:latin typeface="Palatino Linotype" panose="02040502050505030304" pitchFamily="18" charset="0"/>
              </a:rPr>
              <a:t>svíčka</a:t>
            </a:r>
          </a:p>
        </p:txBody>
      </p:sp>
      <p:sp>
        <p:nvSpPr>
          <p:cNvPr id="4110" name="Obdélník 18"/>
          <p:cNvSpPr>
            <a:spLocks noChangeArrowheads="1"/>
          </p:cNvSpPr>
          <p:nvPr/>
        </p:nvSpPr>
        <p:spPr bwMode="auto">
          <a:xfrm>
            <a:off x="7988300" y="4011613"/>
            <a:ext cx="100219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válec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06463" y="3190875"/>
            <a:ext cx="3730452" cy="5981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2875" y="2714625"/>
            <a:ext cx="82872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cs-CZ" sz="2800" dirty="0" smtClean="0">
                <a:latin typeface="Palatino Linotype" panose="02040502050505030304" pitchFamily="18" charset="0"/>
              </a:rPr>
              <a:t>píst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971601" y="4365104"/>
            <a:ext cx="3960439" cy="57606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2875" y="3992080"/>
            <a:ext cx="141166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ct val="15000"/>
              </a:spcAft>
            </a:pPr>
            <a:r>
              <a:rPr lang="cs-CZ" sz="2800" dirty="0" smtClean="0">
                <a:latin typeface="Palatino Linotype" panose="02040502050505030304" pitchFamily="18" charset="0"/>
              </a:rPr>
              <a:t>kliková hřídel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77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9" grpId="0" animBg="1"/>
      <p:bldP spid="4110" grpId="0" animBg="1"/>
      <p:bldP spid="4102" grpId="0" animBg="1"/>
      <p:bldP spid="409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PRVNÍ DOBA - SÁNÍ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Subertova\Desktop\mo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8469">
            <a:off x="3759340" y="1412776"/>
            <a:ext cx="312264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280254"/>
            <a:ext cx="29523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Píst jde dolů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2111" y="2060848"/>
            <a:ext cx="432048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>
                <a:latin typeface="Palatino Linotype" panose="02040502050505030304" pitchFamily="18" charset="0"/>
              </a:rPr>
              <a:t>Sací ventil je otevřen, </a:t>
            </a:r>
            <a:r>
              <a:rPr lang="cs-CZ" sz="2800" dirty="0" smtClean="0">
                <a:latin typeface="Palatino Linotype" panose="02040502050505030304" pitchFamily="18" charset="0"/>
              </a:rPr>
              <a:t>nasává</a:t>
            </a:r>
            <a:endParaRPr lang="cs-CZ" sz="2800" dirty="0">
              <a:latin typeface="Palatino Linotype" panose="02040502050505030304" pitchFamily="18" charset="0"/>
            </a:endParaRPr>
          </a:p>
          <a:p>
            <a:pPr marL="82296" indent="0" algn="ctr">
              <a:buNone/>
            </a:pPr>
            <a:r>
              <a:rPr lang="cs-CZ" sz="2800" dirty="0">
                <a:latin typeface="Palatino Linotype" panose="02040502050505030304" pitchFamily="18" charset="0"/>
              </a:rPr>
              <a:t>se jím směs </a:t>
            </a:r>
            <a:r>
              <a:rPr lang="cs-CZ" sz="2800" dirty="0" smtClean="0">
                <a:latin typeface="Palatino Linotype" panose="02040502050505030304" pitchFamily="18" charset="0"/>
              </a:rPr>
              <a:t>benzínu</a:t>
            </a:r>
          </a:p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 </a:t>
            </a:r>
            <a:r>
              <a:rPr lang="cs-CZ" sz="2800" dirty="0">
                <a:latin typeface="Palatino Linotype" panose="02040502050505030304" pitchFamily="18" charset="0"/>
              </a:rPr>
              <a:t>se vzduchem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72200" y="2492896"/>
            <a:ext cx="23762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>
                <a:latin typeface="Palatino Linotype" panose="02040502050505030304" pitchFamily="18" charset="0"/>
              </a:rPr>
              <a:t>Výfukový ventil </a:t>
            </a:r>
            <a:endParaRPr lang="cs-CZ" sz="2800" dirty="0" smtClean="0">
              <a:latin typeface="Palatino Linotype" panose="02040502050505030304" pitchFamily="18" charset="0"/>
            </a:endParaRPr>
          </a:p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je </a:t>
            </a:r>
            <a:r>
              <a:rPr lang="cs-CZ" sz="2800" dirty="0">
                <a:latin typeface="Palatino Linotype" panose="02040502050505030304" pitchFamily="18" charset="0"/>
              </a:rPr>
              <a:t>uzavřen</a:t>
            </a:r>
          </a:p>
        </p:txBody>
      </p:sp>
    </p:spTree>
    <p:extLst>
      <p:ext uri="{BB962C8B-B14F-4D97-AF65-F5344CB8AC3E}">
        <p14:creationId xmlns:p14="http://schemas.microsoft.com/office/powerpoint/2010/main" xmlns="" val="1162487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bertova\Desktop\mo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532793" cy="42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DRUHÁ DOBA - STLAČOVÁNÍ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20576" y="1916832"/>
            <a:ext cx="33329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Oba ventily se uzavřou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3284984"/>
            <a:ext cx="356388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Píst jde nahoru                      a stlačuje směs benzínu   se vzduchem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96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bertova\Desktop\mo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880320" cy="49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TŘETÍ DOBA - VÝBUCH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348880"/>
            <a:ext cx="3384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Elektrická svíčka zapálí směs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940152" y="2949044"/>
            <a:ext cx="262778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Směs rychle shoří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4941168"/>
            <a:ext cx="31683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Horké plyny tlačí píst dolů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59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bertova\Desktop\mo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4180"/>
            <a:ext cx="2952328" cy="46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ČTVRTÁ DOBA - VÝFUK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78833" y="2420888"/>
            <a:ext cx="309634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Píst jde nahoru                   a vytlačuje spálené plyny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768731"/>
            <a:ext cx="3384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cs-CZ" sz="2800" dirty="0" smtClean="0">
                <a:latin typeface="Palatino Linotype" panose="02040502050505030304" pitchFamily="18" charset="0"/>
              </a:rPr>
              <a:t>Otevírá se výfukový ventil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47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nelsen.de/physikextra/images/mo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086" y="109499"/>
            <a:ext cx="7200800" cy="50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6027" y="5380672"/>
            <a:ext cx="8864600" cy="14773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defTabSz="762000"/>
            <a:r>
              <a:rPr lang="cs-CZ" sz="3000" dirty="0" smtClean="0">
                <a:latin typeface="Palatino Linotype" panose="02040502050505030304" pitchFamily="18" charset="0"/>
              </a:rPr>
              <a:t>Ve čtyřválcovém motoru je vždy každý válec v jiném pracovním cyklu. Práci koná vždy jen jeden válec, který je ve fázi rozpínání.</a:t>
            </a:r>
            <a:endParaRPr lang="cs-CZ" sz="29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052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latin typeface="Palatino Linotype" panose="02040502050505030304" pitchFamily="18" charset="0"/>
              </a:rPr>
              <a:t>Zážehový motor - </a:t>
            </a:r>
            <a:r>
              <a:rPr lang="cs-CZ" b="1" u="sng" dirty="0" smtClean="0">
                <a:latin typeface="Palatino Linotype" panose="02040502050505030304" pitchFamily="18" charset="0"/>
              </a:rPr>
              <a:t>DVOUDOBÝ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25658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Pracuje ve dvou dobách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Je lehčí a menší</a:t>
            </a:r>
          </a:p>
          <a:p>
            <a:r>
              <a:rPr lang="cs-CZ" u="sng" dirty="0" smtClean="0">
                <a:latin typeface="Palatino Linotype" panose="02040502050505030304" pitchFamily="18" charset="0"/>
              </a:rPr>
              <a:t>První doba</a:t>
            </a:r>
            <a:r>
              <a:rPr lang="cs-CZ" dirty="0" smtClean="0">
                <a:latin typeface="Palatino Linotype" panose="02040502050505030304" pitchFamily="18" charset="0"/>
              </a:rPr>
              <a:t>: sání, výfuk a stlačování</a:t>
            </a:r>
          </a:p>
          <a:p>
            <a:r>
              <a:rPr lang="cs-CZ" u="sng" dirty="0" smtClean="0">
                <a:latin typeface="Palatino Linotype" panose="02040502050505030304" pitchFamily="18" charset="0"/>
              </a:rPr>
              <a:t>Druhá doba</a:t>
            </a:r>
            <a:r>
              <a:rPr lang="cs-CZ" dirty="0" smtClean="0">
                <a:latin typeface="Palatino Linotype" panose="02040502050505030304" pitchFamily="18" charset="0"/>
              </a:rPr>
              <a:t>: výbuch</a:t>
            </a:r>
          </a:p>
          <a:p>
            <a:r>
              <a:rPr lang="cs-CZ" u="sng" dirty="0" smtClean="0">
                <a:latin typeface="Palatino Linotype" panose="02040502050505030304" pitchFamily="18" charset="0"/>
              </a:rPr>
              <a:t>Použití:</a:t>
            </a:r>
            <a:r>
              <a:rPr lang="cs-CZ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cs-CZ" dirty="0" smtClean="0">
                <a:latin typeface="Palatino Linotype" panose="02040502050505030304" pitchFamily="18" charset="0"/>
              </a:rPr>
              <a:t>V menších motocyklech</a:t>
            </a:r>
          </a:p>
          <a:p>
            <a:pPr>
              <a:buFontTx/>
              <a:buChar char="-"/>
            </a:pPr>
            <a:r>
              <a:rPr lang="cs-CZ" dirty="0" smtClean="0">
                <a:latin typeface="Palatino Linotype" panose="02040502050505030304" pitchFamily="18" charset="0"/>
              </a:rPr>
              <a:t>Motorových pilách</a:t>
            </a:r>
          </a:p>
          <a:p>
            <a:pPr>
              <a:buFontTx/>
              <a:buChar char="-"/>
            </a:pPr>
            <a:r>
              <a:rPr lang="cs-CZ" dirty="0" smtClean="0">
                <a:latin typeface="Palatino Linotype" panose="02040502050505030304" pitchFamily="18" charset="0"/>
              </a:rPr>
              <a:t>Sekačkách…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Je jednodušší, nepotřebuje ventily, chladí se sám vzduchem, nepotřebuje chladič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Nevýhoda: nedokonalé spalování paliva, větší spotřeba než čtyřdobý motor = vyšší znečištění ovzduší</a:t>
            </a:r>
          </a:p>
        </p:txBody>
      </p:sp>
    </p:spTree>
    <p:extLst>
      <p:ext uri="{BB962C8B-B14F-4D97-AF65-F5344CB8AC3E}">
        <p14:creationId xmlns:p14="http://schemas.microsoft.com/office/powerpoint/2010/main" xmlns="" val="1392834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868" y="834364"/>
            <a:ext cx="2994540" cy="533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300" b="1" dirty="0" smtClean="0">
                <a:latin typeface="Palatino Linotype" panose="02040502050505030304" pitchFamily="18" charset="0"/>
              </a:rPr>
              <a:t>Válec zážehového dvoudobého motoru </a:t>
            </a:r>
            <a:endParaRPr lang="cs-CZ" b="1" dirty="0">
              <a:latin typeface="Palatino Linotype" panose="02040502050505030304" pitchFamily="18" charset="0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6811963" y="2968625"/>
            <a:ext cx="2661562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výfukový otvor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6873875" y="4200525"/>
            <a:ext cx="1715791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sací otvor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17208" y="4326083"/>
            <a:ext cx="3007555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Palatino Linotype" panose="02040502050505030304" pitchFamily="18" charset="0"/>
              </a:rPr>
              <a:t>přepouštěcí kanál</a:t>
            </a:r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 flipV="1">
            <a:off x="2411760" y="3861047"/>
            <a:ext cx="1224136" cy="3394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 flipH="1" flipV="1">
            <a:off x="5803898" y="2800092"/>
            <a:ext cx="998537" cy="4304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 flipH="1" flipV="1">
            <a:off x="6012159" y="3861047"/>
            <a:ext cx="864095" cy="6480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4932037" y="2492896"/>
            <a:ext cx="1944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76256" y="2276872"/>
            <a:ext cx="774571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píst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76256" y="1340768"/>
            <a:ext cx="1002197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válec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4932038" y="1628800"/>
            <a:ext cx="1944218" cy="23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4788024" y="908720"/>
            <a:ext cx="2016224" cy="23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04248" y="620688"/>
            <a:ext cx="1183337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svíčka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9630" y="5473338"/>
            <a:ext cx="2411238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kliková hřídel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2699792" y="4171348"/>
            <a:ext cx="1656184" cy="1050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6293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Co to je spalovací motor…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00808"/>
            <a:ext cx="7776864" cy="4800600"/>
          </a:xfrm>
        </p:spPr>
        <p:txBody>
          <a:bodyPr/>
          <a:lstStyle/>
          <a:p>
            <a:r>
              <a:rPr lang="cs-CZ" sz="3600" dirty="0" smtClean="0">
                <a:latin typeface="Palatino Linotype" panose="02040502050505030304" pitchFamily="18" charset="0"/>
              </a:rPr>
              <a:t>Mechanický tepelný stroj</a:t>
            </a:r>
          </a:p>
          <a:p>
            <a:r>
              <a:rPr lang="cs-CZ" sz="3600" dirty="0">
                <a:latin typeface="Palatino Linotype" panose="02040502050505030304" pitchFamily="18" charset="0"/>
              </a:rPr>
              <a:t>Název odvozen od spalování paliva přímo v </a:t>
            </a:r>
            <a:r>
              <a:rPr lang="cs-CZ" sz="3600" dirty="0" smtClean="0">
                <a:latin typeface="Palatino Linotype" panose="02040502050505030304" pitchFamily="18" charset="0"/>
              </a:rPr>
              <a:t>motoru</a:t>
            </a:r>
          </a:p>
          <a:p>
            <a:r>
              <a:rPr lang="cs-CZ" sz="3600" dirty="0" smtClean="0">
                <a:latin typeface="Palatino Linotype" panose="02040502050505030304" pitchFamily="18" charset="0"/>
              </a:rPr>
              <a:t>Je to nejrozšířenější tepelný motor</a:t>
            </a:r>
          </a:p>
          <a:p>
            <a:r>
              <a:rPr lang="cs-CZ" sz="3600" dirty="0" smtClean="0">
                <a:latin typeface="Palatino Linotype" panose="02040502050505030304" pitchFamily="18" charset="0"/>
              </a:rPr>
              <a:t>Na celém světě se jich vyrábí dnes již stamiliony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606501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PRVNÍ DOBA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C:\Users\Subertova\Desktop\dvodobý mo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134" y="2132856"/>
            <a:ext cx="3334096" cy="3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1196752"/>
            <a:ext cx="44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Palatino Linotype" panose="02040502050505030304" pitchFamily="18" charset="0"/>
              </a:rPr>
              <a:t>Píst jde nahoru                a stlačuje směs                ve válci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Palatino Linotype" panose="02040502050505030304" pitchFamily="18" charset="0"/>
              </a:rPr>
              <a:t>Když je píst dost vysoko, otevře se pod ním sací potrubí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Palatino Linotype" panose="02040502050505030304" pitchFamily="18" charset="0"/>
              </a:rPr>
              <a:t>Potrubím proudí směs do prostoru pod pístem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124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DRUHÁ DOBA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6957">
            <a:off x="1115616" y="2276872"/>
            <a:ext cx="3456384" cy="35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72000" y="1412776"/>
            <a:ext cx="4427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latin typeface="Palatino Linotype" panose="02040502050505030304" pitchFamily="18" charset="0"/>
              </a:rPr>
              <a:t>Výbuch stlačí píst dolů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latin typeface="Palatino Linotype" panose="02040502050505030304" pitchFamily="18" charset="0"/>
              </a:rPr>
              <a:t>Když je píst dole, otevře se přepouštěcí potrubí nalevo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latin typeface="Palatino Linotype" panose="02040502050505030304" pitchFamily="18" charset="0"/>
              </a:rPr>
              <a:t>Potrubím proudí směs                  z prostoru pod pístem     do válce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latin typeface="Palatino Linotype" panose="02040502050505030304" pitchFamily="18" charset="0"/>
              </a:rPr>
              <a:t>Současně se otevře výfukové potrubí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 smtClean="0">
                <a:latin typeface="Palatino Linotype" panose="02040502050505030304" pitchFamily="18" charset="0"/>
              </a:rPr>
              <a:t>Aby palivová směs nešla přímo do výfuku, je                   na pístu kopeček</a:t>
            </a:r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76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br600f.mysteria.cz/Jaknato/Motor/Wankel%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104456" cy="411271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Wanklův motor</a:t>
            </a:r>
            <a:endParaRPr lang="cs-CZ" sz="2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6628" name="Picture 4" descr="http://cbr600f.mysteria.cz/Jaknato/Motor/Wankel%2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71523"/>
            <a:ext cx="2592288" cy="208647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07904" y="6165304"/>
            <a:ext cx="44644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Motor s otáčivým pohybem pístu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9504" y="548680"/>
            <a:ext cx="4464496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Tento motor má vyšší spotřebu benzínu, proto se v dnešní době příliš nevyužívá.</a:t>
            </a:r>
          </a:p>
          <a:p>
            <a:r>
              <a:rPr lang="cs-CZ" sz="2400" dirty="0" smtClean="0">
                <a:latin typeface="Palatino Linotype" panose="02040502050505030304" pitchFamily="18" charset="0"/>
              </a:rPr>
              <a:t>Ve světě si výrobu Wankelova motoru pro automobily udržela japonská Mazda a ruská Lada. Mazda ho používá ve sportovních automobilech (momentálně Mazda RX8) a Lada ve vozidlech ozbrojených složek Ruska. Ve sportovních automobilech vyšší spotřeba nehraje takovou roli a Rusko nemělo nikdy nedostatek ropy.</a:t>
            </a:r>
          </a:p>
        </p:txBody>
      </p:sp>
    </p:spTree>
    <p:extLst>
      <p:ext uri="{BB962C8B-B14F-4D97-AF65-F5344CB8AC3E}">
        <p14:creationId xmlns:p14="http://schemas.microsoft.com/office/powerpoint/2010/main" xmlns="" val="2512683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Kontrolní otázky: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Jak dělíme motory podle druhu paliva?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Jak dělíme motory podle způsobu zapálení směsi?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Jaké jsou přeměny energie v motoru?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Který z motorů je lepší? Proč?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Jaký je rozdíl mezi dvoudobým                          a čtyřdobým zážehovým motorem?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Popiš funkci dvoudobého motoru.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Jaké pracovní fáze má čtyřdobý motor?</a:t>
            </a:r>
          </a:p>
          <a:p>
            <a:endParaRPr lang="cs-CZ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565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Využití</a:t>
            </a:r>
            <a:endParaRPr lang="cs-CZ" sz="32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159456"/>
            <a:ext cx="3923928" cy="215031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81935" y="692696"/>
            <a:ext cx="2212577" cy="2880319"/>
          </a:xfrm>
          <a:prstGeom prst="rect">
            <a:avLst/>
          </a:prstGeom>
          <a:noFill/>
        </p:spPr>
      </p:pic>
      <p:pic>
        <p:nvPicPr>
          <p:cNvPr id="1030" name="Picture 6" descr="Zavřít okno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264" y="3717031"/>
            <a:ext cx="3920683" cy="2940512"/>
          </a:xfrm>
          <a:prstGeom prst="rect">
            <a:avLst/>
          </a:prstGeom>
          <a:noFill/>
        </p:spPr>
      </p:pic>
      <p:pic>
        <p:nvPicPr>
          <p:cNvPr id="1032" name="Picture 8" descr="Zavřít okno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96" y="3717031"/>
            <a:ext cx="3948367" cy="296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2532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Použití tepelných motorů…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1323791"/>
            <a:ext cx="79928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Největší uplatnění našly motory k pohonu dopravních a mobilních mechanizačních prostředků všech druhů: 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2996952"/>
            <a:ext cx="12961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LODĚ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63888" y="2725858"/>
            <a:ext cx="302433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AUTOMOBILY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3256046">
            <a:off x="4008777" y="3862823"/>
            <a:ext cx="19383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LETADLA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rot="20458374">
            <a:off x="6246776" y="4182860"/>
            <a:ext cx="270635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TRAKTORY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67644" y="5547150"/>
            <a:ext cx="309634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BottomDown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Palatino Linotype" panose="02040502050505030304" pitchFamily="18" charset="0"/>
              </a:rPr>
              <a:t>MOTOROVÉ PILY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705666">
            <a:off x="3393760" y="4930990"/>
            <a:ext cx="288032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Palatino Linotype" panose="02040502050505030304" pitchFamily="18" charset="0"/>
              </a:rPr>
              <a:t>VOJENSKÁ VOZIDLA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2626132"/>
            <a:ext cx="22213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SEKAČKY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9639436">
            <a:off x="6024249" y="5449116"/>
            <a:ext cx="31514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LOKOMOTIVY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 rot="20776275">
            <a:off x="1579476" y="3862824"/>
            <a:ext cx="26726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Palatino Linotype" panose="02040502050505030304" pitchFamily="18" charset="0"/>
              </a:rPr>
              <a:t>MOTOCYKLY</a:t>
            </a:r>
            <a:endParaRPr lang="cs-CZ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81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Přeměna energie v motoru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1556791"/>
            <a:ext cx="5328592" cy="1077218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Palatino Linotype" panose="02040502050505030304" pitchFamily="18" charset="0"/>
              </a:rPr>
              <a:t>CHEMICKÁ ENERGIE (SPÁLENÍ PALIVA)</a:t>
            </a:r>
            <a:endParaRPr lang="cs-CZ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78433" y="3573016"/>
            <a:ext cx="4896544" cy="58477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Palatino Linotype" panose="02040502050505030304" pitchFamily="18" charset="0"/>
              </a:rPr>
              <a:t>TEPELNÁ ENERGIE</a:t>
            </a:r>
            <a:endParaRPr lang="cs-CZ" sz="32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31651" y="5013176"/>
            <a:ext cx="5184576" cy="58477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Palatino Linotype" panose="02040502050505030304" pitchFamily="18" charset="0"/>
              </a:rPr>
              <a:t>MECHANICKÁ ENERGIE</a:t>
            </a:r>
            <a:endParaRPr lang="cs-CZ" sz="3200" b="1" dirty="0">
              <a:latin typeface="Palatino Linotype" panose="02040502050505030304" pitchFamily="18" charset="0"/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4355887" y="2835361"/>
            <a:ext cx="936104" cy="67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887" y="4294133"/>
            <a:ext cx="936104" cy="67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4486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834" y="274638"/>
            <a:ext cx="8640960" cy="149817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Palatino Linotype" panose="02040502050505030304" pitchFamily="18" charset="0"/>
              </a:rPr>
              <a:t>Rozdělení tepelných motorů</a:t>
            </a:r>
            <a:br>
              <a:rPr lang="cs-CZ" dirty="0" smtClean="0">
                <a:latin typeface="Palatino Linotype" panose="02040502050505030304" pitchFamily="18" charset="0"/>
              </a:rPr>
            </a:br>
            <a:r>
              <a:rPr lang="cs-CZ" dirty="0" smtClean="0">
                <a:latin typeface="Palatino Linotype" panose="02040502050505030304" pitchFamily="18" charset="0"/>
              </a:rPr>
              <a:t>- podle způsobu zapálení směsi paliva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Šipka nahoru 3"/>
          <p:cNvSpPr/>
          <p:nvPr/>
        </p:nvSpPr>
        <p:spPr>
          <a:xfrm rot="13340351">
            <a:off x="2750352" y="1750820"/>
            <a:ext cx="576064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 rot="8099312">
            <a:off x="6441415" y="1797119"/>
            <a:ext cx="576064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59632" y="3385008"/>
            <a:ext cx="295232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Palatino Linotype" panose="02040502050505030304" pitchFamily="18" charset="0"/>
              </a:rPr>
              <a:t>ZÁŽEHOVÉ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3381151"/>
            <a:ext cx="302433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Palatino Linotype" panose="02040502050505030304" pitchFamily="18" charset="0"/>
              </a:rPr>
              <a:t>VZNĚTOVÉ</a:t>
            </a:r>
            <a:endParaRPr lang="cs-CZ" sz="3600" b="1" dirty="0">
              <a:latin typeface="Palatino Linotype" panose="0204050205050503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4064547"/>
            <a:ext cx="4085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Palatino Linotype" panose="02040502050505030304" pitchFamily="18" charset="0"/>
              </a:rPr>
              <a:t>Zapálení směsi benzínu se vzduchem obstarává zapalovací svíčka.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Palatino Linotype" panose="02040502050505030304" pitchFamily="18" charset="0"/>
              </a:rPr>
              <a:t>Svíčka je umístěna                          do boční části válce             nebo do víka.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13195" y="4073853"/>
            <a:ext cx="4158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Palatino Linotype" panose="02040502050505030304" pitchFamily="18" charset="0"/>
              </a:rPr>
              <a:t>Do stlačeného vzduchu se vstřikuje palivo a to </a:t>
            </a:r>
            <a:r>
              <a:rPr lang="cs-CZ" sz="2400" dirty="0" smtClean="0">
                <a:latin typeface="Palatino Linotype" panose="02040502050505030304" pitchFamily="18" charset="0"/>
              </a:rPr>
              <a:t>se samo </a:t>
            </a:r>
            <a:r>
              <a:rPr lang="cs-CZ" sz="2400" dirty="0" smtClean="0">
                <a:latin typeface="Palatino Linotype" panose="02040502050505030304" pitchFamily="18" charset="0"/>
              </a:rPr>
              <a:t>vznítí působením vysoké teploty                       a velkého tlaku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854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ZÁŽEHOVÝ MOTOR-benzínový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Palivem je benzín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Účinnost motoru je 30%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Do válce se přímo vstřikuje směs benzínu se vzduchem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K zapálení směsi dojde pomocí svíčky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Motor pracuje buď ve dvou nebo                ve čtyřech dobách, proto se dělí na:</a:t>
            </a:r>
          </a:p>
          <a:p>
            <a:pPr marL="82296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5445224"/>
            <a:ext cx="302433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Palatino Linotype" panose="02040502050505030304" pitchFamily="18" charset="0"/>
              </a:rPr>
              <a:t>ČTYŘDOBÉ</a:t>
            </a:r>
            <a:endParaRPr lang="cs-CZ" sz="36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6056" y="5445224"/>
            <a:ext cx="302433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Palatino Linotype" panose="02040502050505030304" pitchFamily="18" charset="0"/>
              </a:rPr>
              <a:t>DVOUDOBÉ</a:t>
            </a:r>
            <a:endParaRPr lang="cs-CZ" sz="3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25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VZNĚTOVÝ MOTOR- Dieselův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Palivem je motorová nafta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Motor vynalezl Ing. Rudolf Diesel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Do válce se nasává pouze vzduch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Nafta se do motoru vstřikuje                      při stlačení válce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Účinnost motoru je 35%</a:t>
            </a:r>
          </a:p>
          <a:p>
            <a:r>
              <a:rPr lang="cs-CZ" dirty="0" smtClean="0">
                <a:latin typeface="Palatino Linotype" panose="02040502050505030304" pitchFamily="18" charset="0"/>
              </a:rPr>
              <a:t>Ve válci dochází při stlačení k většímu tlaku</a:t>
            </a:r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59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Diesel-sm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168352" cy="3981175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1178301"/>
            <a:ext cx="4559817" cy="3133245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001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300" b="1" dirty="0" smtClean="0">
                <a:latin typeface="Palatino Linotype" panose="02040502050505030304" pitchFamily="18" charset="0"/>
              </a:rPr>
              <a:t>Vznětový motor</a:t>
            </a:r>
            <a:endParaRPr lang="cs-CZ" b="1" dirty="0">
              <a:latin typeface="Palatino Linotype" panose="0204050205050503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2556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          </a:t>
            </a:r>
            <a:r>
              <a:rPr lang="cs-CZ" sz="2800" dirty="0" smtClean="0">
                <a:latin typeface="Palatino Linotype" panose="02040502050505030304" pitchFamily="18" charset="0"/>
              </a:rPr>
              <a:t>- </a:t>
            </a:r>
            <a:r>
              <a:rPr lang="cs-CZ" sz="2400" dirty="0" smtClean="0">
                <a:latin typeface="Palatino Linotype" panose="02040502050505030304" pitchFamily="18" charset="0"/>
              </a:rPr>
              <a:t>masivnější motor      v náklaďácích, lokomotivách, lodích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707904" y="5574411"/>
            <a:ext cx="252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71600" y="5733256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- těžší než motory zážehové, má větší účinnost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63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766</TotalTime>
  <Words>692</Words>
  <Application>Microsoft Office PowerPoint</Application>
  <PresentationFormat>Předvádění na obrazovce (4:3)</PresentationFormat>
  <Paragraphs>137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Slunovrat</vt:lpstr>
      <vt:lpstr>SPALOVACÍ MOTORY</vt:lpstr>
      <vt:lpstr>Co to je spalovací motor…</vt:lpstr>
      <vt:lpstr>Snímek 3</vt:lpstr>
      <vt:lpstr>Použití tepelných motorů…</vt:lpstr>
      <vt:lpstr>Přeměna energie v motoru</vt:lpstr>
      <vt:lpstr>Rozdělení tepelných motorů - podle způsobu zapálení směsi paliva</vt:lpstr>
      <vt:lpstr>ZÁŽEHOVÝ MOTOR-benzínový</vt:lpstr>
      <vt:lpstr>VZNĚTOVÝ MOTOR- Dieselův</vt:lpstr>
      <vt:lpstr>Snímek 9</vt:lpstr>
      <vt:lpstr>Snímek 10</vt:lpstr>
      <vt:lpstr>Zážehový motor - ČTYŘDOBÝ</vt:lpstr>
      <vt:lpstr>Snímek 12</vt:lpstr>
      <vt:lpstr>PRVNÍ DOBA - SÁNÍ</vt:lpstr>
      <vt:lpstr>DRUHÁ DOBA - STLAČOVÁNÍ</vt:lpstr>
      <vt:lpstr>TŘETÍ DOBA - VÝBUCH</vt:lpstr>
      <vt:lpstr>ČTVRTÁ DOBA - VÝFUK</vt:lpstr>
      <vt:lpstr>Snímek 17</vt:lpstr>
      <vt:lpstr>Zážehový motor - DVOUDOBÝ</vt:lpstr>
      <vt:lpstr>Snímek 19</vt:lpstr>
      <vt:lpstr>PRVNÍ DOBA</vt:lpstr>
      <vt:lpstr>DRUHÁ DOBA</vt:lpstr>
      <vt:lpstr>Snímek 22</vt:lpstr>
      <vt:lpstr>Kontrolní otázky: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SPALOVACÍ MOTORY</dc:title>
  <dc:creator>Jana Šubertová</dc:creator>
  <cp:lastModifiedBy>danickova</cp:lastModifiedBy>
  <cp:revision>48</cp:revision>
  <dcterms:created xsi:type="dcterms:W3CDTF">2013-01-24T10:49:16Z</dcterms:created>
  <dcterms:modified xsi:type="dcterms:W3CDTF">2016-01-18T09:36:50Z</dcterms:modified>
</cp:coreProperties>
</file>