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73" r:id="rId5"/>
    <p:sldId id="260" r:id="rId6"/>
    <p:sldId id="272" r:id="rId7"/>
    <p:sldId id="261" r:id="rId8"/>
    <p:sldId id="262" r:id="rId9"/>
    <p:sldId id="275" r:id="rId10"/>
    <p:sldId id="263" r:id="rId11"/>
    <p:sldId id="269" r:id="rId12"/>
    <p:sldId id="271" r:id="rId13"/>
    <p:sldId id="270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87DC533F-A279-4BAB-8DD2-FA5C13BE210C}" type="datetimeFigureOut">
              <a:rPr lang="cs-CZ" smtClean="0"/>
              <a:t>28.9.2012</a:t>
            </a:fld>
            <a:endParaRPr lang="cs-CZ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7543F380-836B-46EA-8F55-06778C39AD6C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533F-A279-4BAB-8DD2-FA5C13BE210C}" type="datetimeFigureOut">
              <a:rPr lang="cs-CZ" smtClean="0"/>
              <a:t>28.9.2012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380-836B-46EA-8F55-06778C39AD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533F-A279-4BAB-8DD2-FA5C13BE210C}" type="datetimeFigureOut">
              <a:rPr lang="cs-CZ" smtClean="0"/>
              <a:t>28.9.2012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380-836B-46EA-8F55-06778C39AD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533F-A279-4BAB-8DD2-FA5C13BE210C}" type="datetimeFigureOut">
              <a:rPr lang="cs-CZ" smtClean="0"/>
              <a:t>28.9.2012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380-836B-46EA-8F55-06778C39AD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87DC533F-A279-4BAB-8DD2-FA5C13BE210C}" type="datetimeFigureOut">
              <a:rPr lang="cs-CZ" smtClean="0"/>
              <a:t>28.9.2012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7543F380-836B-46EA-8F55-06778C39AD6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533F-A279-4BAB-8DD2-FA5C13BE210C}" type="datetimeFigureOut">
              <a:rPr lang="cs-CZ" smtClean="0"/>
              <a:t>28.9.2012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380-836B-46EA-8F55-06778C39AD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533F-A279-4BAB-8DD2-FA5C13BE210C}" type="datetimeFigureOut">
              <a:rPr lang="cs-CZ" smtClean="0"/>
              <a:t>28.9.2012</a:t>
            </a:fld>
            <a:endParaRPr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7543F380-836B-46EA-8F55-06778C39AD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533F-A279-4BAB-8DD2-FA5C13BE210C}" type="datetimeFigureOut">
              <a:rPr lang="cs-CZ" smtClean="0"/>
              <a:t>28.9.2012</a:t>
            </a:fld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380-836B-46EA-8F55-06778C39AD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533F-A279-4BAB-8DD2-FA5C13BE210C}" type="datetimeFigureOut">
              <a:rPr lang="cs-CZ" smtClean="0"/>
              <a:t>28.9.2012</a:t>
            </a:fld>
            <a:endParaRPr lang="cs-CZ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380-836B-46EA-8F55-06778C39AD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533F-A279-4BAB-8DD2-FA5C13BE210C}" type="datetimeFigureOut">
              <a:rPr lang="cs-CZ" smtClean="0"/>
              <a:t>28.9.2012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7543F380-836B-46EA-8F55-06778C39AD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cs-CZ" sz="2000" smtClean="0"/>
              <a:t>Kliknutím na ikonu přidáte obrázek.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533F-A279-4BAB-8DD2-FA5C13BE210C}" type="datetimeFigureOut">
              <a:rPr lang="cs-CZ" smtClean="0"/>
              <a:t>28.9.2012</a:t>
            </a:fld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3F380-836B-46EA-8F55-06778C39AD6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87DC533F-A279-4BAB-8DD2-FA5C13BE210C}" type="datetimeFigureOut">
              <a:rPr lang="cs-CZ" smtClean="0"/>
              <a:t>28.9.2012</a:t>
            </a:fld>
            <a:endParaRPr lang="cs-CZ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cs-CZ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7543F380-836B-46EA-8F55-06778C39AD6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de.wikipedia.org/wiki/Bo%C5%BEena_N%C4%9Bmcov%C3%A1" TargetMode="External"/><Relationship Id="rId3" Type="http://schemas.openxmlformats.org/officeDocument/2006/relationships/hyperlink" Target="http://www.kacur.cz/index.asp?menu=1148&amp;record=57354" TargetMode="External"/><Relationship Id="rId7" Type="http://schemas.openxmlformats.org/officeDocument/2006/relationships/hyperlink" Target="http://cs.wikipedia.org/wiki/%C4%8Cert%C5%AFv_%C5%A1vagr" TargetMode="External"/><Relationship Id="rId2" Type="http://schemas.openxmlformats.org/officeDocument/2006/relationships/hyperlink" Target="http://cs.wikiquote.org/wiki/Soubor:Bozena_Nemcova_black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T%C5%99i_o%C5%99%C3%AD%C5%A1ky_pro_Popelku" TargetMode="External"/><Relationship Id="rId5" Type="http://schemas.openxmlformats.org/officeDocument/2006/relationships/hyperlink" Target="http://cs.wikipedia.org/wiki/Bo%C5%BEena_N%C4%9Bmcov%C3%A1" TargetMode="External"/><Relationship Id="rId10" Type="http://schemas.openxmlformats.org/officeDocument/2006/relationships/hyperlink" Target="http://cs.wikipedia.org/wiki/Ratibo%C5%99ice_(%C4%8Cesk%C3%A1_Skalice)" TargetMode="External"/><Relationship Id="rId4" Type="http://schemas.openxmlformats.org/officeDocument/2006/relationships/hyperlink" Target="http://czpohadka.blogspot.com/2010/10/pohadky-bozeny-nemcove-o-popelce.html" TargetMode="External"/><Relationship Id="rId9" Type="http://schemas.openxmlformats.org/officeDocument/2006/relationships/hyperlink" Target="http://en.wikipedia.org/wiki/Bo%C5%BEena_N%C4%9Bmcov%C3%A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765175"/>
            <a:ext cx="7772400" cy="1470025"/>
          </a:xfrm>
        </p:spPr>
        <p:txBody>
          <a:bodyPr/>
          <a:lstStyle/>
          <a:p>
            <a:pPr eaLnBrk="1" hangingPunct="1"/>
            <a:r>
              <a:rPr lang="cs-CZ" dirty="0" smtClean="0"/>
              <a:t>Božena Němcová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833" y="3886200"/>
            <a:ext cx="5518534" cy="914400"/>
          </a:xfrm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27088" y="4581525"/>
            <a:ext cx="720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srgbClr val="000000"/>
                </a:solidFill>
              </a:rPr>
              <a:t>VY_32_INOVACE_XVI-B-01</a:t>
            </a:r>
            <a:endParaRPr lang="cs-CZ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8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2002984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Čertův švagr</a:t>
            </a:r>
            <a:endParaRPr lang="cs-CZ" sz="40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435" y="360365"/>
            <a:ext cx="4752528" cy="628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600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8229600" cy="1143000"/>
          </a:xfrm>
        </p:spPr>
        <p:txBody>
          <a:bodyPr/>
          <a:lstStyle/>
          <a:p>
            <a:r>
              <a:rPr lang="cs-CZ" dirty="0" smtClean="0"/>
              <a:t>SOUTĚŽ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1340768"/>
            <a:ext cx="4038600" cy="4525963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rgbClr val="FF0000"/>
                </a:solidFill>
              </a:rPr>
              <a:t>1. Jaké bylo příjmení Boženy Němcové, když byla malá?</a:t>
            </a:r>
          </a:p>
          <a:p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smtClean="0">
                <a:solidFill>
                  <a:srgbClr val="FF0000"/>
                </a:solidFill>
              </a:rPr>
              <a:t>3. Jak se jmenovala její babička?</a:t>
            </a:r>
          </a:p>
          <a:p>
            <a:pPr marL="18288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a) Kristýna Anna Nová    </a:t>
            </a:r>
          </a:p>
          <a:p>
            <a:pPr marL="18288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b) Marie Magdaléna Novotná</a:t>
            </a:r>
          </a:p>
          <a:p>
            <a:pPr marL="18288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c) Josefína Marie Nováková</a:t>
            </a:r>
          </a:p>
          <a:p>
            <a:pPr marL="182880" indent="0">
              <a:buNone/>
            </a:pPr>
            <a:endParaRPr lang="cs-CZ" sz="1800" dirty="0" smtClean="0"/>
          </a:p>
          <a:p>
            <a:r>
              <a:rPr lang="cs-CZ" sz="1800" dirty="0">
                <a:solidFill>
                  <a:srgbClr val="FF0000"/>
                </a:solidFill>
              </a:rPr>
              <a:t>5. Kolik let bylo </a:t>
            </a:r>
            <a:r>
              <a:rPr lang="cs-CZ" sz="1800" dirty="0" smtClean="0">
                <a:solidFill>
                  <a:srgbClr val="FF0000"/>
                </a:solidFill>
              </a:rPr>
              <a:t>Němcové, </a:t>
            </a:r>
            <a:r>
              <a:rPr lang="cs-CZ" sz="1800" dirty="0">
                <a:solidFill>
                  <a:srgbClr val="FF0000"/>
                </a:solidFill>
              </a:rPr>
              <a:t>když zemřela?</a:t>
            </a:r>
          </a:p>
          <a:p>
            <a:r>
              <a:rPr lang="cs-CZ" sz="1800" dirty="0"/>
              <a:t>A)32</a:t>
            </a:r>
          </a:p>
          <a:p>
            <a:r>
              <a:rPr lang="cs-CZ" sz="1800" dirty="0"/>
              <a:t>B)42</a:t>
            </a:r>
          </a:p>
          <a:p>
            <a:r>
              <a:rPr lang="cs-CZ" sz="1800" dirty="0"/>
              <a:t>C)58</a:t>
            </a:r>
          </a:p>
          <a:p>
            <a:pPr marL="182880" indent="0">
              <a:buNone/>
            </a:pPr>
            <a:r>
              <a:rPr lang="cs-CZ" sz="1800" dirty="0" smtClean="0"/>
              <a:t>               </a:t>
            </a:r>
            <a:endParaRPr lang="cs-CZ" sz="1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1844824"/>
            <a:ext cx="4038600" cy="4525963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rgbClr val="FF0000"/>
                </a:solidFill>
              </a:rPr>
              <a:t>2. Jak se jmenovalo stavení   v Ratibořicích?</a:t>
            </a:r>
          </a:p>
          <a:p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smtClean="0">
                <a:solidFill>
                  <a:srgbClr val="FF0000"/>
                </a:solidFill>
              </a:rPr>
              <a:t>4. Který syn jí zemřel?</a:t>
            </a:r>
          </a:p>
          <a:p>
            <a:r>
              <a:rPr lang="cs-CZ" sz="1800" dirty="0" smtClean="0"/>
              <a:t>a) Jaroslav</a:t>
            </a:r>
          </a:p>
          <a:p>
            <a:r>
              <a:rPr lang="cs-CZ" sz="1800" dirty="0" smtClean="0"/>
              <a:t>B) Karel</a:t>
            </a:r>
          </a:p>
          <a:p>
            <a:r>
              <a:rPr lang="cs-CZ" sz="1800" dirty="0" smtClean="0"/>
              <a:t>C) Hynek</a:t>
            </a:r>
          </a:p>
          <a:p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smtClean="0">
                <a:solidFill>
                  <a:srgbClr val="FF0000"/>
                </a:solidFill>
              </a:rPr>
              <a:t>6.Napiš  názvy 4 pohádek od Boženy Němcové. </a:t>
            </a:r>
          </a:p>
        </p:txBody>
      </p:sp>
    </p:spTree>
    <p:extLst>
      <p:ext uri="{BB962C8B-B14F-4D97-AF65-F5344CB8AC3E}">
        <p14:creationId xmlns:p14="http://schemas.microsoft.com/office/powerpoint/2010/main" val="204396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995120" cy="4525963"/>
          </a:xfrm>
        </p:spPr>
        <p:txBody>
          <a:bodyPr/>
          <a:lstStyle/>
          <a:p>
            <a:r>
              <a:rPr lang="cs-CZ" dirty="0" smtClean="0"/>
              <a:t>Prezentaci je možné využít motivačně před četbou pohádky „Řemeslo má zlaté dno.“(nebo jiné pohádky od B. Němcové)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668344" y="1844824"/>
            <a:ext cx="4038600" cy="4525963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6175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>
                <a:hlinkClick r:id="rId2"/>
              </a:rPr>
              <a:t>http://cs.wikiquote.org/wiki/Soubor:Bozena_Nemcova_black.jpg</a:t>
            </a:r>
            <a:endParaRPr lang="cs-CZ" sz="1800" dirty="0" smtClean="0"/>
          </a:p>
          <a:p>
            <a:r>
              <a:rPr lang="cs-CZ" sz="1800" dirty="0" smtClean="0">
                <a:hlinkClick r:id="rId3"/>
              </a:rPr>
              <a:t>http://www.kacur.cz/index.asp?menu=1148&amp;record=57354</a:t>
            </a:r>
            <a:endParaRPr lang="cs-CZ" sz="1800" dirty="0" smtClean="0"/>
          </a:p>
          <a:p>
            <a:r>
              <a:rPr lang="cs-CZ" sz="1800" dirty="0" smtClean="0">
                <a:hlinkClick r:id="rId4"/>
              </a:rPr>
              <a:t>http://czpohadka.blogspot.com/2010/10/pohadky-bozeny-nemcove-o-popelce.html</a:t>
            </a:r>
            <a:endParaRPr lang="cs-CZ" sz="1800" dirty="0" smtClean="0"/>
          </a:p>
          <a:p>
            <a:r>
              <a:rPr lang="cs-CZ" sz="1800" dirty="0">
                <a:hlinkClick r:id="rId5"/>
              </a:rPr>
              <a:t>http://</a:t>
            </a:r>
            <a:r>
              <a:rPr lang="cs-CZ" sz="1800" dirty="0" smtClean="0">
                <a:hlinkClick r:id="rId5"/>
              </a:rPr>
              <a:t>cs.wikipedia.org/wiki/Bo%C5%BEena_N%C4%9Bmcov%C3%A1</a:t>
            </a:r>
            <a:endParaRPr lang="cs-CZ" sz="1800" dirty="0" smtClean="0"/>
          </a:p>
          <a:p>
            <a:r>
              <a:rPr lang="cs-CZ" sz="1000" u="sng" dirty="0" smtClean="0">
                <a:hlinkClick r:id="rId6"/>
              </a:rPr>
              <a:t>http</a:t>
            </a:r>
            <a:r>
              <a:rPr lang="cs-CZ" sz="1000" u="sng" dirty="0">
                <a:hlinkClick r:id="rId6"/>
              </a:rPr>
              <a:t>://cs.wikipedia.org/wiki/T%C5%99i_o%C5%99%C3%AD%C5%A1ky_pro_Popelku</a:t>
            </a:r>
            <a:endParaRPr lang="cs-CZ" sz="1000" dirty="0"/>
          </a:p>
          <a:p>
            <a:r>
              <a:rPr lang="cs-CZ" sz="1000" dirty="0">
                <a:hlinkClick r:id="rId7"/>
              </a:rPr>
              <a:t>http://cs.wikipedia.org/wiki/%C4%8Cert%C5%AFv_%</a:t>
            </a:r>
            <a:r>
              <a:rPr lang="cs-CZ" sz="1000" dirty="0" smtClean="0">
                <a:hlinkClick r:id="rId7"/>
              </a:rPr>
              <a:t>C5%A1vagr</a:t>
            </a:r>
            <a:endParaRPr lang="cs-CZ" sz="1000" dirty="0" smtClean="0"/>
          </a:p>
          <a:p>
            <a:r>
              <a:rPr lang="cs-CZ" sz="1000" dirty="0">
                <a:hlinkClick r:id="rId8"/>
              </a:rPr>
              <a:t>http://</a:t>
            </a:r>
            <a:r>
              <a:rPr lang="cs-CZ" sz="1000" dirty="0" smtClean="0">
                <a:hlinkClick r:id="rId8"/>
              </a:rPr>
              <a:t>de.wikipedia.org/wiki/Bo%C5%BEena_N%C4%9Bmcov%C3%A1</a:t>
            </a:r>
            <a:endParaRPr lang="cs-CZ" sz="1000" dirty="0" smtClean="0"/>
          </a:p>
          <a:p>
            <a:r>
              <a:rPr lang="cs-CZ" sz="1000" u="sng" dirty="0">
                <a:hlinkClick r:id="rId9"/>
              </a:rPr>
              <a:t>http://en.wikipedia.org/wiki/Bo%C5%BEena_N%C4%9Bmcov%C3%A1</a:t>
            </a:r>
            <a:endParaRPr lang="cs-CZ" sz="1000" dirty="0"/>
          </a:p>
          <a:p>
            <a:r>
              <a:rPr lang="cs-CZ" sz="1000" u="sng" dirty="0" smtClean="0">
                <a:hlinkClick r:id="rId10"/>
              </a:rPr>
              <a:t>http</a:t>
            </a:r>
            <a:r>
              <a:rPr lang="cs-CZ" sz="1000" u="sng" dirty="0">
                <a:hlinkClick r:id="rId10"/>
              </a:rPr>
              <a:t>://cs.wikipedia.org/wiki/Ratibo%C5%99ice_(%C4%8Cesk%C3%A1_Skalice)</a:t>
            </a:r>
            <a:endParaRPr lang="cs-CZ" sz="1000" dirty="0"/>
          </a:p>
          <a:p>
            <a:r>
              <a:rPr lang="cs-CZ" sz="1000" dirty="0"/>
              <a:t>http://upload.wikimedia.org/wikipedia/commons/3/3c/Ratiborice_-_Stare_belidlo.jpg</a:t>
            </a:r>
          </a:p>
          <a:p>
            <a:r>
              <a:rPr lang="cs-CZ" sz="1000" dirty="0"/>
              <a:t>http://cs.wikipedia.org/wiki/Soubor:Souso%C5%A1%C3%AD_Babi%C4%8Dky_v_Ratibo%C5%99ic%C3%ADch.jpg</a:t>
            </a:r>
          </a:p>
          <a:p>
            <a:r>
              <a:rPr lang="cs-CZ" sz="1000" dirty="0"/>
              <a:t>http://cs.wikipedia.org/wiki/Soubor:Ratiborice_-_sluice.jpg    Viktorčin splav</a:t>
            </a:r>
          </a:p>
          <a:p>
            <a:r>
              <a:rPr lang="cs-CZ" sz="1000" dirty="0"/>
              <a:t>http://cs.wikiquote.org/wiki/Bo%C5%BEena_N%C4%9Bmcov%C3%A1</a:t>
            </a:r>
          </a:p>
        </p:txBody>
      </p:sp>
    </p:spTree>
    <p:extLst>
      <p:ext uri="{BB962C8B-B14F-4D97-AF65-F5344CB8AC3E}">
        <p14:creationId xmlns:p14="http://schemas.microsoft.com/office/powerpoint/2010/main" val="287198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8640"/>
            <a:ext cx="5040560" cy="646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756592" y="332656"/>
            <a:ext cx="7772400" cy="1470025"/>
          </a:xfrm>
        </p:spPr>
        <p:txBody>
          <a:bodyPr/>
          <a:lstStyle/>
          <a:p>
            <a:r>
              <a:rPr lang="cs-CZ" dirty="0" smtClean="0"/>
              <a:t>Božena Němcová</a:t>
            </a:r>
            <a:br>
              <a:rPr lang="cs-CZ" dirty="0" smtClean="0"/>
            </a:br>
            <a:r>
              <a:rPr lang="cs-CZ" dirty="0" smtClean="0"/>
              <a:t>Barunka Panklová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324544" y="4869606"/>
            <a:ext cx="6400800" cy="17526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Narodila se v roce 1820 ve Vídni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Zemřela v roce 1862 v Praze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82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682" y="575761"/>
            <a:ext cx="3888432" cy="258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3437" y="260648"/>
            <a:ext cx="8229600" cy="1143000"/>
          </a:xfrm>
        </p:spPr>
        <p:txBody>
          <a:bodyPr/>
          <a:lstStyle/>
          <a:p>
            <a:r>
              <a:rPr lang="cs-CZ" dirty="0" smtClean="0"/>
              <a:t>STARÉ BĚLIDLO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9802" y="1340768"/>
            <a:ext cx="483488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Malá Barunka bydlela na </a:t>
            </a:r>
            <a:r>
              <a:rPr lang="cs-CZ" u="sng" dirty="0" smtClean="0">
                <a:solidFill>
                  <a:srgbClr val="FF0000"/>
                </a:solidFill>
              </a:rPr>
              <a:t>Starém bělidle                   </a:t>
            </a:r>
            <a:r>
              <a:rPr lang="cs-CZ" dirty="0" smtClean="0">
                <a:solidFill>
                  <a:srgbClr val="FF0000"/>
                </a:solidFill>
              </a:rPr>
              <a:t>v Ratibořicích.</a:t>
            </a:r>
          </a:p>
          <a:p>
            <a:r>
              <a:rPr lang="cs-CZ" dirty="0" smtClean="0"/>
              <a:t>Starala se o ni babička </a:t>
            </a:r>
            <a:r>
              <a:rPr lang="cs-CZ" dirty="0" smtClean="0">
                <a:solidFill>
                  <a:srgbClr val="FF0000"/>
                </a:solidFill>
              </a:rPr>
              <a:t>Marie Magdaléna Novotná.</a:t>
            </a:r>
          </a:p>
          <a:p>
            <a:r>
              <a:rPr lang="cs-CZ" dirty="0" smtClean="0"/>
              <a:t>Do školy chodila Barunka v České Skalici.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652120" y="6268670"/>
            <a:ext cx="288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Sedmnáctiletá Barunka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06" y="3400491"/>
            <a:ext cx="4616308" cy="306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619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9466"/>
            <a:ext cx="2880320" cy="38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596114" y="908720"/>
            <a:ext cx="4695965" cy="4525963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</a:rPr>
              <a:t>Zámeček Ratibořice</a:t>
            </a:r>
            <a:r>
              <a:rPr lang="cs-CZ" dirty="0" smtClean="0"/>
              <a:t>, nedaleko Starého bělidla, kam chodily děti              s babičkou na návštěvu ke kněžně.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64638" y="2343188"/>
            <a:ext cx="4038600" cy="4525963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    Viktorčin splav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30" y="3239914"/>
            <a:ext cx="4151726" cy="311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929" y="3356992"/>
            <a:ext cx="388147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365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DOSPĚLOST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Božena Němcová se provdala za Josefa Němce.</a:t>
            </a:r>
          </a:p>
          <a:p>
            <a:r>
              <a:rPr lang="cs-CZ" dirty="0" smtClean="0"/>
              <a:t>Narodili se jí </a:t>
            </a:r>
            <a:r>
              <a:rPr lang="cs-CZ" dirty="0" smtClean="0">
                <a:solidFill>
                  <a:srgbClr val="FF0000"/>
                </a:solidFill>
              </a:rPr>
              <a:t>tři synové a dcera.</a:t>
            </a:r>
          </a:p>
          <a:p>
            <a:endParaRPr lang="cs-CZ" dirty="0" smtClean="0"/>
          </a:p>
          <a:p>
            <a:r>
              <a:rPr lang="cs-CZ" dirty="0" smtClean="0"/>
              <a:t>Syn </a:t>
            </a:r>
            <a:r>
              <a:rPr lang="cs-CZ" dirty="0" smtClean="0">
                <a:solidFill>
                  <a:srgbClr val="FF0000"/>
                </a:solidFill>
              </a:rPr>
              <a:t>Hynek zemřel        </a:t>
            </a:r>
            <a:r>
              <a:rPr lang="cs-CZ" dirty="0" smtClean="0"/>
              <a:t>v dětském věku.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9" y="1484784"/>
            <a:ext cx="410801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670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729502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1559" y="620688"/>
            <a:ext cx="8229600" cy="4525963"/>
          </a:xfrm>
        </p:spPr>
        <p:txBody>
          <a:bodyPr/>
          <a:lstStyle/>
          <a:p>
            <a:r>
              <a:rPr lang="cs-CZ" dirty="0" smtClean="0"/>
              <a:t> Božena Němcová se svými dětmi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752454" cy="527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521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096344" cy="464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337" y="0"/>
            <a:ext cx="8229600" cy="107099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50386"/>
            <a:ext cx="2922596" cy="549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17807" y="1343459"/>
            <a:ext cx="4694212" cy="6109721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Božena Němcová žila                 v chudobě, často neměla co jíst.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Zemřela ve 42 </a:t>
            </a:r>
            <a:r>
              <a:rPr lang="cs-CZ" dirty="0" smtClean="0">
                <a:solidFill>
                  <a:schemeClr val="bg1"/>
                </a:solidFill>
              </a:rPr>
              <a:t>letech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a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je pohřbena                                        na Vyšehradě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1800" dirty="0" smtClean="0"/>
              <a:t>  </a:t>
            </a:r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r>
              <a:rPr lang="cs-CZ" sz="1600" b="1" dirty="0" smtClean="0">
                <a:solidFill>
                  <a:srgbClr val="FF0000"/>
                </a:solidFill>
              </a:rPr>
              <a:t>                 </a:t>
            </a:r>
            <a:r>
              <a:rPr lang="cs-CZ" sz="1600" b="1" dirty="0" smtClean="0"/>
              <a:t>              fotografie krátce před </a:t>
            </a:r>
            <a:r>
              <a:rPr lang="cs-CZ" sz="1600" b="1" dirty="0"/>
              <a:t>smrtí          </a:t>
            </a:r>
            <a:endParaRPr lang="cs-CZ" sz="1600" b="1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87451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16746"/>
            <a:ext cx="5760640" cy="413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1268760"/>
            <a:ext cx="8229600" cy="1143000"/>
          </a:xfrm>
        </p:spPr>
        <p:txBody>
          <a:bodyPr/>
          <a:lstStyle/>
          <a:p>
            <a:r>
              <a:rPr lang="cs-CZ" dirty="0" smtClean="0"/>
              <a:t>POHÁDKY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r>
              <a:rPr lang="cs-CZ" dirty="0"/>
              <a:t>Princezna se zlatou hvězdou na čele</a:t>
            </a:r>
          </a:p>
          <a:p>
            <a:r>
              <a:rPr lang="cs-CZ" dirty="0" smtClean="0"/>
              <a:t>Sedmero </a:t>
            </a:r>
            <a:r>
              <a:rPr lang="cs-CZ" dirty="0"/>
              <a:t>krkavců</a:t>
            </a:r>
          </a:p>
          <a:p>
            <a:r>
              <a:rPr lang="cs-CZ" dirty="0" smtClean="0"/>
              <a:t>O Slunečníku, Měsíčníku a Větrníku</a:t>
            </a:r>
          </a:p>
        </p:txBody>
      </p:sp>
    </p:spTree>
    <p:extLst>
      <p:ext uri="{BB962C8B-B14F-4D97-AF65-F5344CB8AC3E}">
        <p14:creationId xmlns:p14="http://schemas.microsoft.com/office/powerpoint/2010/main" val="1720255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62061" y="-14514"/>
            <a:ext cx="946448" cy="11430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260648"/>
            <a:ext cx="3810000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60969"/>
            <a:ext cx="3060700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12813"/>
            <a:ext cx="4511675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95389" y="316469"/>
            <a:ext cx="9381728" cy="6192688"/>
          </a:xfrm>
        </p:spPr>
        <p:txBody>
          <a:bodyPr>
            <a:normAutofit/>
          </a:bodyPr>
          <a:lstStyle/>
          <a:p>
            <a:r>
              <a:rPr lang="cs-CZ" dirty="0" smtClean="0"/>
              <a:t>       O Popelce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     Sůl nad zl</a:t>
            </a:r>
            <a:r>
              <a:rPr lang="cs-CZ" dirty="0" smtClean="0">
                <a:solidFill>
                  <a:schemeClr val="bg1"/>
                </a:solidFill>
              </a:rPr>
              <a:t>ato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               Potrestaná pýcha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1289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Karnevalový motiv</Template>
  <TotalTime>201</TotalTime>
  <Words>312</Words>
  <Application>Microsoft Office PowerPoint</Application>
  <PresentationFormat>Předvádění na obrazovce (4:3)</PresentationFormat>
  <Paragraphs>105</Paragraphs>
  <Slides>13</Slides>
  <Notes>0</Notes>
  <HiddenSlides>3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Carnival</vt:lpstr>
      <vt:lpstr>Božena Němcová</vt:lpstr>
      <vt:lpstr>Božena Němcová Barunka Panklová</vt:lpstr>
      <vt:lpstr>STARÉ BĚLIDLO</vt:lpstr>
      <vt:lpstr>Prezentace aplikace PowerPoint</vt:lpstr>
      <vt:lpstr>DOSPĚLOST</vt:lpstr>
      <vt:lpstr>Prezentace aplikace PowerPoint</vt:lpstr>
      <vt:lpstr>Prezentace aplikace PowerPoint</vt:lpstr>
      <vt:lpstr>POHÁDKY</vt:lpstr>
      <vt:lpstr>Prezentace aplikace PowerPoint</vt:lpstr>
      <vt:lpstr>Prezentace aplikace PowerPoint</vt:lpstr>
      <vt:lpstr>SOUTĚŽ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Božena Němcová</dc:title>
  <dc:creator>Jaroslava Černá</dc:creator>
  <cp:lastModifiedBy>Jaroslava Černá</cp:lastModifiedBy>
  <cp:revision>24</cp:revision>
  <dcterms:created xsi:type="dcterms:W3CDTF">2011-07-11T14:31:35Z</dcterms:created>
  <dcterms:modified xsi:type="dcterms:W3CDTF">2012-09-28T15:04:50Z</dcterms:modified>
</cp:coreProperties>
</file>