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442" r:id="rId2"/>
    <p:sldMasterId id="2147484454" r:id="rId3"/>
  </p:sldMasterIdLst>
  <p:sldIdLst>
    <p:sldId id="256" r:id="rId4"/>
    <p:sldId id="268" r:id="rId5"/>
    <p:sldId id="269" r:id="rId6"/>
    <p:sldId id="295" r:id="rId7"/>
    <p:sldId id="284" r:id="rId8"/>
    <p:sldId id="273" r:id="rId9"/>
    <p:sldId id="279" r:id="rId10"/>
    <p:sldId id="297" r:id="rId11"/>
    <p:sldId id="296" r:id="rId12"/>
    <p:sldId id="298" r:id="rId13"/>
    <p:sldId id="29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94259" autoAdjust="0"/>
  </p:normalViewPr>
  <p:slideViewPr>
    <p:cSldViewPr>
      <p:cViewPr>
        <p:scale>
          <a:sx n="94" d="100"/>
          <a:sy n="94" d="100"/>
        </p:scale>
        <p:origin x="-448" y="5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6EBAC2-69C6-40B2-B713-33270C6BE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2DFD-C496-498D-A47E-FF3EE8264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EBEC-8DA9-4264-BBA8-6CEB768107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28DA79-E4C5-4B83-9016-79D428E0A6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A8DD-1B63-4E57-9F46-95214AF2C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F048-B74A-4503-A30A-885EA4E253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CC50-EA9D-4F17-B71C-ED363D5FA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82B4-663C-418C-BFBD-E6536EC1E0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3394-B8ED-4E11-ACEE-D64274B159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83E2-230A-4492-B538-D19909038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A53E-A417-4DA0-BC16-6DCD79E9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2DE1-F0BD-49E9-9073-460533F42A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0C1A-BB72-45BA-B114-5519C8D1D5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B70A-E0F1-4922-A4C3-B24BE518B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79E0-4DBB-4CE7-9AEE-1E9E1A411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23B98D8-2FFA-4CF2-A441-F50B5A11C3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13BC-9857-4464-BF21-B3C63F232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4556-5372-40CC-9D49-384BB9BAB2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CB0E-C296-48F9-93FD-3C254F01EF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0CBC-8F60-4431-B496-C6BF2F3B3C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79BB-12AA-4325-B674-1F7B92B6B5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5B68-937F-44E2-A299-E34BB1BD5E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85EE-A7BF-412B-B44F-D54F421D0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C020-25A8-43B3-B1C3-5635F8E5A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E067-E221-4D38-A5AD-CE783746E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A640-F488-42B7-A572-57BF9E56B2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2308-960C-432C-BF50-D24FB6110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BBB8-7C8A-4B8D-8C8E-F80E8AFEC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63B3-8A1D-4797-AE06-21C02B9F9A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F90-439F-46F0-838F-F83566E6B6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B4B5-11A7-4EAF-B6BD-CA31E6F531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Zaoblený obdélní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E2E-8E2C-449E-92D2-5735EDDA1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1B67-BF3E-4AE1-96DC-C39CD6B19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7EB3E15-AB1E-4BFF-A6CA-4BE5E6DE0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476" r:id="rId2"/>
    <p:sldLayoutId id="2147484500" r:id="rId3"/>
    <p:sldLayoutId id="2147484477" r:id="rId4"/>
    <p:sldLayoutId id="2147484478" r:id="rId5"/>
    <p:sldLayoutId id="2147484479" r:id="rId6"/>
    <p:sldLayoutId id="2147484480" r:id="rId7"/>
    <p:sldLayoutId id="2147484501" r:id="rId8"/>
    <p:sldLayoutId id="2147484502" r:id="rId9"/>
    <p:sldLayoutId id="2147484481" r:id="rId10"/>
    <p:sldLayoutId id="214748448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E335BF0-22D7-4BAE-9D88-C1ADF89FD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504" r:id="rId8"/>
    <p:sldLayoutId id="2147484505" r:id="rId9"/>
    <p:sldLayoutId id="2147484489" r:id="rId10"/>
    <p:sldLayoutId id="214748449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B90DC1A-0843-4726-9454-FF7DF9126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507" r:id="rId8"/>
    <p:sldLayoutId id="2147484508" r:id="rId9"/>
    <p:sldLayoutId id="2147484497" r:id="rId10"/>
    <p:sldLayoutId id="214748449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SULFIDY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altLang="cs-CZ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9350" cy="1143000"/>
          </a:xfrm>
        </p:spPr>
        <p:txBody>
          <a:bodyPr/>
          <a:lstStyle/>
          <a:p>
            <a:r>
              <a:rPr lang="cs-CZ" smtClean="0"/>
              <a:t>Chalkopyrit – </a:t>
            </a:r>
            <a:r>
              <a:rPr lang="cs-CZ" b="1" smtClean="0"/>
              <a:t>CuFeS</a:t>
            </a:r>
            <a:r>
              <a:rPr lang="cs-CZ" b="1" baseline="-25000" smtClean="0"/>
              <a:t>2</a:t>
            </a:r>
            <a:endParaRPr 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295400" y="1447800"/>
            <a:ext cx="7467600" cy="3886200"/>
          </a:xfrm>
        </p:spPr>
        <p:txBody>
          <a:bodyPr/>
          <a:lstStyle/>
          <a:p>
            <a:pPr algn="just"/>
            <a:r>
              <a:rPr lang="cs-CZ" altLang="cs-CZ" smtClean="0"/>
              <a:t>Barvu má mosazně, zlatě žlutou. Často se mění do modra až fialova.</a:t>
            </a:r>
          </a:p>
          <a:p>
            <a:pPr algn="just"/>
            <a:r>
              <a:rPr lang="cs-CZ" altLang="cs-CZ" smtClean="0"/>
              <a:t>Je to všudypřítomný rudní minerál od nejvyšších do nejnižších teplot vzniku.</a:t>
            </a:r>
          </a:p>
          <a:p>
            <a:pPr algn="just"/>
            <a:r>
              <a:rPr lang="cs-CZ" altLang="cs-CZ" smtClean="0"/>
              <a:t>Chalkopyritové rudy jsou jedním z nejdůležitějších zdrojů velmi důležité mědi, která se dále zpracovává.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0" y="1066800"/>
            <a:ext cx="7467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Sulfid </a:t>
            </a:r>
            <a:r>
              <a:rPr lang="cs-CZ" sz="32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měďnato</a:t>
            </a:r>
            <a:r>
              <a:rPr lang="cs-CZ" sz="32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-železnatý – chalkopyrit</a:t>
            </a:r>
          </a:p>
          <a:p>
            <a:pPr>
              <a:defRPr/>
            </a:pPr>
            <a:r>
              <a:rPr lang="cs-CZ" sz="32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     (CuFeS</a:t>
            </a:r>
            <a:r>
              <a:rPr lang="cs-CZ" sz="3200" baseline="-25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cs-CZ" sz="32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17762" name="Picture 2" descr="http://is.muni.cz/do/1499/el/estud/pedf/js10/minerals/web/img/mineraly/big/chalkopyri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3048000" cy="3922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6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Sulfidy</a:t>
            </a:r>
            <a:endParaRPr lang="cs-CZ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495800"/>
          </a:xfrm>
        </p:spPr>
        <p:txBody>
          <a:bodyPr/>
          <a:lstStyle/>
          <a:p>
            <a:pPr algn="just"/>
            <a:r>
              <a:rPr lang="cs-CZ" altLang="cs-CZ" sz="3000" smtClean="0"/>
              <a:t>Sulfidy jsou soli odvozené od H</a:t>
            </a:r>
            <a:r>
              <a:rPr lang="cs-CZ" altLang="cs-CZ" sz="3000" baseline="-25000" smtClean="0"/>
              <a:t>2</a:t>
            </a:r>
            <a:r>
              <a:rPr lang="cs-CZ" altLang="cs-CZ" sz="3000" smtClean="0"/>
              <a:t>S (sulfanu).</a:t>
            </a:r>
          </a:p>
          <a:p>
            <a:pPr algn="just"/>
            <a:r>
              <a:rPr lang="cs-CZ" altLang="cs-CZ" sz="3000" smtClean="0"/>
              <a:t>Jedná se o dvouprvkové sloučeniny síry s kovovým prvkem.</a:t>
            </a:r>
          </a:p>
          <a:p>
            <a:pPr algn="just"/>
            <a:r>
              <a:rPr lang="cs-CZ" altLang="cs-CZ" sz="3000" smtClean="0"/>
              <a:t>Sirné soli jsou sloučeniny síry s polokovovým prvkem. Svými vlastnostmi se ale podobají sulfidům.</a:t>
            </a:r>
          </a:p>
          <a:p>
            <a:pPr algn="just"/>
            <a:r>
              <a:rPr lang="cs-CZ" altLang="cs-CZ" sz="3000" smtClean="0"/>
              <a:t>Atom síry má v sulfidech vždy oxidační číslo –II.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6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Vlastnosti sulfidů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52600"/>
            <a:ext cx="7086600" cy="3124200"/>
          </a:xfrm>
        </p:spPr>
        <p:txBody>
          <a:bodyPr/>
          <a:lstStyle/>
          <a:p>
            <a:pPr algn="just"/>
            <a:r>
              <a:rPr lang="cs-CZ" altLang="cs-CZ" sz="3000" smtClean="0"/>
              <a:t>Sulfidy dělíme na kovové (je jich více) a na nekovové.</a:t>
            </a:r>
          </a:p>
          <a:p>
            <a:pPr algn="just"/>
            <a:r>
              <a:rPr lang="cs-CZ" altLang="cs-CZ" sz="3000" smtClean="0"/>
              <a:t>Kovové sulfidy mají kovový lesk i vzhledem. Mnohé z nich jsou měkké a hutné (galenit).</a:t>
            </a:r>
          </a:p>
          <a:p>
            <a:pPr algn="just"/>
            <a:r>
              <a:rPr lang="cs-CZ" altLang="cs-CZ" sz="3000" smtClean="0"/>
              <a:t>Sulfidy jsou vodivé.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688" cy="1143000"/>
          </a:xfrm>
        </p:spPr>
        <p:txBody>
          <a:bodyPr/>
          <a:lstStyle/>
          <a:p>
            <a:r>
              <a:rPr lang="cs-CZ" smtClean="0"/>
              <a:t>Tvorba sulfidů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52600"/>
            <a:ext cx="7239000" cy="2971800"/>
          </a:xfrm>
        </p:spPr>
        <p:txBody>
          <a:bodyPr rtlCol="0">
            <a:normAutofit fontScale="925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cs-CZ" altLang="cs-CZ" sz="3000" smtClean="0"/>
              <a:t>Sulfidy jsou velmi důležité rudy olova, zinku, železa a mědi.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cs-CZ" altLang="cs-CZ" sz="3000" smtClean="0"/>
              <a:t>Tvoří se na hydrotermálních žílách pod hladinou podzemní vody, protože jinak snadno oxidují na sírany.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cs-CZ" altLang="cs-CZ" sz="3000" smtClean="0"/>
              <a:t>Sulfidy se řadí mezi minerály.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9350" cy="1143000"/>
          </a:xfrm>
        </p:spPr>
        <p:txBody>
          <a:bodyPr/>
          <a:lstStyle/>
          <a:p>
            <a:r>
              <a:rPr lang="cs-CZ" smtClean="0"/>
              <a:t>Významné sulfidy</a:t>
            </a: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791200"/>
            <a:ext cx="3657600" cy="79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7" descr="Soubor:Sulfid železnat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5638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Soubor:Sulfid olovnat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49650"/>
            <a:ext cx="5181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93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Pyrit</a:t>
            </a:r>
            <a:r>
              <a:rPr lang="cs-CZ" b="1" dirty="0" smtClean="0"/>
              <a:t> </a:t>
            </a:r>
            <a:r>
              <a:rPr lang="cs-CZ" dirty="0" smtClean="0"/>
              <a:t>-</a:t>
            </a:r>
            <a:r>
              <a:rPr lang="cs-CZ" b="1" dirty="0" smtClean="0"/>
              <a:t> FeS</a:t>
            </a:r>
            <a:r>
              <a:rPr lang="cs-CZ" b="1" baseline="-25000" dirty="0" smtClean="0"/>
              <a:t>2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371600" y="1295400"/>
            <a:ext cx="7086600" cy="3352800"/>
          </a:xfrm>
        </p:spPr>
        <p:txBody>
          <a:bodyPr/>
          <a:lstStyle/>
          <a:p>
            <a:pPr algn="just"/>
            <a:r>
              <a:rPr lang="cs-CZ" altLang="cs-CZ" sz="2800" smtClean="0"/>
              <a:t>Je to nejhojnější sulfid a jeden z nejobyčejnějších nerostů vůbec.</a:t>
            </a:r>
          </a:p>
          <a:p>
            <a:pPr algn="just"/>
            <a:r>
              <a:rPr lang="cs-CZ" altLang="cs-CZ" sz="2800" smtClean="0"/>
              <a:t>Nejčastěji se vyskytuje kusový, zrnitý a prorostlý s jinými sulfidy.</a:t>
            </a:r>
          </a:p>
          <a:p>
            <a:pPr algn="just"/>
            <a:r>
              <a:rPr lang="cs-CZ" altLang="cs-CZ" sz="2800" smtClean="0"/>
              <a:t>Je světle mosazně žlutý a barvou se podobá např. zlatu. </a:t>
            </a:r>
            <a:endParaRPr lang="cs-CZ" altLang="cs-CZ" sz="3000" smtClean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657600" cy="79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is.muni.cz/do/1499/el/estud/pedf/js10/minerals/web/img/mineraly/big/pyrit7.jpg"/>
          <p:cNvPicPr>
            <a:picLocks noChangeAspect="1" noChangeArrowheads="1"/>
          </p:cNvPicPr>
          <p:nvPr/>
        </p:nvPicPr>
        <p:blipFill>
          <a:blip r:embed="rId3" cstate="print"/>
          <a:srcRect l="7614" t="14213" r="8630" b="16751"/>
          <a:stretch>
            <a:fillRect/>
          </a:stretch>
        </p:blipFill>
        <p:spPr bwMode="auto">
          <a:xfrm>
            <a:off x="4752788" y="4035136"/>
            <a:ext cx="3832412" cy="2369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219200" y="4648200"/>
            <a:ext cx="2895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cs-CZ" sz="43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ulfid</a:t>
            </a:r>
            <a:r>
              <a:rPr lang="cs-CZ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železnatý</a:t>
            </a:r>
            <a:endParaRPr lang="cs-CZ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9350" cy="1143000"/>
          </a:xfrm>
        </p:spPr>
        <p:txBody>
          <a:bodyPr/>
          <a:lstStyle/>
          <a:p>
            <a:r>
              <a:rPr lang="cs-CZ" smtClean="0"/>
              <a:t>Galenit (sulfid olovnatý) - </a:t>
            </a:r>
            <a:r>
              <a:rPr lang="cs-CZ" b="1" smtClean="0"/>
              <a:t>PbS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752600"/>
            <a:ext cx="7239000" cy="3657600"/>
          </a:xfrm>
        </p:spPr>
        <p:txBody>
          <a:bodyPr/>
          <a:lstStyle/>
          <a:p>
            <a:pPr algn="just"/>
            <a:r>
              <a:rPr lang="cs-CZ" altLang="cs-CZ" sz="3000" smtClean="0"/>
              <a:t>Má olověně šedou barvu a velmi silný kovový lesk patrný zejména na štěpných plochách.</a:t>
            </a:r>
          </a:p>
          <a:p>
            <a:pPr algn="just"/>
            <a:r>
              <a:rPr lang="cs-CZ" altLang="cs-CZ" sz="3000" smtClean="0"/>
              <a:t>Nejdůležitější ruda Pb. Vyrábí se z něj PbO</a:t>
            </a:r>
            <a:r>
              <a:rPr lang="cs-CZ" altLang="cs-CZ" sz="3000" baseline="-25000" smtClean="0"/>
              <a:t>2</a:t>
            </a:r>
            <a:r>
              <a:rPr lang="cs-CZ" altLang="cs-CZ" sz="3000" smtClean="0"/>
              <a:t> (základní surovina pro výrobu barviv a smaltů).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http://is.muni.cz/do/1499/el/estud/pedf/js10/minerals/web/img/mineraly/big/galenit4.jpg"/>
          <p:cNvPicPr>
            <a:picLocks noChangeAspect="1" noChangeArrowheads="1"/>
          </p:cNvPicPr>
          <p:nvPr/>
        </p:nvPicPr>
        <p:blipFill>
          <a:blip r:embed="rId2" cstate="print"/>
          <a:srcRect l="22500" t="25000" r="23125" b="31250"/>
          <a:stretch>
            <a:fillRect/>
          </a:stretch>
        </p:blipFill>
        <p:spPr bwMode="auto">
          <a:xfrm>
            <a:off x="1295400" y="533400"/>
            <a:ext cx="467214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is.muni.cz/do/1499/el/estud/pedf/js10/minerals/web/img/mineraly/big/sfalerit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3429000" cy="257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638800"/>
            <a:ext cx="3657600" cy="79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TextovéPole 8"/>
          <p:cNvSpPr txBox="1">
            <a:spLocks noChangeArrowheads="1"/>
          </p:cNvSpPr>
          <p:nvPr/>
        </p:nvSpPr>
        <p:spPr bwMode="auto">
          <a:xfrm>
            <a:off x="1447800" y="3505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Galenit (PbS)</a:t>
            </a:r>
          </a:p>
        </p:txBody>
      </p:sp>
      <p:sp>
        <p:nvSpPr>
          <p:cNvPr id="21510" name="TextovéPole 9"/>
          <p:cNvSpPr txBox="1">
            <a:spLocks noChangeArrowheads="1"/>
          </p:cNvSpPr>
          <p:nvPr/>
        </p:nvSpPr>
        <p:spPr bwMode="auto">
          <a:xfrm>
            <a:off x="4495800" y="5638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Sfalerit (ZnS)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6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Sfalerit (sulfid zinečnatý) - </a:t>
            </a:r>
            <a:r>
              <a:rPr lang="cs-CZ" b="1" dirty="0" err="1" smtClean="0"/>
              <a:t>ZnS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47800"/>
            <a:ext cx="7327900" cy="4800600"/>
          </a:xfrm>
        </p:spPr>
        <p:txBody>
          <a:bodyPr/>
          <a:lstStyle/>
          <a:p>
            <a:pPr algn="just"/>
            <a:r>
              <a:rPr lang="cs-CZ" altLang="cs-CZ" sz="3000" smtClean="0"/>
              <a:t>Barva může být rozmanitá. Nejčastěji to bývá jedna z těchto: hnědá nebo skořicová, žlutá, šedavě až modravě černá.</a:t>
            </a:r>
          </a:p>
          <a:p>
            <a:pPr algn="just"/>
            <a:r>
              <a:rPr lang="cs-CZ" altLang="cs-CZ" sz="3000" smtClean="0"/>
              <a:t>Je velmi dobře štěpný a špatný vodič elektřiny.</a:t>
            </a:r>
          </a:p>
          <a:p>
            <a:pPr algn="just"/>
            <a:r>
              <a:rPr lang="cs-CZ" altLang="cs-CZ" sz="3000" smtClean="0"/>
              <a:t>Je to hlavní Zn-ruda a surovina k výrobě sloučenin Zn 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222</Words>
  <Application>Microsoft Office PowerPoint</Application>
  <PresentationFormat>Předvádění na obrazovce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Franklin Gothic Book</vt:lpstr>
      <vt:lpstr>Perpetua</vt:lpstr>
      <vt:lpstr>Wingdings 2</vt:lpstr>
      <vt:lpstr>Calibri</vt:lpstr>
      <vt:lpstr>Century Gothic</vt:lpstr>
      <vt:lpstr>1_Jmění</vt:lpstr>
      <vt:lpstr>Austin</vt:lpstr>
      <vt:lpstr>1_Austin</vt:lpstr>
      <vt:lpstr>SULFIDY</vt:lpstr>
      <vt:lpstr>Sulfidy</vt:lpstr>
      <vt:lpstr>Vlastnosti sulfidů</vt:lpstr>
      <vt:lpstr>Tvorba sulfidů</vt:lpstr>
      <vt:lpstr>Významné sulfidy</vt:lpstr>
      <vt:lpstr>Pyrit - FeS2</vt:lpstr>
      <vt:lpstr>Galenit (sulfid olovnatý) - PbS</vt:lpstr>
      <vt:lpstr>Snímek 8</vt:lpstr>
      <vt:lpstr>Sfalerit (sulfid zinečnatý) - ZnS</vt:lpstr>
      <vt:lpstr>Chalkopyrit – CuFeS2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Vlková</dc:creator>
  <cp:lastModifiedBy>Martin Seifert</cp:lastModifiedBy>
  <cp:revision>167</cp:revision>
  <cp:lastPrinted>1601-01-01T00:00:00Z</cp:lastPrinted>
  <dcterms:created xsi:type="dcterms:W3CDTF">1601-01-01T00:00:00Z</dcterms:created>
  <dcterms:modified xsi:type="dcterms:W3CDTF">2021-03-02T07:19:18Z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