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Chmelová" userId="3e51871e760f72d1" providerId="LiveId" clId="{75226625-AF50-4F7E-BB8F-399392734E4D}"/>
    <pc:docChg chg="custSel addSld modSld">
      <pc:chgData name="Klára Chmelová" userId="3e51871e760f72d1" providerId="LiveId" clId="{75226625-AF50-4F7E-BB8F-399392734E4D}" dt="2021-01-01T12:15:31.840" v="130" actId="20577"/>
      <pc:docMkLst>
        <pc:docMk/>
      </pc:docMkLst>
      <pc:sldChg chg="addSp delSp modSp new mod modClrScheme chgLayout">
        <pc:chgData name="Klára Chmelová" userId="3e51871e760f72d1" providerId="LiveId" clId="{75226625-AF50-4F7E-BB8F-399392734E4D}" dt="2021-01-01T12:15:31.840" v="130" actId="20577"/>
        <pc:sldMkLst>
          <pc:docMk/>
          <pc:sldMk cId="1151111956" sldId="256"/>
        </pc:sldMkLst>
        <pc:spChg chg="del mod ord">
          <ac:chgData name="Klára Chmelová" userId="3e51871e760f72d1" providerId="LiveId" clId="{75226625-AF50-4F7E-BB8F-399392734E4D}" dt="2021-01-01T12:13:02.550" v="1" actId="700"/>
          <ac:spMkLst>
            <pc:docMk/>
            <pc:sldMk cId="1151111956" sldId="256"/>
            <ac:spMk id="2" creationId="{7655F823-EAA0-41DB-997D-D8C484D365C0}"/>
          </ac:spMkLst>
        </pc:spChg>
        <pc:spChg chg="del mod ord">
          <ac:chgData name="Klára Chmelová" userId="3e51871e760f72d1" providerId="LiveId" clId="{75226625-AF50-4F7E-BB8F-399392734E4D}" dt="2021-01-01T12:13:02.550" v="1" actId="700"/>
          <ac:spMkLst>
            <pc:docMk/>
            <pc:sldMk cId="1151111956" sldId="256"/>
            <ac:spMk id="3" creationId="{351A137C-C5AA-431B-B7C4-CC164C6905CD}"/>
          </ac:spMkLst>
        </pc:spChg>
        <pc:spChg chg="add mod ord">
          <ac:chgData name="Klára Chmelová" userId="3e51871e760f72d1" providerId="LiveId" clId="{75226625-AF50-4F7E-BB8F-399392734E4D}" dt="2021-01-01T12:14:43.729" v="64" actId="20577"/>
          <ac:spMkLst>
            <pc:docMk/>
            <pc:sldMk cId="1151111956" sldId="256"/>
            <ac:spMk id="4" creationId="{4C9CA9F4-2DF7-45CB-84B6-5A505ECAFC64}"/>
          </ac:spMkLst>
        </pc:spChg>
        <pc:spChg chg="add mod ord">
          <ac:chgData name="Klára Chmelová" userId="3e51871e760f72d1" providerId="LiveId" clId="{75226625-AF50-4F7E-BB8F-399392734E4D}" dt="2021-01-01T12:15:31.840" v="130" actId="20577"/>
          <ac:spMkLst>
            <pc:docMk/>
            <pc:sldMk cId="1151111956" sldId="256"/>
            <ac:spMk id="5" creationId="{B5B63981-3B41-40D6-8A1B-2CF600117A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ACCD0-2FFF-419A-98AB-266A4C2B2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73FB20-C6EB-494A-BFB7-BEA8811A6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D35D3-2E39-4963-8D7A-F7A80F24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D63F43-1C9B-4BA7-935F-541358F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944FC2-E190-454E-AC75-DA17B1E3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46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C0979-43FD-4164-B85F-23B2CF6F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B7173C-6E06-4C45-BDD2-E622FD0C7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60170E-63F2-4482-BE2A-44DA19B7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CEA82-D07A-4073-99BA-BAA27438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3EA3DB-98F3-4497-91BA-277C7E55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92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55576E-C4CA-49DB-8880-F8AB2B328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D68073-3E4D-4DD1-868B-0134E514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CBCB1E-A13F-49C4-8210-19E88E0F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361C4-DDA8-4E2E-B2EA-BA5588DB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104F57-2271-486B-822D-769E0D4B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1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E4DDC-3AAC-4BA9-8441-C3B5DA757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9F7E1-1CA6-4A09-B6D7-2A0D66F6F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5997B4-4173-4880-8772-2B08CF5E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9C3207-C10F-4FE6-8616-CD8C264E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74E6F1-6FD4-4306-AD1A-7008A87C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70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F4553-FECF-49DE-84E1-618A113B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1F6A9D-AB0C-43C1-987D-AD22217DC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85533E-400B-4989-9D4F-49047879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482258-6917-4F5B-A735-2A33B2E7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9DE11-204F-4057-B869-E618CABA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40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CDE6A-4E88-44FA-BE98-45992601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254C1-220C-4254-896D-5C24255C1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23D9AF-7EEE-4C23-A9E9-B1267FE18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45D931-0B2A-41A1-AFB6-8AE80A7E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A9FDFC-B40F-42CD-9EF2-B06BEA64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394BCB-6F45-4128-96FC-65E4E68B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9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BD7D1-6F64-49A9-8B3D-E3910BDA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D9D64E-23A0-452C-BDE6-FC3F37D1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8D7E92-FAA8-4232-99C0-EC9CCCDB3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72CE4F-0101-44BF-9F2F-E9C4CC6D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BBD302-5A60-4809-BFE2-8D256E422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6F2922-D03A-49FE-905C-B9581AC4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FE7A17-DFBF-4EF9-B816-A6B1CBE1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3FBF1E-472C-46D7-89DB-C498C8918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53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90774-495C-4BF1-B2DB-A87BCBE5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68F217-AB53-477B-8C9A-368BD2DD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9FBCE7-5270-4C57-80ED-D99A0DAC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6DC60E-B554-44D5-A371-102A05A0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04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B4FF3D-7B3B-4816-91C1-01D45741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B1BB06-1C91-435C-8D23-BED4263F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96B5F-CE50-43BA-ADAF-6E57E0EE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9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0DDC9-758D-40F4-9EDC-D45A6FD6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73BB3-5EDE-487B-A6E4-C598D620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140680-09C4-4130-B7D1-EC0A2E2E8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45C66D-7BE0-4752-972A-36E73000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180C6F-9E15-4961-AB6F-01ACC83E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620B50-34B2-4FCC-A2DB-2E97A130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1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2D6A5-7B7E-4F3A-B87B-CE15FFAEA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E9FBB7-0C31-490F-AC98-B350E214E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8C160F-F543-469D-A8E2-AB1D18D52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64DB78-9C6F-42B5-B9B2-4B2F3582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026D16-0371-410E-B861-09B3A29E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FAB89A-B7E7-4FBE-8654-F1CDBCF1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2B31B4-27FF-4618-A5C5-AA4B177C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65530F-5588-4372-9184-0BA3C54CD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02D215-86B5-4C16-9D11-E079E9750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F160-277B-4B5E-8801-FC7F0EF3DEC8}" type="datetimeFigureOut">
              <a:rPr lang="cs-CZ" smtClean="0"/>
              <a:t>01.01.2021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8461B1-6C23-489A-BBBC-BE706DFEE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222163-E5E9-4F4B-A4A0-15D7C94D9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24ED-B37E-467B-A741-D1A5B883F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24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9CA9F4-2DF7-45CB-84B6-5A505ECA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2362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  <a:br>
              <a:rPr lang="cs-CZ" b="1" dirty="0"/>
            </a:br>
            <a:r>
              <a:rPr lang="cs-CZ" dirty="0"/>
              <a:t>(4.- 8.1. 2021)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B63981-3B41-40D6-8A1B-2CF600117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Udělejte zápis do sešitu podle prezentace a načrtněte si obrázky.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ze závěru prezentace.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Vše posílejte nejpozději do pátku 8. 1. do 17:00 na email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Mějte se hezky!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1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E99A43-56E7-49A8-BF61-E25B0CBC0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SVALOVÁ SOUSTAVA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149D5D1-6356-449D-99C9-9DC4416DD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9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19161CCC-5845-4A60-A7A0-869FCA12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/>
            <a:r>
              <a:rPr lang="cs-CZ" altLang="cs-CZ" b="1" dirty="0"/>
              <a:t>SVALOVÁ SOUSTAVA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D6592DAF-C8C5-4DE0-94CE-F8C0FEC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000125"/>
            <a:ext cx="9720776" cy="5428810"/>
          </a:xfrm>
        </p:spPr>
        <p:txBody>
          <a:bodyPr/>
          <a:lstStyle/>
          <a:p>
            <a:r>
              <a:rPr lang="cs-CZ" altLang="cs-CZ" dirty="0"/>
              <a:t>Podle vnitřní stavby rozlišujeme </a:t>
            </a:r>
            <a:r>
              <a:rPr lang="cs-CZ" altLang="cs-CZ" b="1" dirty="0"/>
              <a:t>svaly příčně pruhované</a:t>
            </a:r>
            <a:r>
              <a:rPr lang="cs-CZ" altLang="cs-CZ" dirty="0"/>
              <a:t> (kosterní), </a:t>
            </a:r>
            <a:r>
              <a:rPr lang="cs-CZ" altLang="cs-CZ" b="1" dirty="0"/>
              <a:t>sval srdeční </a:t>
            </a:r>
            <a:r>
              <a:rPr lang="cs-CZ" altLang="cs-CZ" dirty="0"/>
              <a:t>a </a:t>
            </a:r>
            <a:r>
              <a:rPr lang="cs-CZ" altLang="cs-CZ" b="1" dirty="0"/>
              <a:t>svaly hladké</a:t>
            </a:r>
          </a:p>
          <a:p>
            <a:r>
              <a:rPr lang="cs-CZ" altLang="cs-CZ" dirty="0"/>
              <a:t>Do všech svalů vedou </a:t>
            </a:r>
            <a:r>
              <a:rPr lang="cs-CZ" altLang="cs-CZ" b="1" dirty="0"/>
              <a:t>nervy</a:t>
            </a:r>
            <a:r>
              <a:rPr lang="cs-CZ" altLang="cs-CZ" dirty="0"/>
              <a:t> a </a:t>
            </a:r>
            <a:r>
              <a:rPr lang="cs-CZ" altLang="cs-CZ" b="1" dirty="0"/>
              <a:t>cévy</a:t>
            </a:r>
          </a:p>
          <a:p>
            <a:r>
              <a:rPr lang="cs-CZ" altLang="cs-CZ" b="1" dirty="0"/>
              <a:t>Nervy </a:t>
            </a:r>
            <a:r>
              <a:rPr lang="cs-CZ" altLang="cs-CZ" dirty="0"/>
              <a:t>řídí svalový pohyb a informují o stavu svalů</a:t>
            </a:r>
          </a:p>
          <a:p>
            <a:r>
              <a:rPr lang="cs-CZ" altLang="cs-CZ" b="1" dirty="0"/>
              <a:t>Cévy </a:t>
            </a:r>
            <a:r>
              <a:rPr lang="cs-CZ" altLang="cs-CZ" dirty="0"/>
              <a:t>přivádějí krev s kyslíkem a živinami a odvádějí ze svalů zplodiny látkové přeměny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6AD1FC06-C8A5-4605-94F3-5F7036BE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14375"/>
          </a:xfrm>
        </p:spPr>
        <p:txBody>
          <a:bodyPr/>
          <a:lstStyle/>
          <a:p>
            <a:r>
              <a:rPr lang="cs-CZ" altLang="cs-CZ" b="1" u="sng"/>
              <a:t>Svalové tkáně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571F50-DFBE-4BA6-8B10-A23368CC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0"/>
            <a:ext cx="8229600" cy="3429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/>
              <a:t>Nejvíce svalů v našem těle je </a:t>
            </a:r>
            <a:r>
              <a:rPr lang="cs-CZ" b="1" u="sng" dirty="0"/>
              <a:t>svalů kosterních</a:t>
            </a:r>
          </a:p>
          <a:p>
            <a:pPr>
              <a:buFontTx/>
              <a:buChar char="-"/>
              <a:defRPr/>
            </a:pPr>
            <a:r>
              <a:rPr lang="cs-CZ" dirty="0"/>
              <a:t>Upínají se na kostru a umožňují náš </a:t>
            </a:r>
            <a:r>
              <a:rPr lang="cs-CZ" b="1" dirty="0"/>
              <a:t>pohyb</a:t>
            </a:r>
          </a:p>
          <a:p>
            <a:pPr>
              <a:buFontTx/>
              <a:buChar char="-"/>
              <a:defRPr/>
            </a:pPr>
            <a:r>
              <a:rPr lang="cs-CZ" dirty="0"/>
              <a:t>Tvoří je </a:t>
            </a:r>
            <a:r>
              <a:rPr lang="cs-CZ" b="1" dirty="0"/>
              <a:t>příčně pruhovaná svalová tkáň </a:t>
            </a:r>
            <a:r>
              <a:rPr lang="cs-CZ" dirty="0"/>
              <a:t>složená ze </a:t>
            </a:r>
            <a:r>
              <a:rPr lang="cs-CZ" b="1" dirty="0"/>
              <a:t>svalových vláken</a:t>
            </a:r>
          </a:p>
          <a:p>
            <a:pPr>
              <a:buFontTx/>
              <a:buChar char="-"/>
              <a:defRPr/>
            </a:pPr>
            <a:r>
              <a:rPr lang="cs-CZ" dirty="0"/>
              <a:t>Svalová vlákna se mají </a:t>
            </a:r>
            <a:r>
              <a:rPr lang="cs-CZ" b="1" dirty="0"/>
              <a:t>schopnost stahovat</a:t>
            </a:r>
            <a:r>
              <a:rPr lang="cs-CZ" dirty="0"/>
              <a:t>, čímž zajišťují </a:t>
            </a:r>
            <a:r>
              <a:rPr lang="cs-CZ" b="1" dirty="0"/>
              <a:t>pohyb celých svalů</a:t>
            </a:r>
          </a:p>
          <a:p>
            <a:pPr>
              <a:buFontTx/>
              <a:buChar char="-"/>
              <a:defRPr/>
            </a:pPr>
            <a:r>
              <a:rPr lang="cs-CZ" dirty="0"/>
              <a:t>Tyto svaly můžeme </a:t>
            </a:r>
            <a:r>
              <a:rPr lang="cs-CZ" b="1" dirty="0"/>
              <a:t>ovládat vůlí </a:t>
            </a:r>
            <a:r>
              <a:rPr lang="cs-CZ" dirty="0"/>
              <a:t>(zvedneme hlavu)</a:t>
            </a:r>
          </a:p>
        </p:txBody>
      </p:sp>
      <p:pic>
        <p:nvPicPr>
          <p:cNvPr id="39940" name="Obrázek 3" descr="příčně.pr.sv.tk..jpg">
            <a:extLst>
              <a:ext uri="{FF2B5EF4-FFF2-40B4-BE49-F238E27FC236}">
                <a16:creationId xmlns:a16="http://schemas.microsoft.com/office/drawing/2014/main" id="{5C606D03-BC0A-4EDA-A5E5-F576E3294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4" y="4286250"/>
            <a:ext cx="35004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86BB7778-79BB-4ED6-999D-5A66D685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14375"/>
          </a:xfrm>
        </p:spPr>
        <p:txBody>
          <a:bodyPr/>
          <a:lstStyle/>
          <a:p>
            <a:r>
              <a:rPr lang="cs-CZ" altLang="cs-CZ" b="1" u="sng"/>
              <a:t>Svalové tkáně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C737-C94D-4492-9204-F38E1CBCE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9"/>
            <a:ext cx="8229600" cy="300037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/>
              <a:t>Podobnou stavbu jako kosterní svalovina má i </a:t>
            </a:r>
            <a:r>
              <a:rPr lang="cs-CZ" b="1" u="sng" dirty="0"/>
              <a:t>srdeční sval</a:t>
            </a:r>
          </a:p>
          <a:p>
            <a:pPr>
              <a:buFontTx/>
              <a:buChar char="-"/>
              <a:defRPr/>
            </a:pPr>
            <a:r>
              <a:rPr lang="cs-CZ" dirty="0"/>
              <a:t>Patří k </a:t>
            </a:r>
            <a:r>
              <a:rPr lang="cs-CZ" b="1" dirty="0"/>
              <a:t>cévní soustavě</a:t>
            </a:r>
          </a:p>
          <a:p>
            <a:pPr>
              <a:buFontTx/>
              <a:buChar char="-"/>
              <a:defRPr/>
            </a:pPr>
            <a:r>
              <a:rPr lang="cs-CZ" b="1" dirty="0"/>
              <a:t>Mnohojaderné buňky</a:t>
            </a:r>
            <a:r>
              <a:rPr lang="cs-CZ" dirty="0"/>
              <a:t>, které jsou spojeny mezibuněčnými spojkami</a:t>
            </a:r>
          </a:p>
          <a:p>
            <a:pPr>
              <a:buFontTx/>
              <a:buChar char="-"/>
              <a:defRPr/>
            </a:pPr>
            <a:r>
              <a:rPr lang="cs-CZ" b="1" dirty="0"/>
              <a:t>Nemůžeme</a:t>
            </a:r>
            <a:r>
              <a:rPr lang="cs-CZ" dirty="0"/>
              <a:t> ho ovládat </a:t>
            </a:r>
            <a:r>
              <a:rPr lang="cs-CZ" b="1" dirty="0"/>
              <a:t>vůlí</a:t>
            </a:r>
            <a:r>
              <a:rPr lang="cs-CZ" dirty="0"/>
              <a:t> (má vlastní centrum řízení)</a:t>
            </a:r>
          </a:p>
        </p:txBody>
      </p:sp>
      <p:pic>
        <p:nvPicPr>
          <p:cNvPr id="40964" name="Obrázek 3" descr="srdeční sval.jpg">
            <a:extLst>
              <a:ext uri="{FF2B5EF4-FFF2-40B4-BE49-F238E27FC236}">
                <a16:creationId xmlns:a16="http://schemas.microsoft.com/office/drawing/2014/main" id="{086274AD-39FD-4E9F-B9FE-D8FC31E82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857626"/>
            <a:ext cx="350043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FF750266-43D8-41FD-9B95-1DE9D97C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85813"/>
          </a:xfrm>
        </p:spPr>
        <p:txBody>
          <a:bodyPr/>
          <a:lstStyle/>
          <a:p>
            <a:r>
              <a:rPr lang="cs-CZ" altLang="cs-CZ" b="1" u="sng"/>
              <a:t>Svalové tkáně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0A3DF9D0-A912-43B2-9C56-B5AC8609A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9"/>
            <a:ext cx="8229600" cy="5197475"/>
          </a:xfrm>
        </p:spPr>
        <p:txBody>
          <a:bodyPr/>
          <a:lstStyle/>
          <a:p>
            <a:r>
              <a:rPr lang="cs-CZ" altLang="cs-CZ"/>
              <a:t>Tkáň </a:t>
            </a:r>
            <a:r>
              <a:rPr lang="cs-CZ" altLang="cs-CZ" b="1" u="sng"/>
              <a:t>hladkých svalů </a:t>
            </a:r>
            <a:r>
              <a:rPr lang="cs-CZ" altLang="cs-CZ"/>
              <a:t>umožňuje pohyb </a:t>
            </a:r>
            <a:r>
              <a:rPr lang="cs-CZ" altLang="cs-CZ" b="1"/>
              <a:t>vnitřních orgánů </a:t>
            </a:r>
            <a:r>
              <a:rPr lang="cs-CZ" altLang="cs-CZ"/>
              <a:t>(smršťování a natahování)</a:t>
            </a:r>
          </a:p>
          <a:p>
            <a:pPr>
              <a:buFontTx/>
              <a:buChar char="-"/>
            </a:pPr>
            <a:r>
              <a:rPr lang="cs-CZ" altLang="cs-CZ"/>
              <a:t>Žaludek, střeva</a:t>
            </a:r>
          </a:p>
          <a:p>
            <a:pPr>
              <a:buFontTx/>
              <a:buChar char="-"/>
            </a:pPr>
            <a:r>
              <a:rPr lang="cs-CZ" altLang="cs-CZ"/>
              <a:t>Tyto svaly </a:t>
            </a:r>
            <a:r>
              <a:rPr lang="cs-CZ" altLang="cs-CZ" b="1"/>
              <a:t>nelze</a:t>
            </a:r>
            <a:r>
              <a:rPr lang="cs-CZ" altLang="cs-CZ"/>
              <a:t> ovládat </a:t>
            </a:r>
            <a:r>
              <a:rPr lang="cs-CZ" altLang="cs-CZ" b="1"/>
              <a:t>vůlí</a:t>
            </a:r>
          </a:p>
        </p:txBody>
      </p:sp>
      <p:pic>
        <p:nvPicPr>
          <p:cNvPr id="41988" name="Obrázek 3" descr="hladká svalovina.jpg">
            <a:extLst>
              <a:ext uri="{FF2B5EF4-FFF2-40B4-BE49-F238E27FC236}">
                <a16:creationId xmlns:a16="http://schemas.microsoft.com/office/drawing/2014/main" id="{3B43CF31-ECF8-49FF-8690-A37CBF35D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3500439"/>
            <a:ext cx="392906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Zástupný symbol pro obsah 3" descr="typy sval. tk..jpg">
            <a:extLst>
              <a:ext uri="{FF2B5EF4-FFF2-40B4-BE49-F238E27FC236}">
                <a16:creationId xmlns:a16="http://schemas.microsoft.com/office/drawing/2014/main" id="{95ECB07A-EF4A-4473-A74C-B392CF2B4B1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250" y="1125415"/>
            <a:ext cx="7429500" cy="5303960"/>
          </a:xfr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2B5AFB5-FC45-4E9D-B075-BF4FB5DCA6EC}"/>
              </a:ext>
            </a:extLst>
          </p:cNvPr>
          <p:cNvSpPr txBox="1"/>
          <p:nvPr/>
        </p:nvSpPr>
        <p:spPr>
          <a:xfrm>
            <a:off x="1012874" y="428625"/>
            <a:ext cx="17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Nemusíte kreslit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B8CAF-39A9-4219-9AE2-0755B9BF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43"/>
            <a:ext cx="10515600" cy="1083211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51AF6-7CF1-4238-B31F-D8999742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0937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Jaké 3 druhy svalové tkáně znáte?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řídí pohyby svalů?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svalům dodává živiny a odvádí zplodiny?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druh svalové tkáně můžeme ovládat vlastní vůlí?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00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235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ÚKOLY (4.- 8.1. 2021)</vt:lpstr>
      <vt:lpstr>SVALOVÁ SOUSTAVA</vt:lpstr>
      <vt:lpstr>SVALOVÁ SOUSTAVA</vt:lpstr>
      <vt:lpstr>Svalové tkáně</vt:lpstr>
      <vt:lpstr>Svalové tkáně</vt:lpstr>
      <vt:lpstr>Svalové tkáně</vt:lpstr>
      <vt:lpstr>Prezentace aplikace PowerPoint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 (4.- 8.1. 2021)</dc:title>
  <dc:creator>Klára Chmelová</dc:creator>
  <cp:lastModifiedBy>Klára Chmelová</cp:lastModifiedBy>
  <cp:revision>3</cp:revision>
  <dcterms:created xsi:type="dcterms:W3CDTF">2021-01-01T12:08:08Z</dcterms:created>
  <dcterms:modified xsi:type="dcterms:W3CDTF">2021-01-01T12:29:45Z</dcterms:modified>
</cp:coreProperties>
</file>