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016C8"/>
    <a:srgbClr val="E2F52B"/>
    <a:srgbClr val="0000FF"/>
    <a:srgbClr val="D30B1E"/>
    <a:srgbClr val="FF00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>
        <p:scale>
          <a:sx n="118" d="100"/>
          <a:sy n="118" d="100"/>
        </p:scale>
        <p:origin x="-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A84662-88E1-4FA7-AD3E-8E953F6F55D7}" type="datetimeFigureOut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42CA2A-7E34-4FC0-A0EC-B61928F4E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D777A-6311-4CF5-808E-206ABA63C8C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2311-530E-4056-A6ED-29A8F7BF0568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0E92DF-6F86-46B4-B7E7-DA1737CB3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E275-3EED-4EF7-BBF9-535F8B59D69F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21F4-9D4A-4D7B-BCB7-BB0C007711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2DF59-81F2-48E5-B49E-61CBBC415B47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E84A-0616-4293-B657-95B5358CB9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382C-9557-4770-8A25-95746C86D281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7E3A-03F7-432A-A8EC-4DB77D961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D623-C285-4471-9F97-E74D42B5F967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6F547-61AD-4950-9B5E-98929A9955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FE3A-FBAA-426E-A785-D23FF180AFD8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31D3-41DE-4434-9B74-B97AF784C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ADE942-4726-4D5E-AC99-911FF8138037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BC7125-F50B-454D-825B-84F0F7D71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F12D6-D752-48B0-83DE-1F0C1AC8F912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4FC2-8DC5-439B-A6E3-6D8B0CA9F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E96D-3032-40B4-93D6-6D72D57B87DC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8FF-3196-420D-AF6A-0EE79BA02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B319-7A8C-4866-BA1F-4ACF106F6960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C668-25B7-4859-B020-8DF54C4E1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D21B-8EEE-43B1-A4F1-2A662B63D644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9DCB-927F-49C0-96E5-5174BE15F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F2A2CDA-A685-48BC-89CA-654DBC745747}" type="datetime1">
              <a:rPr lang="cs-CZ"/>
              <a:pPr>
                <a:defRPr/>
              </a:pPr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D67EF0C-5E5A-4A06-BA5C-89A6179CCA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1" r:id="rId2"/>
    <p:sldLayoutId id="2147483742" r:id="rId3"/>
    <p:sldLayoutId id="2147483743" r:id="rId4"/>
    <p:sldLayoutId id="2147483750" r:id="rId5"/>
    <p:sldLayoutId id="2147483751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http://cs.wikipedia.org/wiki/Kyselina_dusi%C4%8Dn%C3%A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1898650"/>
          </a:xfrm>
        </p:spPr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ZŠ Kadaň, Školní 1479</a:t>
            </a:r>
            <a:br>
              <a:rPr lang="cs-CZ" sz="4000" smtClean="0">
                <a:latin typeface="Arial" charset="0"/>
              </a:rPr>
            </a:br>
            <a:r>
              <a:rPr lang="cs-CZ" sz="4000" smtClean="0">
                <a:latin typeface="Arial" charset="0"/>
              </a:rPr>
              <a:t>CHEMIE</a:t>
            </a:r>
            <a:br>
              <a:rPr lang="cs-CZ" sz="4000" smtClean="0">
                <a:latin typeface="Arial" charset="0"/>
              </a:rPr>
            </a:br>
            <a:endParaRPr lang="cs-CZ" sz="4000" smtClean="0">
              <a:latin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1258888" y="2636838"/>
            <a:ext cx="6400800" cy="857250"/>
          </a:xfrm>
        </p:spPr>
        <p:txBody>
          <a:bodyPr/>
          <a:lstStyle/>
          <a:p>
            <a:pPr marL="63500" eaLnBrk="1" hangingPunct="1"/>
            <a:r>
              <a:rPr lang="cs-CZ" smtClean="0">
                <a:solidFill>
                  <a:schemeClr val="bg1"/>
                </a:solidFill>
                <a:latin typeface="Arial" charset="0"/>
              </a:rPr>
              <a:t>Významné kyseliny</a:t>
            </a:r>
          </a:p>
          <a:p>
            <a:pPr marL="63500" eaLnBrk="1" hangingPunct="1"/>
            <a:r>
              <a:rPr lang="cs-CZ" smtClean="0">
                <a:solidFill>
                  <a:schemeClr val="bg1"/>
                </a:solidFill>
                <a:latin typeface="Arial" charset="0"/>
              </a:rPr>
              <a:t>8.ročník</a:t>
            </a:r>
          </a:p>
        </p:txBody>
      </p:sp>
      <p:sp>
        <p:nvSpPr>
          <p:cNvPr id="5124" name="TextovéPole 4"/>
          <p:cNvSpPr txBox="1">
            <a:spLocks noChangeArrowheads="1"/>
          </p:cNvSpPr>
          <p:nvPr/>
        </p:nvSpPr>
        <p:spPr bwMode="auto">
          <a:xfrm>
            <a:off x="6715125" y="4429125"/>
            <a:ext cx="214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/>
              <a:t>Mgr. Jitka Říhová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627063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  <a:latin typeface="Arial" charset="0"/>
              </a:rPr>
              <a:t>Co jsou kyseliny?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42938" y="1412875"/>
            <a:ext cx="8229600" cy="4630738"/>
          </a:xfrm>
        </p:spPr>
        <p:txBody>
          <a:bodyPr/>
          <a:lstStyle/>
          <a:p>
            <a:pPr eaLnBrk="1" hangingPunct="1"/>
            <a:r>
              <a:rPr lang="cs-CZ" sz="2000" b="1" smtClean="0">
                <a:solidFill>
                  <a:srgbClr val="00CC00"/>
                </a:solidFill>
                <a:latin typeface="Arial" charset="0"/>
              </a:rPr>
              <a:t>Kyseliny jsou látky, které ve vodě uvolňují vodíkový kationt H</a:t>
            </a:r>
            <a:r>
              <a:rPr lang="cs-CZ" sz="2000" b="1" baseline="30000" smtClean="0">
                <a:solidFill>
                  <a:srgbClr val="00CC00"/>
                </a:solidFill>
                <a:latin typeface="Arial" charset="0"/>
              </a:rPr>
              <a:t>+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solidFill>
                  <a:srgbClr val="FF0066"/>
                </a:solidFill>
                <a:latin typeface="Arial" charset="0"/>
              </a:rPr>
              <a:t>Bezkyslíkaté</a:t>
            </a:r>
            <a:r>
              <a:rPr lang="cs-CZ" smtClean="0">
                <a:latin typeface="Arial" charset="0"/>
              </a:rPr>
              <a:t>                             </a:t>
            </a:r>
            <a:r>
              <a:rPr lang="cs-CZ" smtClean="0">
                <a:solidFill>
                  <a:srgbClr val="FF0066"/>
                </a:solidFill>
                <a:latin typeface="Arial" charset="0"/>
              </a:rPr>
              <a:t>Kyslíkaté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latin typeface="Arial" charset="0"/>
              </a:rPr>
              <a:t>HCl,HBr,HI, HF                HNO</a:t>
            </a:r>
            <a:r>
              <a:rPr lang="cs-CZ" baseline="-25000" smtClean="0">
                <a:latin typeface="Arial" charset="0"/>
              </a:rPr>
              <a:t>3</a:t>
            </a:r>
            <a:r>
              <a:rPr lang="cs-CZ" smtClean="0">
                <a:latin typeface="Arial" charset="0"/>
              </a:rPr>
              <a:t>,H</a:t>
            </a:r>
            <a:r>
              <a:rPr lang="cs-CZ" baseline="-25000" smtClean="0">
                <a:latin typeface="Arial" charset="0"/>
              </a:rPr>
              <a:t>2</a:t>
            </a:r>
            <a:r>
              <a:rPr lang="cs-CZ" smtClean="0">
                <a:latin typeface="Arial" charset="0"/>
              </a:rPr>
              <a:t>SO</a:t>
            </a:r>
            <a:r>
              <a:rPr lang="cs-CZ" baseline="-25000" smtClean="0">
                <a:latin typeface="Arial" charset="0"/>
              </a:rPr>
              <a:t>4</a:t>
            </a:r>
            <a:r>
              <a:rPr lang="cs-CZ" smtClean="0">
                <a:latin typeface="Arial" charset="0"/>
              </a:rPr>
              <a:t>,H</a:t>
            </a:r>
            <a:r>
              <a:rPr lang="cs-CZ" baseline="-25000" smtClean="0">
                <a:latin typeface="Arial" charset="0"/>
              </a:rPr>
              <a:t>2</a:t>
            </a:r>
            <a:r>
              <a:rPr lang="cs-CZ" smtClean="0">
                <a:latin typeface="Arial" charset="0"/>
              </a:rPr>
              <a:t>SO</a:t>
            </a:r>
            <a:r>
              <a:rPr lang="cs-CZ" baseline="-25000" smtClean="0">
                <a:latin typeface="Arial" charset="0"/>
              </a:rPr>
              <a:t>3</a:t>
            </a:r>
            <a:r>
              <a:rPr lang="cs-CZ" smtClean="0">
                <a:latin typeface="Arial" charset="0"/>
              </a:rPr>
              <a:t>,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latin typeface="Arial" charset="0"/>
              </a:rPr>
              <a:t>                                         H</a:t>
            </a:r>
            <a:r>
              <a:rPr lang="cs-CZ" baseline="-25000" smtClean="0">
                <a:latin typeface="Arial" charset="0"/>
              </a:rPr>
              <a:t>2</a:t>
            </a:r>
            <a:r>
              <a:rPr lang="cs-CZ" smtClean="0">
                <a:latin typeface="Arial" charset="0"/>
              </a:rPr>
              <a:t>CO</a:t>
            </a:r>
            <a:r>
              <a:rPr lang="cs-CZ" baseline="-25000" smtClean="0">
                <a:latin typeface="Arial" charset="0"/>
              </a:rPr>
              <a:t>3</a:t>
            </a:r>
            <a:r>
              <a:rPr lang="cs-CZ" smtClean="0">
                <a:latin typeface="Arial" charset="0"/>
              </a:rPr>
              <a:t>,H</a:t>
            </a:r>
            <a:r>
              <a:rPr lang="cs-CZ" baseline="-25000" smtClean="0">
                <a:latin typeface="Arial" charset="0"/>
              </a:rPr>
              <a:t>3</a:t>
            </a:r>
            <a:r>
              <a:rPr lang="cs-CZ" smtClean="0">
                <a:latin typeface="Arial" charset="0"/>
              </a:rPr>
              <a:t>PO</a:t>
            </a:r>
            <a:r>
              <a:rPr lang="cs-CZ" baseline="-25000" smtClean="0">
                <a:latin typeface="Arial" charset="0"/>
              </a:rPr>
              <a:t>4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latin typeface="Arial" charset="0"/>
              </a:rPr>
              <a:t>Důkaz kyselin provedeme indikátory: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latin typeface="Arial" charset="0"/>
              </a:rPr>
              <a:t>           pH          0 </a:t>
            </a:r>
            <a:r>
              <a:rPr lang="cs-CZ" sz="1600" b="1" smtClean="0">
                <a:solidFill>
                  <a:srgbClr val="FF0066"/>
                </a:solidFill>
                <a:latin typeface="Arial" charset="0"/>
              </a:rPr>
              <a:t>kyselina</a:t>
            </a:r>
            <a:r>
              <a:rPr lang="cs-CZ" smtClean="0">
                <a:latin typeface="Arial" charset="0"/>
              </a:rPr>
              <a:t>            7 </a:t>
            </a:r>
            <a:r>
              <a:rPr lang="cs-CZ" sz="1600" b="1" smtClean="0">
                <a:solidFill>
                  <a:schemeClr val="accent2"/>
                </a:solidFill>
                <a:latin typeface="Arial" charset="0"/>
              </a:rPr>
              <a:t>hydroxid</a:t>
            </a:r>
            <a:r>
              <a:rPr lang="cs-CZ" sz="1600" smtClean="0">
                <a:latin typeface="Arial" charset="0"/>
              </a:rPr>
              <a:t> </a:t>
            </a:r>
            <a:r>
              <a:rPr lang="cs-CZ" smtClean="0">
                <a:latin typeface="Arial" charset="0"/>
              </a:rPr>
              <a:t>       14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cs-CZ" smtClean="0">
              <a:latin typeface="Arial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E2121-4386-4AD5-8C2F-93346D8186C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graphicFrame>
        <p:nvGraphicFramePr>
          <p:cNvPr id="6189" name="Group 45"/>
          <p:cNvGraphicFramePr>
            <a:graphicFrameLocks noGrp="1"/>
          </p:cNvGraphicFramePr>
          <p:nvPr/>
        </p:nvGraphicFramePr>
        <p:xfrm>
          <a:off x="1524000" y="4221163"/>
          <a:ext cx="6096000" cy="163195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524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lakmus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červený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0B1E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modrý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metyloranž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červený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0B1E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žlutý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52B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fenolftalein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------------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fialový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16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 idx="4294967295"/>
          </p:nvPr>
        </p:nvSpPr>
        <p:spPr>
          <a:xfrm>
            <a:off x="571500" y="785813"/>
            <a:ext cx="8229600" cy="698500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</a:rPr>
              <a:t>Kyselina chlorovodíková  HCl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4294967295"/>
          </p:nvPr>
        </p:nvSpPr>
        <p:spPr>
          <a:xfrm>
            <a:off x="611188" y="1557338"/>
            <a:ext cx="8229600" cy="4486275"/>
          </a:xfrm>
        </p:spPr>
        <p:txBody>
          <a:bodyPr/>
          <a:lstStyle/>
          <a:p>
            <a:pPr eaLnBrk="1" hangingPunct="1"/>
            <a:r>
              <a:rPr lang="cs-CZ" sz="2400" smtClean="0"/>
              <a:t>Bezbarvá, těkavá kapalina, koncentrovaná w(0,37), na vzduchu dýmá – chlorovodík HCl.</a:t>
            </a:r>
          </a:p>
          <a:p>
            <a:pPr eaLnBrk="1" hangingPunct="1"/>
            <a:r>
              <a:rPr lang="cs-CZ" sz="2400" smtClean="0"/>
              <a:t> Chlorovodík dráždí dýchací cesty, je jedovatý</a:t>
            </a:r>
          </a:p>
          <a:p>
            <a:pPr eaLnBrk="1" hangingPunct="1"/>
            <a:r>
              <a:rPr lang="cs-CZ" sz="2400" smtClean="0"/>
              <a:t>Koncentrovaná HCl je silná žíravina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z="2400" smtClean="0">
                <a:solidFill>
                  <a:srgbClr val="00CC00"/>
                </a:solidFill>
              </a:rPr>
              <a:t>Výskyt</a:t>
            </a:r>
            <a:r>
              <a:rPr lang="cs-CZ" sz="2400" smtClean="0"/>
              <a:t>: složka žaludeční šťávy člověka(trávení)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z="2400" smtClean="0">
                <a:solidFill>
                  <a:srgbClr val="00CC00"/>
                </a:solidFill>
              </a:rPr>
              <a:t>Výroba</a:t>
            </a:r>
            <a:r>
              <a:rPr lang="cs-CZ" sz="2400" smtClean="0"/>
              <a:t>: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z="2400" smtClean="0">
                <a:solidFill>
                  <a:srgbClr val="00CC00"/>
                </a:solidFill>
              </a:rPr>
              <a:t>Použití</a:t>
            </a:r>
            <a:r>
              <a:rPr lang="cs-CZ" sz="2400" smtClean="0"/>
              <a:t>: výroba barev, plastů, v textilním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z="2400" smtClean="0"/>
              <a:t>               průmyslu, zpracování kůží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z="2400" smtClean="0">
                <a:solidFill>
                  <a:srgbClr val="0000FF"/>
                </a:solidFill>
              </a:rPr>
              <a:t>Technická – kyselina solná</a:t>
            </a:r>
          </a:p>
        </p:txBody>
      </p:sp>
      <p:sp>
        <p:nvSpPr>
          <p:cNvPr id="7172" name="Zástupný symbol pro číslo snímku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7DBF88-E22D-4659-844C-328B025D181C}" type="slidenum">
              <a:rPr lang="cs-CZ" sz="1800">
                <a:solidFill>
                  <a:srgbClr val="FFFFFF"/>
                </a:solidFill>
                <a:latin typeface="Georgia" pitchFamily="18" charset="0"/>
              </a:rPr>
              <a:pPr algn="r"/>
              <a:t>3</a:t>
            </a:fld>
            <a:endParaRPr lang="cs-CZ" sz="180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7173" name="Picture 7" descr="\mathrm{H_2 + Cl_2\ \xrightarrow[]{800~^\circ C}\ 2\ HCl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573463"/>
            <a:ext cx="33845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AutoShape 9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7175" name="Picture 11" descr="ANd9GcSCfPXtnol2EtlOT7rAUvUKF7XiGpK96b7_c3Pq-jLNGpmgk8y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5085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571500" y="785813"/>
            <a:ext cx="8229600" cy="698500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  <a:latin typeface="Arial" charset="0"/>
              </a:rPr>
              <a:t>Kyselina sírová    H</a:t>
            </a:r>
            <a:r>
              <a:rPr lang="cs-CZ" sz="3600" baseline="-25000" smtClean="0">
                <a:solidFill>
                  <a:srgbClr val="FF0066"/>
                </a:solidFill>
                <a:latin typeface="Arial" charset="0"/>
              </a:rPr>
              <a:t>2</a:t>
            </a:r>
            <a:r>
              <a:rPr lang="cs-CZ" sz="3600" smtClean="0">
                <a:solidFill>
                  <a:srgbClr val="FF0066"/>
                </a:solidFill>
                <a:latin typeface="Arial" charset="0"/>
              </a:rPr>
              <a:t>SO</a:t>
            </a:r>
            <a:r>
              <a:rPr lang="cs-CZ" sz="3600" baseline="-25000" smtClean="0">
                <a:solidFill>
                  <a:srgbClr val="FF0066"/>
                </a:solidFill>
                <a:latin typeface="Arial" charset="0"/>
              </a:rPr>
              <a:t>4</a:t>
            </a:r>
            <a:r>
              <a:rPr lang="cs-CZ" sz="3600" smtClean="0">
                <a:solidFill>
                  <a:srgbClr val="D30B1E"/>
                </a:solidFill>
                <a:latin typeface="Arial" charset="0"/>
              </a:rPr>
              <a:t>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824413"/>
          </a:xfrm>
        </p:spPr>
        <p:txBody>
          <a:bodyPr/>
          <a:lstStyle/>
          <a:p>
            <a:pPr eaLnBrk="1" hangingPunct="1"/>
            <a:r>
              <a:rPr lang="cs-CZ" sz="2400" smtClean="0"/>
              <a:t>Koncentrovaná w(0,96) je bezbarvá, olejovitá kapalina, hustota je 2krát těžší než voda</a:t>
            </a:r>
          </a:p>
          <a:p>
            <a:pPr eaLnBrk="1" hangingPunct="1"/>
            <a:r>
              <a:rPr lang="cs-CZ" sz="2400" smtClean="0"/>
              <a:t>Koncentrovaná je velmi silná žíravina</a:t>
            </a:r>
          </a:p>
          <a:p>
            <a:pPr eaLnBrk="1" hangingPunct="1"/>
            <a:r>
              <a:rPr lang="cs-CZ" sz="2400" smtClean="0"/>
              <a:t>Přírodní materiály uhelnatí( popáleniny)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z="2400" smtClean="0">
                <a:solidFill>
                  <a:srgbClr val="00CC00"/>
                </a:solidFill>
              </a:rPr>
              <a:t>Výroba:</a:t>
            </a:r>
          </a:p>
          <a:p>
            <a:pPr eaLnBrk="1" hangingPunct="1"/>
            <a:r>
              <a:rPr lang="cs-CZ" smtClean="0"/>
              <a:t>S(s) + O2(g) → SO2(g)</a:t>
            </a:r>
          </a:p>
          <a:p>
            <a:pPr eaLnBrk="1" hangingPunct="1"/>
            <a:r>
              <a:rPr lang="cs-CZ" smtClean="0"/>
              <a:t>2 SO2(g) + O2(g) → 2 SO3</a:t>
            </a:r>
          </a:p>
          <a:p>
            <a:pPr eaLnBrk="1" hangingPunct="1"/>
            <a:r>
              <a:rPr lang="cs-CZ" smtClean="0"/>
              <a:t>SO3(g) + H2O(l) → H2SO4(aq)</a:t>
            </a:r>
          </a:p>
          <a:p>
            <a:pPr marL="742950" lvl="1" indent="-285750" eaLnBrk="1" hangingPunct="1">
              <a:buFont typeface="Georgia" pitchFamily="18" charset="0"/>
              <a:buNone/>
            </a:pPr>
            <a:endParaRPr lang="cs-CZ" smtClean="0"/>
          </a:p>
          <a:p>
            <a:pPr marL="742950" lvl="1" indent="-285750" eaLnBrk="1" hangingPunct="1">
              <a:buFont typeface="Georgia" pitchFamily="18" charset="0"/>
              <a:buNone/>
            </a:pPr>
            <a:endParaRPr lang="cs-CZ" smtClean="0"/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F51A6-F5C9-4A49-AB3F-9DF728E2E5B4}" type="slidenum">
              <a:rPr lang="cs-CZ" sz="1800">
                <a:solidFill>
                  <a:srgbClr val="FFFFFF"/>
                </a:solidFill>
                <a:latin typeface="Georgia" pitchFamily="18" charset="0"/>
              </a:rPr>
              <a:pPr algn="r"/>
              <a:t>4</a:t>
            </a:fld>
            <a:endParaRPr lang="cs-CZ" sz="180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8197" name="Picture 7" descr="130px-Sulfuric-acid-3D-v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92150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ANd9GcRnomzr6HtZX2DC7gX3qsunKJI6XiKzEKwlYYakQn91jPp_q2I3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357563"/>
            <a:ext cx="32766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571500" y="785813"/>
            <a:ext cx="8229600" cy="698500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</a:rPr>
              <a:t>Bezpečnost práce s H</a:t>
            </a:r>
            <a:r>
              <a:rPr lang="cs-CZ" sz="3600" baseline="-25000" smtClean="0">
                <a:solidFill>
                  <a:srgbClr val="FF0066"/>
                </a:solidFill>
              </a:rPr>
              <a:t>2</a:t>
            </a:r>
            <a:r>
              <a:rPr lang="cs-CZ" sz="3600" smtClean="0">
                <a:solidFill>
                  <a:srgbClr val="FF0066"/>
                </a:solidFill>
              </a:rPr>
              <a:t>SO</a:t>
            </a:r>
            <a:r>
              <a:rPr lang="cs-CZ" sz="3600" baseline="-25000" smtClean="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611188" y="1484313"/>
            <a:ext cx="8229600" cy="4548187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00CC00"/>
                </a:solidFill>
              </a:rPr>
              <a:t>Ochranné pomůcky</a:t>
            </a:r>
            <a:r>
              <a:rPr lang="cs-CZ" smtClean="0"/>
              <a:t> – ochranný obličejový štít,nebo brýle, pryžové rukavice, pracovní plášť</a:t>
            </a:r>
          </a:p>
          <a:p>
            <a:pPr eaLnBrk="1" hangingPunct="1"/>
            <a:r>
              <a:rPr lang="cs-CZ" smtClean="0">
                <a:solidFill>
                  <a:srgbClr val="00CC00"/>
                </a:solidFill>
              </a:rPr>
              <a:t>První pomoc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Při potřísnění pokožky je třeba zasažená místa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 otřít suchou látkou a okamžitě opláchnout silným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 proudem vody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9220" name="Zástupný symbol pro číslo snímku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0CBA73-DA3C-4514-91AA-6AA1FDA301C7}" type="slidenum">
              <a:rPr lang="cs-CZ" sz="1800">
                <a:solidFill>
                  <a:srgbClr val="FFFFFF"/>
                </a:solidFill>
                <a:latin typeface="Georgia" pitchFamily="18" charset="0"/>
              </a:rPr>
              <a:pPr algn="r"/>
              <a:t>5</a:t>
            </a:fld>
            <a:endParaRPr lang="cs-CZ" sz="180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76925"/>
            <a:ext cx="36861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223" name="AutoShape 9" descr="2Q=="/>
          <p:cNvSpPr>
            <a:spLocks noChangeAspect="1" noChangeArrowheads="1"/>
          </p:cNvSpPr>
          <p:nvPr/>
        </p:nvSpPr>
        <p:spPr bwMode="auto">
          <a:xfrm>
            <a:off x="1476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9224" name="Picture 11" descr="fig-3-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933825"/>
            <a:ext cx="3754437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3" descr="ANd9GcQe14zS3cl-o46G9U6nXLbCq7V4ULivZUlZZBb1Bn3m8XthO4012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365625"/>
            <a:ext cx="16557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>
          <a:xfrm>
            <a:off x="571500" y="785813"/>
            <a:ext cx="8229600" cy="627062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</a:rPr>
              <a:t>Využití H</a:t>
            </a:r>
            <a:r>
              <a:rPr lang="cs-CZ" sz="3600" baseline="-25000" smtClean="0">
                <a:solidFill>
                  <a:srgbClr val="FF0066"/>
                </a:solidFill>
              </a:rPr>
              <a:t>2</a:t>
            </a:r>
            <a:r>
              <a:rPr lang="cs-CZ" sz="3600" smtClean="0">
                <a:solidFill>
                  <a:srgbClr val="FF0066"/>
                </a:solidFill>
              </a:rPr>
              <a:t>SO</a:t>
            </a:r>
            <a:r>
              <a:rPr lang="cs-CZ" sz="3600" baseline="-25000" smtClean="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>
          <a:xfrm>
            <a:off x="611188" y="1484313"/>
            <a:ext cx="8229600" cy="4548187"/>
          </a:xfrm>
        </p:spPr>
        <p:txBody>
          <a:bodyPr/>
          <a:lstStyle/>
          <a:p>
            <a:pPr eaLnBrk="1" hangingPunct="1"/>
            <a:r>
              <a:rPr lang="cs-CZ" smtClean="0"/>
              <a:t>Výroba barviv, laků, plastů, výbušnin, vláken</a:t>
            </a: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ED0ED4-3200-471A-8A6A-CBEB3A8916A5}" type="slidenum">
              <a:rPr lang="cs-CZ" sz="1800">
                <a:solidFill>
                  <a:srgbClr val="FFFFFF"/>
                </a:solidFill>
                <a:latin typeface="Georgia" pitchFamily="18" charset="0"/>
              </a:rPr>
              <a:pPr algn="r"/>
              <a:t>6</a:t>
            </a:fld>
            <a:endParaRPr lang="cs-CZ" sz="180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10245" name="Picture 7" descr="ANd9GcRn1jcQAxLAaMv7qkRYh6u_Mcb9rGCmh0S9AfQkO3w3gE9qgX6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276475"/>
            <a:ext cx="554513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539750" y="765175"/>
            <a:ext cx="8229600" cy="431800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</a:rPr>
              <a:t>Kyselina dusičná  HNO</a:t>
            </a:r>
            <a:r>
              <a:rPr lang="cs-CZ" sz="3600" baseline="-25000" smtClean="0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497887" cy="4764088"/>
          </a:xfrm>
        </p:spPr>
        <p:txBody>
          <a:bodyPr/>
          <a:lstStyle/>
          <a:p>
            <a:pPr eaLnBrk="1" hangingPunct="1"/>
            <a:r>
              <a:rPr lang="cs-CZ" smtClean="0"/>
              <a:t>Koncentrovaná(w= 0,65), je nestálá bezbarvá kapalina. Účinkem světla se rozkládá na jedovatý hnědočervený plyn NO2. Nebezpečná žíravina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solidFill>
                  <a:srgbClr val="00CC00"/>
                </a:solidFill>
              </a:rPr>
              <a:t>Výroba: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>
              <a:solidFill>
                <a:srgbClr val="00CC0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solidFill>
                  <a:srgbClr val="00CC00"/>
                </a:solidFill>
              </a:rPr>
              <a:t>Použití:</a:t>
            </a:r>
            <a:r>
              <a:rPr lang="cs-CZ" smtClean="0"/>
              <a:t> výroba hnojiv, léčiv, plastů, barviv, výbušnin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11268" name="Zástupný symbol pro číslo snímku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BFBBF9-4C86-4103-B503-65F8266AC5D4}" type="slidenum">
              <a:rPr lang="cs-CZ" sz="1800">
                <a:solidFill>
                  <a:srgbClr val="FFFFFF"/>
                </a:solidFill>
                <a:latin typeface="Georgia" pitchFamily="18" charset="0"/>
              </a:rPr>
              <a:pPr algn="r"/>
              <a:t>7</a:t>
            </a:fld>
            <a:endParaRPr lang="cs-CZ" sz="1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051050" y="2587625"/>
            <a:ext cx="4392613" cy="1541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507840" tIns="47610" rIns="0" bIns="0" anchor="ctr">
            <a:spAutoFit/>
          </a:bodyPr>
          <a:lstStyle/>
          <a:p>
            <a:pPr algn="ctr"/>
            <a:endParaRPr lang="cs-CZ"/>
          </a:p>
          <a:p>
            <a:pPr algn="ctr"/>
            <a:r>
              <a:rPr lang="cs-CZ">
                <a:solidFill>
                  <a:srgbClr val="0000FF"/>
                </a:solidFill>
              </a:rPr>
              <a:t>4 NH3 + 5 O2 → 4 NO + 6 H2O</a:t>
            </a:r>
          </a:p>
          <a:p>
            <a:pPr algn="ctr"/>
            <a:r>
              <a:rPr lang="cs-CZ">
                <a:solidFill>
                  <a:srgbClr val="0000FF"/>
                </a:solidFill>
              </a:rPr>
              <a:t>2 NO + O2 → 2 NO2</a:t>
            </a:r>
          </a:p>
          <a:p>
            <a:pPr algn="ctr"/>
            <a:r>
              <a:rPr lang="cs-CZ">
                <a:solidFill>
                  <a:srgbClr val="0000FF"/>
                </a:solidFill>
              </a:rPr>
              <a:t>3 NO2 + H2O → 2 HNO3 + NO</a:t>
            </a:r>
          </a:p>
          <a:p>
            <a:pPr algn="ctr" eaLnBrk="0" hangingPunct="0"/>
            <a:endParaRPr lang="cs-CZ" sz="1800">
              <a:solidFill>
                <a:srgbClr val="0000FF"/>
              </a:solidFill>
              <a:latin typeface="Georgia" pitchFamily="18" charset="0"/>
            </a:endParaRPr>
          </a:p>
        </p:txBody>
      </p:sp>
      <p:pic>
        <p:nvPicPr>
          <p:cNvPr id="11270" name="Picture 9" descr="dusi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2708275"/>
            <a:ext cx="17637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>
          <a:xfrm>
            <a:off x="571500" y="785813"/>
            <a:ext cx="8229600" cy="698500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FF0066"/>
                </a:solidFill>
              </a:rPr>
              <a:t>Kyselina fosforečná  H</a:t>
            </a:r>
            <a:r>
              <a:rPr lang="cs-CZ" sz="3600" baseline="-25000" smtClean="0">
                <a:solidFill>
                  <a:srgbClr val="FF0066"/>
                </a:solidFill>
              </a:rPr>
              <a:t>3</a:t>
            </a:r>
            <a:r>
              <a:rPr lang="cs-CZ" sz="3600" smtClean="0">
                <a:solidFill>
                  <a:srgbClr val="FF0066"/>
                </a:solidFill>
              </a:rPr>
              <a:t>PO</a:t>
            </a:r>
            <a:r>
              <a:rPr lang="cs-CZ" sz="3600" baseline="-25000" smtClean="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914400" y="1412875"/>
            <a:ext cx="8229600" cy="4548188"/>
          </a:xfrm>
        </p:spPr>
        <p:txBody>
          <a:bodyPr/>
          <a:lstStyle/>
          <a:p>
            <a:pPr eaLnBrk="1" hangingPunct="1"/>
            <a:r>
              <a:rPr lang="cs-CZ" smtClean="0"/>
              <a:t>Bezbarvá sirupovitá kapalina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Výroba:       P4O10 + 6 H2O → 4 H3PO4 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Použití:        výroba průmyslových hnojiv,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                      léčiv,zubních tmelů, velmi čistá 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                      zředěná do nealkoholických nápojů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12292" name="Zástupný symbol pro číslo snímku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114563-4AA9-4184-B92E-C1570EAF6F25}" type="slidenum">
              <a:rPr lang="cs-CZ" sz="1800">
                <a:solidFill>
                  <a:srgbClr val="FFFFFF"/>
                </a:solidFill>
                <a:latin typeface="Georgia" pitchFamily="18" charset="0"/>
              </a:rPr>
              <a:pPr algn="r"/>
              <a:t>8</a:t>
            </a:fld>
            <a:endParaRPr lang="cs-CZ" sz="1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293" name="AutoShape 7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12294" name="Picture 9" descr="PET2b545c_P10305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292600"/>
            <a:ext cx="3744913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1" descr="kysfosforec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836613"/>
            <a:ext cx="17160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181</TotalTime>
  <Words>278</Words>
  <Application>Microsoft Office PowerPoint</Application>
  <PresentationFormat>Předvádění na obrazovce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Trebuchet MS</vt:lpstr>
      <vt:lpstr>Georgia</vt:lpstr>
      <vt:lpstr>Wingdings 2</vt:lpstr>
      <vt:lpstr>Calibri</vt:lpstr>
      <vt:lpstr>Urbanistický</vt:lpstr>
      <vt:lpstr>ZŠ Kadaň, Školní 1479 CHEMIE </vt:lpstr>
      <vt:lpstr>Co jsou kyseliny?</vt:lpstr>
      <vt:lpstr>Kyselina chlorovodíková  HCl</vt:lpstr>
      <vt:lpstr>Kyselina sírová    H2SO4 </vt:lpstr>
      <vt:lpstr>Bezpečnost práce s H2SO4</vt:lpstr>
      <vt:lpstr>Využití H2SO4</vt:lpstr>
      <vt:lpstr>Kyselina dusičná  HNO3</vt:lpstr>
      <vt:lpstr>Kyselina fosforečná  H3PO4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Martin Seifert</cp:lastModifiedBy>
  <cp:revision>8</cp:revision>
  <dcterms:created xsi:type="dcterms:W3CDTF">2011-01-29T10:09:09Z</dcterms:created>
  <dcterms:modified xsi:type="dcterms:W3CDTF">2021-04-05T15:56:24Z</dcterms:modified>
</cp:coreProperties>
</file>