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B7734D-24DF-4311-8BF0-4FFB9CEA23A1}" v="4" dt="2021-02-12T12:59:50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Chmelová" userId="3e51871e760f72d1" providerId="LiveId" clId="{B4B7734D-24DF-4311-8BF0-4FFB9CEA23A1}"/>
    <pc:docChg chg="undo custSel addSld modSld">
      <pc:chgData name="Klára Chmelová" userId="3e51871e760f72d1" providerId="LiveId" clId="{B4B7734D-24DF-4311-8BF0-4FFB9CEA23A1}" dt="2021-02-12T13:20:43.785" v="567" actId="122"/>
      <pc:docMkLst>
        <pc:docMk/>
      </pc:docMkLst>
      <pc:sldChg chg="addSp delSp modSp new mod modClrScheme chgLayout">
        <pc:chgData name="Klára Chmelová" userId="3e51871e760f72d1" providerId="LiveId" clId="{B4B7734D-24DF-4311-8BF0-4FFB9CEA23A1}" dt="2021-02-12T13:20:14.783" v="563" actId="20577"/>
        <pc:sldMkLst>
          <pc:docMk/>
          <pc:sldMk cId="1809855110" sldId="256"/>
        </pc:sldMkLst>
        <pc:spChg chg="del mod ord">
          <ac:chgData name="Klára Chmelová" userId="3e51871e760f72d1" providerId="LiveId" clId="{B4B7734D-24DF-4311-8BF0-4FFB9CEA23A1}" dt="2021-02-12T12:54:10.706" v="3" actId="700"/>
          <ac:spMkLst>
            <pc:docMk/>
            <pc:sldMk cId="1809855110" sldId="256"/>
            <ac:spMk id="2" creationId="{9F18D9D9-77C0-4162-B43F-5AC64F776E2D}"/>
          </ac:spMkLst>
        </pc:spChg>
        <pc:spChg chg="del mod ord">
          <ac:chgData name="Klára Chmelová" userId="3e51871e760f72d1" providerId="LiveId" clId="{B4B7734D-24DF-4311-8BF0-4FFB9CEA23A1}" dt="2021-02-12T12:54:10.706" v="3" actId="700"/>
          <ac:spMkLst>
            <pc:docMk/>
            <pc:sldMk cId="1809855110" sldId="256"/>
            <ac:spMk id="3" creationId="{9C4934B4-3FED-46E1-AB12-3CD762897745}"/>
          </ac:spMkLst>
        </pc:spChg>
        <pc:spChg chg="add del">
          <ac:chgData name="Klára Chmelová" userId="3e51871e760f72d1" providerId="LiveId" clId="{B4B7734D-24DF-4311-8BF0-4FFB9CEA23A1}" dt="2021-02-12T12:54:04.311" v="2" actId="22"/>
          <ac:spMkLst>
            <pc:docMk/>
            <pc:sldMk cId="1809855110" sldId="256"/>
            <ac:spMk id="5" creationId="{2E680723-A443-46CF-B18A-894F7880F28F}"/>
          </ac:spMkLst>
        </pc:spChg>
        <pc:spChg chg="add mod ord">
          <ac:chgData name="Klára Chmelová" userId="3e51871e760f72d1" providerId="LiveId" clId="{B4B7734D-24DF-4311-8BF0-4FFB9CEA23A1}" dt="2021-02-12T12:54:57.791" v="13" actId="113"/>
          <ac:spMkLst>
            <pc:docMk/>
            <pc:sldMk cId="1809855110" sldId="256"/>
            <ac:spMk id="6" creationId="{C466A34B-DCC1-4987-93AB-424507E33CD5}"/>
          </ac:spMkLst>
        </pc:spChg>
        <pc:spChg chg="add mod ord">
          <ac:chgData name="Klára Chmelová" userId="3e51871e760f72d1" providerId="LiveId" clId="{B4B7734D-24DF-4311-8BF0-4FFB9CEA23A1}" dt="2021-02-12T13:20:14.783" v="563" actId="20577"/>
          <ac:spMkLst>
            <pc:docMk/>
            <pc:sldMk cId="1809855110" sldId="256"/>
            <ac:spMk id="7" creationId="{77A2D1D1-1262-42FB-83A4-950F8FA1C7FD}"/>
          </ac:spMkLst>
        </pc:spChg>
      </pc:sldChg>
      <pc:sldChg chg="modSp add mod">
        <pc:chgData name="Klára Chmelová" userId="3e51871e760f72d1" providerId="LiveId" clId="{B4B7734D-24DF-4311-8BF0-4FFB9CEA23A1}" dt="2021-02-12T13:20:25.150" v="564" actId="122"/>
        <pc:sldMkLst>
          <pc:docMk/>
          <pc:sldMk cId="0" sldId="261"/>
        </pc:sldMkLst>
        <pc:spChg chg="mod">
          <ac:chgData name="Klára Chmelová" userId="3e51871e760f72d1" providerId="LiveId" clId="{B4B7734D-24DF-4311-8BF0-4FFB9CEA23A1}" dt="2021-02-12T13:16:14.131" v="355" actId="113"/>
          <ac:spMkLst>
            <pc:docMk/>
            <pc:sldMk cId="0" sldId="261"/>
            <ac:spMk id="3" creationId="{0D496B59-F32A-4397-B360-25566F28ABE9}"/>
          </ac:spMkLst>
        </pc:spChg>
        <pc:spChg chg="mod">
          <ac:chgData name="Klára Chmelová" userId="3e51871e760f72d1" providerId="LiveId" clId="{B4B7734D-24DF-4311-8BF0-4FFB9CEA23A1}" dt="2021-02-12T13:20:25.150" v="564" actId="122"/>
          <ac:spMkLst>
            <pc:docMk/>
            <pc:sldMk cId="0" sldId="261"/>
            <ac:spMk id="7170" creationId="{0B756069-4BB4-4563-BF8C-4546F3C05735}"/>
          </ac:spMkLst>
        </pc:spChg>
      </pc:sldChg>
      <pc:sldChg chg="modSp add mod">
        <pc:chgData name="Klára Chmelová" userId="3e51871e760f72d1" providerId="LiveId" clId="{B4B7734D-24DF-4311-8BF0-4FFB9CEA23A1}" dt="2021-02-12T13:20:32.421" v="565" actId="122"/>
        <pc:sldMkLst>
          <pc:docMk/>
          <pc:sldMk cId="0" sldId="262"/>
        </pc:sldMkLst>
        <pc:spChg chg="mod">
          <ac:chgData name="Klára Chmelová" userId="3e51871e760f72d1" providerId="LiveId" clId="{B4B7734D-24DF-4311-8BF0-4FFB9CEA23A1}" dt="2021-02-12T12:57:04.586" v="27" actId="27636"/>
          <ac:spMkLst>
            <pc:docMk/>
            <pc:sldMk cId="0" sldId="262"/>
            <ac:spMk id="3" creationId="{94FA6DAC-DB03-48BF-AF91-887CE1328EE3}"/>
          </ac:spMkLst>
        </pc:spChg>
        <pc:spChg chg="mod">
          <ac:chgData name="Klára Chmelová" userId="3e51871e760f72d1" providerId="LiveId" clId="{B4B7734D-24DF-4311-8BF0-4FFB9CEA23A1}" dt="2021-02-12T13:20:32.421" v="565" actId="122"/>
          <ac:spMkLst>
            <pc:docMk/>
            <pc:sldMk cId="0" sldId="262"/>
            <ac:spMk id="8194" creationId="{3D014393-A6C1-4C36-BDED-17794522D601}"/>
          </ac:spMkLst>
        </pc:spChg>
      </pc:sldChg>
      <pc:sldChg chg="modSp add mod">
        <pc:chgData name="Klára Chmelová" userId="3e51871e760f72d1" providerId="LiveId" clId="{B4B7734D-24DF-4311-8BF0-4FFB9CEA23A1}" dt="2021-02-12T13:20:39.387" v="566" actId="122"/>
        <pc:sldMkLst>
          <pc:docMk/>
          <pc:sldMk cId="0" sldId="263"/>
        </pc:sldMkLst>
        <pc:spChg chg="mod">
          <ac:chgData name="Klára Chmelová" userId="3e51871e760f72d1" providerId="LiveId" clId="{B4B7734D-24DF-4311-8BF0-4FFB9CEA23A1}" dt="2021-02-12T12:58:15.590" v="29" actId="27636"/>
          <ac:spMkLst>
            <pc:docMk/>
            <pc:sldMk cId="0" sldId="263"/>
            <ac:spMk id="3" creationId="{BFD1092A-B337-4622-8728-2FBF44136E92}"/>
          </ac:spMkLst>
        </pc:spChg>
        <pc:spChg chg="mod">
          <ac:chgData name="Klára Chmelová" userId="3e51871e760f72d1" providerId="LiveId" clId="{B4B7734D-24DF-4311-8BF0-4FFB9CEA23A1}" dt="2021-02-12T13:20:39.387" v="566" actId="122"/>
          <ac:spMkLst>
            <pc:docMk/>
            <pc:sldMk cId="0" sldId="263"/>
            <ac:spMk id="9218" creationId="{274F48C3-6236-4E0F-AD08-8F1CFB4FBCF7}"/>
          </ac:spMkLst>
        </pc:spChg>
      </pc:sldChg>
      <pc:sldChg chg="modSp add mod">
        <pc:chgData name="Klára Chmelová" userId="3e51871e760f72d1" providerId="LiveId" clId="{B4B7734D-24DF-4311-8BF0-4FFB9CEA23A1}" dt="2021-02-12T13:20:43.785" v="567" actId="122"/>
        <pc:sldMkLst>
          <pc:docMk/>
          <pc:sldMk cId="0" sldId="264"/>
        </pc:sldMkLst>
        <pc:spChg chg="mod">
          <ac:chgData name="Klára Chmelová" userId="3e51871e760f72d1" providerId="LiveId" clId="{B4B7734D-24DF-4311-8BF0-4FFB9CEA23A1}" dt="2021-02-12T13:20:43.785" v="567" actId="122"/>
          <ac:spMkLst>
            <pc:docMk/>
            <pc:sldMk cId="0" sldId="264"/>
            <ac:spMk id="10242" creationId="{FCF068AB-1F96-4089-8BF4-661499C72634}"/>
          </ac:spMkLst>
        </pc:spChg>
      </pc:sldChg>
      <pc:sldChg chg="modSp new mod">
        <pc:chgData name="Klára Chmelová" userId="3e51871e760f72d1" providerId="LiveId" clId="{B4B7734D-24DF-4311-8BF0-4FFB9CEA23A1}" dt="2021-02-12T13:17:20.821" v="403" actId="20577"/>
        <pc:sldMkLst>
          <pc:docMk/>
          <pc:sldMk cId="2094114856" sldId="265"/>
        </pc:sldMkLst>
        <pc:spChg chg="mod">
          <ac:chgData name="Klára Chmelová" userId="3e51871e760f72d1" providerId="LiveId" clId="{B4B7734D-24DF-4311-8BF0-4FFB9CEA23A1}" dt="2021-02-12T13:00:25.016" v="43" actId="14100"/>
          <ac:spMkLst>
            <pc:docMk/>
            <pc:sldMk cId="2094114856" sldId="265"/>
            <ac:spMk id="2" creationId="{66357D5B-73B9-469C-B073-A56D71B8C5E0}"/>
          </ac:spMkLst>
        </pc:spChg>
        <pc:spChg chg="mod">
          <ac:chgData name="Klára Chmelová" userId="3e51871e760f72d1" providerId="LiveId" clId="{B4B7734D-24DF-4311-8BF0-4FFB9CEA23A1}" dt="2021-02-12T13:17:20.821" v="403" actId="20577"/>
          <ac:spMkLst>
            <pc:docMk/>
            <pc:sldMk cId="2094114856" sldId="265"/>
            <ac:spMk id="3" creationId="{E10D0117-8D38-4556-9B25-EE6447BBD3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71258-4D7F-4027-BBBE-A31FAA5FC534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2F82-3CB4-40FB-ACFD-F2567C225F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80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42F82-3CB4-40FB-ACFD-F2567C225F4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7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C4C2F-4A9D-41FA-9F75-D85E7C34C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C7BC9C-79D7-41F5-A59D-32911BC0E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6B651B-F9BE-4B84-863C-911CEAE0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C1420-1D76-4D26-8906-798DFAFA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117EC3-BD22-4391-859F-DB7939AA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0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7625B-EA8B-49EE-B12C-1AA875FA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6AFC50-8418-4BC7-B335-44B73A92C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134F19-AA13-47A9-96B2-E9E6AEFA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7886F-5158-44E8-8483-FEFE821A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1BBB57-45F6-4BB8-B36D-057F5460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82A627-9725-46B7-9AF2-36AE71581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D3D0F8-DC4D-47A4-8A8A-A9B47249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055D5B-B91E-43E6-BE01-967B6F816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5255A5-6C74-4BB8-8D9A-508523A8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7F4C5D-E985-4707-AB64-83C9BCC3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3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38625-D9EA-4226-9A2A-03C7D2A29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761E21-C719-4AB4-82CA-246D07A9E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19C6C-1E5E-4CF2-A190-787C47EE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FC239-40AE-470A-976B-BF8205FF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F1FED9-7181-440A-A329-2749F8071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3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3AD22-C3C9-4BAF-86F7-27F48969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952EA9-959C-4B17-A4DE-D29F7DDF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E34F-6F46-44B2-8C08-EA51F6CF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8A3F46-9D99-4D2F-BB40-B2B95045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5F904B-A2D2-42FC-826E-EA54BD64E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96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C1921-FFB2-4A92-849F-90CEBD7D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EB907-5015-4F1C-83E9-83F478981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66EE8B-3901-463E-BC82-DEB0A412B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10D2C5-0801-49DB-A425-EC8B7620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693597-26CD-4AB1-A382-BFC01A74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789AE3-36CA-4065-90A6-1256514E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0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32952-BAEE-4956-BFDE-DEEADC64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E5919C-0FEA-4378-AAF4-A58BEC23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014F1E-2020-4ED2-A67E-FCD7BEA9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70BF85-65DF-4590-A1DA-B33A4AB2B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BBB454B-509E-46FE-9358-EE3A047C0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AB6B5CB-9E0F-46AB-9951-0175951F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CEB9FA-C3FB-4869-8FAB-B22FB10E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4C1F39D-942B-4A74-9BAC-9474C0F1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466CD-0162-4B3F-873D-621F6338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BB9525-C9B3-4EA9-8436-040CAB39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A057EB-5F11-4ED4-A24F-7893FD6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E5D624-F38F-4E10-A884-C1B8CEC9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84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7FB0E7-6598-4CD7-A963-E32FBDFC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54FF59F-B40B-432B-8A87-38D09452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009BE7-F8D6-4257-B27A-87C0A469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73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D2A62-807E-4C8D-B111-E6EC9788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0F4F7-F655-42A4-B039-4E963FA43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5FA122-B62F-4F74-96AC-0CBC75DE4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888588-6EF0-4B79-91ED-A82D2A69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795257-2959-4239-8BBE-BC7AB7EB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1AFE99-8CF7-433C-9DDF-84CB3306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24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32FCE-C831-424B-A076-9943736A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EAA21EC-D70B-47A0-B54B-6EF87EDCC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0DD089-288F-4443-994A-5997FB59C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CDEDF3-5928-4D26-A3BD-01C7112F8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42D171-3211-49B7-8745-149F3409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98B601-10FC-4215-BFF8-F701636C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97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2FE3AB-30A6-4BA2-A025-D163DB82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14A23E-9B39-404F-B1FE-089A846A1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1F16FC-3F1B-4110-81D5-639C4BDC8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3799-F72F-468D-9B27-DF9BDC823106}" type="datetimeFigureOut">
              <a:rPr lang="cs-CZ" smtClean="0"/>
              <a:t>12.02.2021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8093A0-4A60-41F2-88A6-CEBDF352C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86210-C061-4B82-99AF-6D6F6306D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CDBD-E559-4CBC-9FCA-4BE9BA31C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4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C466A34B-DCC1-4987-93AB-424507E3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813"/>
            <a:ext cx="10515600" cy="1167618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7A2D1D1-1262-42FB-83A4-950F8FA1C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957"/>
            <a:ext cx="10515600" cy="493900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Napište zápis do sešitu z následující prezentace, která navazuje na předchozí téma tělní tekutiny a funkce krve. Tentokrát se budeme zabývat složením krve (nemusíte kreslit obrázky).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na konci prezentace, které se týkají složení krve.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algn="ctr">
              <a:buNone/>
            </a:pPr>
            <a:r>
              <a:rPr lang="cs-CZ" b="1" dirty="0"/>
              <a:t>Úkoly posílejte nejpozději do pátku 19. 2. do 17:00 na email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algn="ctr">
              <a:buNone/>
            </a:pPr>
            <a:r>
              <a:rPr lang="cs-CZ" b="1" dirty="0"/>
              <a:t>Mějte se hezky!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85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0B756069-4BB4-4563-BF8C-4546F3C05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Složení krve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496B59-F32A-4397-B360-25566F28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8"/>
            <a:ext cx="8229600" cy="56435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dirty="0"/>
              <a:t>Dvě složky: </a:t>
            </a:r>
            <a:r>
              <a:rPr lang="cs-CZ" b="1" dirty="0"/>
              <a:t>krevní plazma </a:t>
            </a:r>
            <a:r>
              <a:rPr lang="cs-CZ" dirty="0"/>
              <a:t>a </a:t>
            </a:r>
            <a:r>
              <a:rPr lang="cs-CZ" b="1" dirty="0"/>
              <a:t>krevní tělíska (červené a bílé krvinky, krevní destičky)</a:t>
            </a: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r>
              <a:rPr lang="cs-CZ" b="1" u="sng" dirty="0"/>
              <a:t>Krevní plazma </a:t>
            </a:r>
            <a:r>
              <a:rPr lang="cs-CZ" b="1" dirty="0"/>
              <a:t>– </a:t>
            </a:r>
            <a:r>
              <a:rPr lang="cs-CZ" dirty="0"/>
              <a:t>nažloutlá tekutina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Skládá se z </a:t>
            </a:r>
            <a:r>
              <a:rPr lang="cs-CZ" b="1" dirty="0"/>
              <a:t>organických a anorganických látek </a:t>
            </a:r>
            <a:r>
              <a:rPr lang="cs-CZ" dirty="0"/>
              <a:t>(10 %), </a:t>
            </a:r>
            <a:r>
              <a:rPr lang="cs-CZ" b="1" dirty="0"/>
              <a:t>vody</a:t>
            </a:r>
            <a:r>
              <a:rPr lang="cs-CZ" dirty="0"/>
              <a:t> (90 %)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Z organických látek jsou zastoupeny </a:t>
            </a:r>
            <a:r>
              <a:rPr lang="cs-CZ" b="1" dirty="0"/>
              <a:t>bílkoviny, hormony, vitaminy </a:t>
            </a:r>
            <a:r>
              <a:rPr lang="cs-CZ" dirty="0"/>
              <a:t>aj.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Z anorganických jsou to </a:t>
            </a:r>
            <a:r>
              <a:rPr lang="cs-CZ" b="1" dirty="0"/>
              <a:t>soli</a:t>
            </a:r>
            <a:r>
              <a:rPr lang="cs-CZ" dirty="0"/>
              <a:t> (např. chlorid sodný)</a:t>
            </a:r>
          </a:p>
        </p:txBody>
      </p:sp>
      <p:pic>
        <p:nvPicPr>
          <p:cNvPr id="7172" name="Obrázek 3" descr="složení krve a plazmy.jpg">
            <a:extLst>
              <a:ext uri="{FF2B5EF4-FFF2-40B4-BE49-F238E27FC236}">
                <a16:creationId xmlns:a16="http://schemas.microsoft.com/office/drawing/2014/main" id="{017AEDBF-1E70-4DDC-ABB1-38A29EDDD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6" y="1714501"/>
            <a:ext cx="42148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Obrázek 4" descr="plazma.jpg">
            <a:extLst>
              <a:ext uri="{FF2B5EF4-FFF2-40B4-BE49-F238E27FC236}">
                <a16:creationId xmlns:a16="http://schemas.microsoft.com/office/drawing/2014/main" id="{A3723EEA-BCD0-4CF8-B9F5-49BE4CB73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1" y="2286001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3D014393-A6C1-4C36-BDED-17794522D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85813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Složení krve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FA6DAC-DB03-48BF-AF91-887CE1328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85814"/>
            <a:ext cx="8229600" cy="60721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b="1" u="sng" dirty="0"/>
              <a:t>Červené krvinky </a:t>
            </a:r>
            <a:r>
              <a:rPr lang="cs-CZ" b="1" dirty="0"/>
              <a:t>– </a:t>
            </a:r>
            <a:r>
              <a:rPr lang="cs-CZ" dirty="0"/>
              <a:t>bezjaderné buňky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Vznikají v červené kostní dřeni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Po </a:t>
            </a:r>
            <a:r>
              <a:rPr lang="cs-CZ" b="1" dirty="0"/>
              <a:t>90 až 120 </a:t>
            </a:r>
            <a:r>
              <a:rPr lang="cs-CZ" dirty="0"/>
              <a:t>dnech zanikají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Obsahují červené krevní barvivo – </a:t>
            </a:r>
            <a:r>
              <a:rPr lang="cs-CZ" b="1" dirty="0"/>
              <a:t>hemoglobin, </a:t>
            </a:r>
            <a:r>
              <a:rPr lang="cs-CZ" dirty="0"/>
              <a:t>na který se v plicích váže </a:t>
            </a:r>
            <a:r>
              <a:rPr lang="cs-CZ" b="1" dirty="0"/>
              <a:t>kyslík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Stahy srdce je okysličená krev rozváděna do tkání, kde </a:t>
            </a:r>
            <a:r>
              <a:rPr lang="cs-CZ" b="1" dirty="0"/>
              <a:t>kyslík odevzdává buňkám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/>
              <a:t>Místo kyslíku tam váže oxid uhličitý, </a:t>
            </a:r>
            <a:r>
              <a:rPr lang="cs-CZ" dirty="0"/>
              <a:t>který je produktem dýchání buněk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Staré nebo poškozené č. k. zanikají a odstraňují se z krve hlavně </a:t>
            </a:r>
            <a:r>
              <a:rPr lang="cs-CZ" b="1" dirty="0"/>
              <a:t>ve slezině a játrech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Chemický prvek</a:t>
            </a:r>
            <a:r>
              <a:rPr lang="cs-CZ" b="1" dirty="0"/>
              <a:t> železo </a:t>
            </a:r>
            <a:r>
              <a:rPr lang="cs-CZ" dirty="0"/>
              <a:t>(v hemoglobinu) je využit k </a:t>
            </a:r>
            <a:r>
              <a:rPr lang="cs-CZ" b="1" dirty="0"/>
              <a:t>výstavbě nových č. k., </a:t>
            </a:r>
            <a:r>
              <a:rPr lang="cs-CZ" dirty="0"/>
              <a:t>zbytek hemoglobinu se mění na žlučová barviva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Muži asi </a:t>
            </a:r>
            <a:r>
              <a:rPr lang="cs-CZ" b="1" dirty="0"/>
              <a:t>5 milionů č. k. na 1 mm3</a:t>
            </a:r>
            <a:r>
              <a:rPr lang="cs-CZ" dirty="0"/>
              <a:t>, ženy asi </a:t>
            </a:r>
            <a:r>
              <a:rPr lang="cs-CZ" b="1" dirty="0"/>
              <a:t>4,5 mil</a:t>
            </a:r>
          </a:p>
        </p:txBody>
      </p:sp>
      <p:pic>
        <p:nvPicPr>
          <p:cNvPr id="8196" name="Obrázek 3" descr="č. kr..jpg">
            <a:extLst>
              <a:ext uri="{FF2B5EF4-FFF2-40B4-BE49-F238E27FC236}">
                <a16:creationId xmlns:a16="http://schemas.microsoft.com/office/drawing/2014/main" id="{C5228E82-B7B7-405A-9428-4D6F1BB90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142875"/>
            <a:ext cx="2500312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274F48C3-6236-4E0F-AD08-8F1CFB4FB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Složení krve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D1092A-B337-4622-8728-2FBF44136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4500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u="sng" dirty="0"/>
              <a:t>Bílé krvinky</a:t>
            </a:r>
            <a:r>
              <a:rPr lang="cs-CZ" b="1" dirty="0"/>
              <a:t> – </a:t>
            </a:r>
            <a:r>
              <a:rPr lang="cs-CZ" dirty="0"/>
              <a:t>mají jádro, vznikají v </a:t>
            </a:r>
            <a:r>
              <a:rPr lang="cs-CZ" b="1" dirty="0"/>
              <a:t>kostní dřeni </a:t>
            </a:r>
            <a:r>
              <a:rPr lang="cs-CZ" dirty="0"/>
              <a:t>nebo v </a:t>
            </a:r>
            <a:r>
              <a:rPr lang="cs-CZ" b="1" dirty="0"/>
              <a:t>mízních tkáni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Účastní se </a:t>
            </a:r>
            <a:r>
              <a:rPr lang="cs-CZ" b="1" dirty="0"/>
              <a:t>obrany lidského těla </a:t>
            </a:r>
            <a:r>
              <a:rPr lang="cs-CZ" dirty="0"/>
              <a:t>proti infekci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Jejich počet se</a:t>
            </a:r>
            <a:r>
              <a:rPr lang="cs-CZ" b="1" dirty="0"/>
              <a:t> zvyšuje </a:t>
            </a:r>
            <a:r>
              <a:rPr lang="cs-CZ" dirty="0"/>
              <a:t>při zánětlivých nebo nádorových onemocněních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Rozlišujeme </a:t>
            </a:r>
            <a:r>
              <a:rPr lang="cs-CZ" b="1" dirty="0"/>
              <a:t>několik druhů </a:t>
            </a:r>
            <a:r>
              <a:rPr lang="cs-CZ" b="1" dirty="0" err="1"/>
              <a:t>b</a:t>
            </a:r>
            <a:r>
              <a:rPr lang="cs-CZ" b="1" dirty="0"/>
              <a:t>. k., </a:t>
            </a:r>
            <a:r>
              <a:rPr lang="cs-CZ" dirty="0"/>
              <a:t>některé jsou schopny </a:t>
            </a:r>
            <a:r>
              <a:rPr lang="cs-CZ" b="1" dirty="0"/>
              <a:t>pohlcovat a zneškodňovat </a:t>
            </a:r>
            <a:r>
              <a:rPr lang="cs-CZ" dirty="0"/>
              <a:t>cizorodé částečky a bakterie (fagocytóza), jiné roznášejí po těle </a:t>
            </a:r>
            <a:r>
              <a:rPr lang="cs-CZ" b="1" dirty="0"/>
              <a:t>protilátky</a:t>
            </a:r>
          </a:p>
          <a:p>
            <a:pPr eaLnBrk="1" hangingPunct="1">
              <a:buFontTx/>
              <a:buChar char="-"/>
              <a:defRPr/>
            </a:pPr>
            <a:r>
              <a:rPr lang="cs-CZ" b="1" dirty="0"/>
              <a:t>4 až 10 tisíc </a:t>
            </a:r>
            <a:r>
              <a:rPr lang="cs-CZ" dirty="0"/>
              <a:t>v mm3</a:t>
            </a:r>
          </a:p>
        </p:txBody>
      </p:sp>
      <p:pic>
        <p:nvPicPr>
          <p:cNvPr id="9220" name="Obrázek 3" descr="b.kr..jpg">
            <a:extLst>
              <a:ext uri="{FF2B5EF4-FFF2-40B4-BE49-F238E27FC236}">
                <a16:creationId xmlns:a16="http://schemas.microsoft.com/office/drawing/2014/main" id="{8BAEFF10-8E70-4D76-A355-5A8F37DB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1" y="4643439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FCF068AB-1F96-4089-8BF4-661499C72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Složení krve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8CD92F8A-7703-465F-8B1D-4FFE4FEA59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928689"/>
            <a:ext cx="8229600" cy="5197475"/>
          </a:xfrm>
        </p:spPr>
        <p:txBody>
          <a:bodyPr/>
          <a:lstStyle/>
          <a:p>
            <a:pPr eaLnBrk="1" hangingPunct="1"/>
            <a:r>
              <a:rPr lang="cs-CZ" altLang="cs-CZ"/>
              <a:t>Počet jednotlivých druhů krvinek se určuje z </a:t>
            </a:r>
            <a:r>
              <a:rPr lang="cs-CZ" altLang="cs-CZ" b="1"/>
              <a:t>krevního obrazu</a:t>
            </a:r>
          </a:p>
          <a:p>
            <a:pPr eaLnBrk="1" hangingPunct="1"/>
            <a:r>
              <a:rPr lang="cs-CZ" altLang="cs-CZ"/>
              <a:t>Další důležitý ukazatel zdravotního stavu – </a:t>
            </a:r>
            <a:r>
              <a:rPr lang="cs-CZ" altLang="cs-CZ" b="1"/>
              <a:t>sedimentace krve </a:t>
            </a:r>
            <a:r>
              <a:rPr lang="cs-CZ" altLang="cs-CZ"/>
              <a:t>(rychlost klesání červených krvinek)</a:t>
            </a:r>
          </a:p>
          <a:p>
            <a:pPr eaLnBrk="1" hangingPunct="1"/>
            <a:r>
              <a:rPr lang="cs-CZ" altLang="cs-CZ"/>
              <a:t>Při infekčních onemocněních a zánětech je </a:t>
            </a:r>
            <a:r>
              <a:rPr lang="cs-CZ" altLang="cs-CZ" b="1"/>
              <a:t>hodnota sedimentace vyšší</a:t>
            </a:r>
          </a:p>
        </p:txBody>
      </p:sp>
      <p:pic>
        <p:nvPicPr>
          <p:cNvPr id="10244" name="Obrázek 3" descr="sedimentace.jpg">
            <a:extLst>
              <a:ext uri="{FF2B5EF4-FFF2-40B4-BE49-F238E27FC236}">
                <a16:creationId xmlns:a16="http://schemas.microsoft.com/office/drawing/2014/main" id="{DAA773FD-E569-4B39-B07A-0F31A0D0B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4357689"/>
            <a:ext cx="20383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57D5B-73B9-469C-B073-A56D71B8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610"/>
            <a:ext cx="10515600" cy="998806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0D0117-8D38-4556-9B25-EE6447BBD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6"/>
            <a:ext cx="10515600" cy="505154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 jakých složek se skládá krev?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tvoří převážnou část krevní plazmy (90 %)?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se nazývá krevní barvivo v červených krvinkách, které na sebe váže kyslík?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chemický prvek se podílí na výstavbě nových červených krvinek?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Kde vznikají bílé krvinky?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 čeho se určuje (druh vyšetření) počet jednotlivých druhů krvinek?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114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401</Words>
  <Application>Microsoft Office PowerPoint</Application>
  <PresentationFormat>Širokoúhlá obrazovka</PresentationFormat>
  <Paragraphs>46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ÚKOLY</vt:lpstr>
      <vt:lpstr>Složení krve</vt:lpstr>
      <vt:lpstr>Složení krve</vt:lpstr>
      <vt:lpstr>Složení krve</vt:lpstr>
      <vt:lpstr>Složení krve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1</cp:revision>
  <dcterms:created xsi:type="dcterms:W3CDTF">2021-02-12T12:49:07Z</dcterms:created>
  <dcterms:modified xsi:type="dcterms:W3CDTF">2021-02-12T13:21:00Z</dcterms:modified>
</cp:coreProperties>
</file>