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1" r:id="rId6"/>
    <p:sldId id="264" r:id="rId7"/>
    <p:sldId id="262" r:id="rId8"/>
    <p:sldId id="266" r:id="rId9"/>
    <p:sldId id="267" r:id="rId10"/>
    <p:sldId id="259" r:id="rId11"/>
    <p:sldId id="269" r:id="rId12"/>
    <p:sldId id="270" r:id="rId13"/>
    <p:sldId id="263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9" autoAdjust="0"/>
    <p:restoredTop sz="94660"/>
  </p:normalViewPr>
  <p:slideViewPr>
    <p:cSldViewPr>
      <p:cViewPr>
        <p:scale>
          <a:sx n="110" d="100"/>
          <a:sy n="110" d="100"/>
        </p:scale>
        <p:origin x="-1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7846-42AC-43C7-AEE0-F891CB119757}" type="datetimeFigureOut">
              <a:rPr lang="cs-CZ" smtClean="0"/>
              <a:pPr/>
              <a:t>08.01.2021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B8C-3D8E-4253-8E02-7EA0058BAAB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6045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7846-42AC-43C7-AEE0-F891CB119757}" type="datetimeFigureOut">
              <a:rPr lang="cs-CZ" smtClean="0"/>
              <a:pPr/>
              <a:t>08.01.2021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B8C-3D8E-4253-8E02-7EA0058BAAB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28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7846-42AC-43C7-AEE0-F891CB119757}" type="datetimeFigureOut">
              <a:rPr lang="cs-CZ" smtClean="0"/>
              <a:pPr/>
              <a:t>08.01.2021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B8C-3D8E-4253-8E02-7EA0058BAAB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8821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7846-42AC-43C7-AEE0-F891CB119757}" type="datetimeFigureOut">
              <a:rPr lang="cs-CZ" smtClean="0"/>
              <a:pPr/>
              <a:t>08.01.2021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B8C-3D8E-4253-8E02-7EA0058BAAB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6519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7846-42AC-43C7-AEE0-F891CB119757}" type="datetimeFigureOut">
              <a:rPr lang="cs-CZ" smtClean="0"/>
              <a:pPr/>
              <a:t>08.01.2021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B8C-3D8E-4253-8E02-7EA0058BAAB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5056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7846-42AC-43C7-AEE0-F891CB119757}" type="datetimeFigureOut">
              <a:rPr lang="cs-CZ" smtClean="0"/>
              <a:pPr/>
              <a:t>08.01.2021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B8C-3D8E-4253-8E02-7EA0058BAAB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8570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7846-42AC-43C7-AEE0-F891CB119757}" type="datetimeFigureOut">
              <a:rPr lang="cs-CZ" smtClean="0"/>
              <a:pPr/>
              <a:t>08.01.2021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B8C-3D8E-4253-8E02-7EA0058BAAB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1933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7846-42AC-43C7-AEE0-F891CB119757}" type="datetimeFigureOut">
              <a:rPr lang="cs-CZ" smtClean="0"/>
              <a:pPr/>
              <a:t>08.01.2021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B8C-3D8E-4253-8E02-7EA0058BAAB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3020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7846-42AC-43C7-AEE0-F891CB119757}" type="datetimeFigureOut">
              <a:rPr lang="cs-CZ" smtClean="0"/>
              <a:pPr/>
              <a:t>08.01.2021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B8C-3D8E-4253-8E02-7EA0058BAAB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3069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7846-42AC-43C7-AEE0-F891CB119757}" type="datetimeFigureOut">
              <a:rPr lang="cs-CZ" smtClean="0"/>
              <a:pPr/>
              <a:t>08.01.2021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B8C-3D8E-4253-8E02-7EA0058BAAB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2604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7846-42AC-43C7-AEE0-F891CB119757}" type="datetimeFigureOut">
              <a:rPr lang="cs-CZ" smtClean="0"/>
              <a:pPr/>
              <a:t>08.01.2021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B8C-3D8E-4253-8E02-7EA0058BAAB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0930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67846-42AC-43C7-AEE0-F891CB119757}" type="datetimeFigureOut">
              <a:rPr lang="cs-CZ" smtClean="0"/>
              <a:pPr/>
              <a:t>08.01.2021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BB8C-3D8E-4253-8E02-7EA0058BAAB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163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letin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miletin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mapy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17996566"/>
              </p:ext>
            </p:extLst>
          </p:nvPr>
        </p:nvGraphicFramePr>
        <p:xfrm>
          <a:off x="1403648" y="2420888"/>
          <a:ext cx="6405563" cy="3772093"/>
        </p:xfrm>
        <a:graphic>
          <a:graphicData uri="http://schemas.openxmlformats.org/drawingml/2006/table">
            <a:tbl>
              <a:tblPr/>
              <a:tblGrid>
                <a:gridCol w="1201738"/>
                <a:gridCol w="114300"/>
                <a:gridCol w="5089525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Název školy: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Základní škola a Mateřská škola, Hradec Králové,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Úprkova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1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Autor: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Mgr. Kamila Vysoká</a:t>
                      </a: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Název: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VY_32_INOVACE_2B_01_K. J. Erben – život a dílo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Téma: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2B_ČJ6.roč.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Datum ověření: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VM ověřen dne 1.11.2012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projektu: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CZ.1.07/1.4.00/21.3215 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71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DUM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představí žákům osobnost a dílo básníka a spisovatele K. J. Erbena. Díky odkazům na webové stránky se žáci mohou blíže seznámit s místy, kde Erben pobýval a studoval. Názvy děl včetně obrazové přílohy mají přispět k hlubšímu osvojení učiva. 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 tento DUM navazuje další materiál, který blíže představí Kytici a obsahuje závěrečný kvíz, jenž prověří znalosti z této prezentace.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 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0" descr="Popis: logo 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79041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556792"/>
            <a:ext cx="21526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576" y="980728"/>
            <a:ext cx="7759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Tento materi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 byl vytvořen 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mci projektu EU pen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 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š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endParaRPr lang="cs-CZ" sz="1100" dirty="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Operačn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programu Vzděl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 konkurenceschopnost</a:t>
            </a:r>
            <a:endParaRPr lang="cs-CZ" sz="11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cs-CZ" dirty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91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6699" y="620688"/>
            <a:ext cx="3682752" cy="940966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/>
              <a:t>Dílo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55576" y="1460776"/>
            <a:ext cx="58864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dirty="0"/>
              <a:t>t</a:t>
            </a:r>
            <a:r>
              <a:rPr lang="cs-CZ" sz="2000" dirty="0" smtClean="0"/>
              <a:t>ěžiště zájmu – lidová tvorba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hojné </a:t>
            </a:r>
            <a:r>
              <a:rPr lang="cs-CZ" sz="2000" dirty="0"/>
              <a:t>cesty na </a:t>
            </a:r>
            <a:r>
              <a:rPr lang="cs-CZ" sz="2000" dirty="0" smtClean="0"/>
              <a:t>venkov - sbírat </a:t>
            </a:r>
            <a:r>
              <a:rPr lang="cs-CZ" sz="2000" dirty="0"/>
              <a:t>lidovou slovesnost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179512" y="2669316"/>
            <a:ext cx="2592288" cy="37412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>
                <a:solidFill>
                  <a:schemeClr val="tx1"/>
                </a:solidFill>
              </a:rPr>
              <a:t>Druhé vydání pod názvem „</a:t>
            </a:r>
            <a:r>
              <a:rPr lang="cs-CZ" sz="2000" i="1" dirty="0" smtClean="0">
                <a:solidFill>
                  <a:schemeClr val="tx1"/>
                </a:solidFill>
              </a:rPr>
              <a:t>Prostonárodní české písně a říkadla</a:t>
            </a:r>
            <a:r>
              <a:rPr lang="cs-CZ" sz="2000" dirty="0" smtClean="0">
                <a:solidFill>
                  <a:schemeClr val="tx1"/>
                </a:solidFill>
              </a:rPr>
              <a:t>“ (1864) </a:t>
            </a:r>
            <a:r>
              <a:rPr lang="cs-CZ" sz="2000" dirty="0">
                <a:solidFill>
                  <a:schemeClr val="tx1"/>
                </a:solidFill>
              </a:rPr>
              <a:t>bylo podstatně </a:t>
            </a:r>
            <a:r>
              <a:rPr lang="cs-CZ" sz="2000" dirty="0" smtClean="0">
                <a:solidFill>
                  <a:schemeClr val="tx1"/>
                </a:solidFill>
              </a:rPr>
              <a:t>rozšířeno. Písně jsou rozčleněny </a:t>
            </a:r>
            <a:r>
              <a:rPr lang="cs-CZ" sz="2000" dirty="0">
                <a:solidFill>
                  <a:schemeClr val="tx1"/>
                </a:solidFill>
              </a:rPr>
              <a:t>podle období lidského života, podle období roku atd. </a:t>
            </a:r>
          </a:p>
        </p:txBody>
      </p:sp>
      <p:pic>
        <p:nvPicPr>
          <p:cNvPr id="5127" name="Picture 7" descr="http://www.karelkrenek.com/entry_image.php?id=9849&amp;type=scree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388" r="4165" b="2420"/>
          <a:stretch/>
        </p:blipFill>
        <p:spPr bwMode="auto">
          <a:xfrm>
            <a:off x="48626" y="2606499"/>
            <a:ext cx="2854060" cy="38668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aoblený obdélník 15"/>
          <p:cNvSpPr/>
          <p:nvPr/>
        </p:nvSpPr>
        <p:spPr>
          <a:xfrm>
            <a:off x="3347864" y="2670936"/>
            <a:ext cx="2592288" cy="37412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i="1" dirty="0">
                <a:solidFill>
                  <a:schemeClr val="tx1"/>
                </a:solidFill>
              </a:rPr>
              <a:t>O Zlatovlásce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i="1" dirty="0">
                <a:solidFill>
                  <a:schemeClr val="tx1"/>
                </a:solidFill>
              </a:rPr>
              <a:t>Tři zlaté vlasy děda Vševěda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i="1" dirty="0">
                <a:solidFill>
                  <a:schemeClr val="tx1"/>
                </a:solidFill>
              </a:rPr>
              <a:t>Dlouhý, Široký a Bystrozraký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i="1" dirty="0">
                <a:solidFill>
                  <a:schemeClr val="tx1"/>
                </a:solidFill>
              </a:rPr>
              <a:t>Hrnečku, vař</a:t>
            </a:r>
            <a:r>
              <a:rPr lang="cs-CZ" sz="2000" i="1" dirty="0" smtClean="0">
                <a:solidFill>
                  <a:schemeClr val="tx1"/>
                </a:solidFill>
              </a:rPr>
              <a:t>!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i="1" dirty="0" err="1">
                <a:solidFill>
                  <a:schemeClr val="tx1"/>
                </a:solidFill>
              </a:rPr>
              <a:t>Otesánek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i="1" dirty="0">
                <a:solidFill>
                  <a:schemeClr val="tx1"/>
                </a:solidFill>
              </a:rPr>
              <a:t>Sněhurka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i="1" dirty="0">
                <a:solidFill>
                  <a:schemeClr val="tx1"/>
                </a:solidFill>
              </a:rPr>
              <a:t>Rozum a štěstí</a:t>
            </a:r>
            <a:r>
              <a:rPr lang="cs-CZ" sz="2000" dirty="0">
                <a:solidFill>
                  <a:schemeClr val="tx1"/>
                </a:solidFill>
              </a:rPr>
              <a:t> (</a:t>
            </a:r>
            <a:r>
              <a:rPr lang="cs-CZ" sz="2000" i="1" dirty="0">
                <a:solidFill>
                  <a:schemeClr val="tx1"/>
                </a:solidFill>
              </a:rPr>
              <a:t>Nesmrtelná </a:t>
            </a:r>
            <a:r>
              <a:rPr lang="cs-CZ" sz="2000" i="1" dirty="0" smtClean="0">
                <a:solidFill>
                  <a:schemeClr val="tx1"/>
                </a:solidFill>
              </a:rPr>
              <a:t>teta)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i="1" dirty="0">
                <a:solidFill>
                  <a:schemeClr val="tx1"/>
                </a:solidFill>
              </a:rPr>
              <a:t>Obuchu, hýbej se!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5129" name="Picture 9" descr="http://www.antikvariat-praha.cz/images/Foto/detske/10389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76" r="6753"/>
          <a:stretch/>
        </p:blipFill>
        <p:spPr bwMode="auto">
          <a:xfrm>
            <a:off x="3307296" y="2621139"/>
            <a:ext cx="2673423" cy="38740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aoblený obdélník 16"/>
          <p:cNvSpPr/>
          <p:nvPr/>
        </p:nvSpPr>
        <p:spPr>
          <a:xfrm>
            <a:off x="6444208" y="2687545"/>
            <a:ext cx="2592288" cy="37412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2000" i="1" dirty="0" smtClean="0">
              <a:solidFill>
                <a:schemeClr val="tx1"/>
              </a:solidFill>
            </a:endParaRPr>
          </a:p>
          <a:p>
            <a:r>
              <a:rPr lang="cs-CZ" sz="2000" i="1" dirty="0" smtClean="0">
                <a:solidFill>
                  <a:schemeClr val="tx1"/>
                </a:solidFill>
              </a:rPr>
              <a:t>„</a:t>
            </a:r>
            <a:r>
              <a:rPr lang="cs-CZ" sz="2000" i="1" dirty="0">
                <a:solidFill>
                  <a:schemeClr val="tx1"/>
                </a:solidFill>
              </a:rPr>
              <a:t>Jeníčku můj milý! jste </a:t>
            </a:r>
            <a:r>
              <a:rPr lang="cs-CZ" sz="2000" i="1" dirty="0" err="1">
                <a:solidFill>
                  <a:schemeClr val="tx1"/>
                </a:solidFill>
              </a:rPr>
              <a:t>všecken</a:t>
            </a:r>
            <a:r>
              <a:rPr lang="cs-CZ" sz="2000" i="1" dirty="0">
                <a:solidFill>
                  <a:schemeClr val="tx1"/>
                </a:solidFill>
              </a:rPr>
              <a:t> opilý. </a:t>
            </a:r>
          </a:p>
          <a:p>
            <a:r>
              <a:rPr lang="cs-CZ" sz="2000" i="1" dirty="0">
                <a:solidFill>
                  <a:schemeClr val="tx1"/>
                </a:solidFill>
              </a:rPr>
              <a:t>Zůstaňte tu u nás, já dám pozor na vás.“ </a:t>
            </a:r>
          </a:p>
          <a:p>
            <a:r>
              <a:rPr lang="cs-CZ" sz="2000" i="1" dirty="0">
                <a:solidFill>
                  <a:schemeClr val="tx1"/>
                </a:solidFill>
              </a:rPr>
              <a:t>Andulka usnula, pozoru nedala. </a:t>
            </a:r>
          </a:p>
          <a:p>
            <a:r>
              <a:rPr lang="cs-CZ" sz="2000" i="1" dirty="0">
                <a:solidFill>
                  <a:schemeClr val="tx1"/>
                </a:solidFill>
              </a:rPr>
              <a:t>On šel domů přece, utopil se v řece.</a:t>
            </a:r>
          </a:p>
          <a:p>
            <a:r>
              <a:rPr lang="cs-CZ" sz="2000" i="1" dirty="0">
                <a:solidFill>
                  <a:schemeClr val="tx1"/>
                </a:solidFill>
              </a:rPr>
              <a:t>Zůstalo znamení</a:t>
            </a:r>
          </a:p>
          <a:p>
            <a:r>
              <a:rPr lang="cs-CZ" sz="2000" i="1" dirty="0">
                <a:solidFill>
                  <a:schemeClr val="tx1"/>
                </a:solidFill>
              </a:rPr>
              <a:t>k</a:t>
            </a:r>
            <a:r>
              <a:rPr lang="cs-CZ" sz="2000" i="1" dirty="0" smtClean="0">
                <a:solidFill>
                  <a:schemeClr val="tx1"/>
                </a:solidFill>
              </a:rPr>
              <a:t>lobouk </a:t>
            </a:r>
            <a:r>
              <a:rPr lang="cs-CZ" sz="2000" i="1" dirty="0">
                <a:solidFill>
                  <a:schemeClr val="tx1"/>
                </a:solidFill>
              </a:rPr>
              <a:t>na sroubení.</a:t>
            </a:r>
          </a:p>
          <a:p>
            <a:r>
              <a:rPr lang="cs-CZ" sz="2000" i="1" dirty="0">
                <a:solidFill>
                  <a:schemeClr val="tx1"/>
                </a:solidFill>
              </a:rPr>
              <a:t>Andulka jej vzala, šla domů, plakala.</a:t>
            </a: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5131" name="Picture 11" descr="http://www.jiribrezik.wz.cz/cd_prostonarodni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430"/>
          <a:stretch/>
        </p:blipFill>
        <p:spPr bwMode="auto">
          <a:xfrm>
            <a:off x="6217912" y="2621139"/>
            <a:ext cx="2818584" cy="38740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736574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1475656" y="1646906"/>
            <a:ext cx="2592288" cy="37412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2100" dirty="0" smtClean="0">
                <a:solidFill>
                  <a:schemeClr val="tx1"/>
                </a:solidFill>
              </a:rPr>
              <a:t>inspirace lidovou </a:t>
            </a:r>
            <a:r>
              <a:rPr lang="cs-CZ" sz="2100" dirty="0" err="1" smtClean="0">
                <a:solidFill>
                  <a:schemeClr val="tx1"/>
                </a:solidFill>
              </a:rPr>
              <a:t>tvrobou</a:t>
            </a:r>
            <a:endParaRPr lang="cs-CZ" sz="2100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652120" y="1630647"/>
            <a:ext cx="2592288" cy="37412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Jediná </a:t>
            </a:r>
            <a:r>
              <a:rPr lang="cs-CZ" sz="2000" dirty="0">
                <a:solidFill>
                  <a:schemeClr val="tx1"/>
                </a:solidFill>
              </a:rPr>
              <a:t>sbírka básní, kterou vydal; podkladem </a:t>
            </a:r>
            <a:r>
              <a:rPr lang="cs-CZ" sz="2000" i="1" dirty="0">
                <a:solidFill>
                  <a:schemeClr val="tx1"/>
                </a:solidFill>
              </a:rPr>
              <a:t>Kytice</a:t>
            </a:r>
            <a:r>
              <a:rPr lang="cs-CZ" sz="2000" dirty="0">
                <a:solidFill>
                  <a:schemeClr val="tx1"/>
                </a:solidFill>
              </a:rPr>
              <a:t> </a:t>
            </a:r>
            <a:r>
              <a:rPr lang="cs-CZ" sz="2000" dirty="0" smtClean="0">
                <a:solidFill>
                  <a:schemeClr val="tx1"/>
                </a:solidFill>
              </a:rPr>
              <a:t>    jsou </a:t>
            </a:r>
            <a:r>
              <a:rPr lang="cs-CZ" sz="2000" dirty="0">
                <a:solidFill>
                  <a:schemeClr val="tx1"/>
                </a:solidFill>
              </a:rPr>
              <a:t>staré české lidové </a:t>
            </a:r>
            <a:r>
              <a:rPr lang="cs-CZ" sz="2000" dirty="0" smtClean="0">
                <a:solidFill>
                  <a:schemeClr val="tx1"/>
                </a:solidFill>
              </a:rPr>
              <a:t>báje. Častým motivem je vina a trest.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upload.wikimedia.org/wikipedia/commons/thumb/7/79/Venceslav_cerny_erben_baje_a_povesti_slovanske.jpg/220px-Venceslav_cerny_erben_baje_a_povesti_slovansk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30647"/>
            <a:ext cx="2611425" cy="38696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ibrix.eu/books/images/9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008" y="1614069"/>
            <a:ext cx="2710512" cy="38353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325214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cs-CZ" dirty="0" smtClean="0"/>
              <a:t>Jak rozumíš výrokům K. J. Erbena?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„Potud </a:t>
            </a:r>
            <a:r>
              <a:rPr lang="cs-CZ" i="1" dirty="0"/>
              <a:t>národ svůj, pokud šetří svých památek</a:t>
            </a:r>
            <a:r>
              <a:rPr lang="cs-CZ" i="1" dirty="0" smtClean="0"/>
              <a:t>.“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i="1" dirty="0" smtClean="0"/>
              <a:t>„Je </a:t>
            </a:r>
            <a:r>
              <a:rPr lang="cs-CZ" i="1" dirty="0"/>
              <a:t>lépe v mylné naději sníti, před sebou čirou temnotu, nežli budoucnost odhaliti, strašlivou poznati jistotu</a:t>
            </a:r>
            <a:r>
              <a:rPr lang="cs-CZ" i="1" dirty="0" smtClean="0"/>
              <a:t>.“</a:t>
            </a:r>
            <a:endParaRPr lang="cs-CZ" dirty="0"/>
          </a:p>
          <a:p>
            <a:pPr marL="457200" lvl="1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1885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32500" lnSpcReduction="20000"/>
          </a:bodyPr>
          <a:lstStyle/>
          <a:p>
            <a:r>
              <a:rPr lang="pt-BR" dirty="0"/>
              <a:t>AUTOR NEZNÁMÝ. </a:t>
            </a:r>
            <a:r>
              <a:rPr lang="pt-BR" i="1" dirty="0"/>
              <a:t>www.mapy.cz</a:t>
            </a:r>
            <a:r>
              <a:rPr lang="pt-BR" dirty="0"/>
              <a:t> [online]. [cit. 31.10.2012]. Dostupný na WWW: &lt;http://www.mapy.cz/#x=15.832376&amp;y=50.210262&amp;z=16&amp;d=stre_89510_1&amp;t=s&amp;q=V%2520Kope%25C4%258Dku%252C%2520Hradec%2520Kr%25C3%25A1lov%25C3%25A9%252C%2520%25C4%258D.p.%252083&amp;qp=15.827569_50.209046_15.834556_50.211496_16&amp;l=16</a:t>
            </a:r>
            <a:r>
              <a:rPr lang="pt-BR" dirty="0" smtClean="0"/>
              <a:t>&gt;.</a:t>
            </a:r>
            <a:endParaRPr lang="cs-CZ" dirty="0" smtClean="0"/>
          </a:p>
          <a:p>
            <a:r>
              <a:rPr lang="pt-BR" dirty="0"/>
              <a:t>AUTOR NEZNÁMÝ. </a:t>
            </a:r>
            <a:r>
              <a:rPr lang="pt-BR" i="1" dirty="0"/>
              <a:t>www.mapy.cz</a:t>
            </a:r>
            <a:r>
              <a:rPr lang="pt-BR" dirty="0"/>
              <a:t> [online]. [cit. 31.10.2012]. Dostupný na WWW: &lt;http://www.mapy.cz/#x=15.881847&amp;y=50.315768&amp;z=9&amp;t=s&amp;q=milet%25C3%25ADn&amp;qp=15.830159_50.209980_15.831877_50.210815_19&amp;d=muni_2403_0_1</a:t>
            </a:r>
            <a:r>
              <a:rPr lang="pt-BR" dirty="0" smtClean="0"/>
              <a:t>&gt;.</a:t>
            </a:r>
            <a:endParaRPr lang="cs-CZ" dirty="0" smtClean="0"/>
          </a:p>
          <a:p>
            <a:r>
              <a:rPr lang="pt-BR" dirty="0"/>
              <a:t>AUTOR NEZNÁMÝ. </a:t>
            </a:r>
            <a:r>
              <a:rPr lang="pt-BR" i="1" dirty="0"/>
              <a:t>www.hlavati.cz</a:t>
            </a:r>
            <a:r>
              <a:rPr lang="pt-BR" dirty="0"/>
              <a:t> [online]. [cit. 31.10.2012]. Dostupný na WWW: &lt;http://www.hlavati.cz/_hlavati/miletin/erben/erbenrod.htm&gt;.</a:t>
            </a:r>
            <a:r>
              <a:rPr lang="cs-CZ" dirty="0" smtClean="0"/>
              <a:t> </a:t>
            </a:r>
          </a:p>
          <a:p>
            <a:r>
              <a:rPr lang="pt-BR" dirty="0"/>
              <a:t>AUTOR NEZNÁMÝ. </a:t>
            </a:r>
            <a:r>
              <a:rPr lang="pt-BR" i="1" dirty="0"/>
              <a:t>www.wikipedia.cz</a:t>
            </a:r>
            <a:r>
              <a:rPr lang="pt-BR" dirty="0"/>
              <a:t> [online]. [cit. 31.10.2012]. Dostupný na WWW: &lt;http://cs.wikipedia.org/wiki/Soubor:Jan_Vil%C3%ADmek_-_Karel_Jarom%C3%ADr_Erben.jpg</a:t>
            </a:r>
            <a:r>
              <a:rPr lang="pt-BR" dirty="0" smtClean="0"/>
              <a:t>&gt;.</a:t>
            </a:r>
            <a:endParaRPr lang="cs-CZ" dirty="0" smtClean="0"/>
          </a:p>
          <a:p>
            <a:r>
              <a:rPr lang="pt-BR" dirty="0"/>
              <a:t>AUTOR NEZNÁMÝ. </a:t>
            </a:r>
            <a:r>
              <a:rPr lang="pt-BR" i="1" dirty="0"/>
              <a:t>www.leccos.com</a:t>
            </a:r>
            <a:r>
              <a:rPr lang="pt-BR" dirty="0"/>
              <a:t> [online]. [cit. 31.10.2012]. Dostupný na WWW: &lt;http://leccos.com/index.php/clanky/erben-karel-jaromir&gt;.</a:t>
            </a:r>
            <a:r>
              <a:rPr lang="cs-CZ" dirty="0" smtClean="0"/>
              <a:t>  </a:t>
            </a:r>
          </a:p>
          <a:p>
            <a:r>
              <a:rPr lang="pt-BR" dirty="0"/>
              <a:t>AUTOR NEZNÁMÝ. </a:t>
            </a:r>
            <a:r>
              <a:rPr lang="pt-BR" i="1" dirty="0"/>
              <a:t>www.google.cz</a:t>
            </a:r>
            <a:r>
              <a:rPr lang="pt-BR" dirty="0"/>
              <a:t> [online]. [cit. 31.10.2012]. Dostupný na WWW: &lt;http://www.google.cz/imgres?num=10&amp;hl=cs&amp;biw=1366&amp;bih=643&amp;tbm=isch&amp;tbnid=8P669Y9cgHNEJM:&amp;imgrefurl=http://www.karelkrenek.com/entry_image_view.php%3Fid%3D9849%26lang%3Dcz&amp;docid=hxcJAzkKSbD_rM&amp;imgurl=http://www.karelkrenek.com/entry_image.php%253Fid%253D9849%2526type%253Dscreen&amp;w=258&amp;h=400&amp;ei=KY-JUPqaJ46diAeNp4CoCA&amp;zoom=1&amp;iact=hc&amp;vpx=123&amp;vpy=118&amp;dur=336&amp;hovh=141&amp;hovw=89&amp;tx=78&amp;ty=117&amp;sig=100979125487772815046&amp;sqi=2&amp;page=1&amp;tbnh=141&amp;tbnw=89&amp;start=0&amp;ndsp=25&amp;ved=1t:429,r:0,s:0,i:66</a:t>
            </a:r>
            <a:r>
              <a:rPr lang="pt-BR" dirty="0" smtClean="0"/>
              <a:t>&gt;.</a:t>
            </a:r>
            <a:endParaRPr lang="cs-CZ" dirty="0" smtClean="0"/>
          </a:p>
          <a:p>
            <a:r>
              <a:rPr lang="pt-BR" dirty="0"/>
              <a:t>AUTOR NEZNÁMÝ. </a:t>
            </a:r>
            <a:r>
              <a:rPr lang="pt-BR" i="1" dirty="0"/>
              <a:t>www.google.cz</a:t>
            </a:r>
            <a:r>
              <a:rPr lang="pt-BR" dirty="0"/>
              <a:t> [online]. [cit. 31.10.2012]. Dostupný na WWW: &lt;http://www.google.cz/imgres?num=10&amp;hl=cs&amp;biw=1366&amp;bih=600&amp;tbm=isch&amp;tbnid=nXELkvbobJkNkM:&amp;imgrefurl=http://www.antikvariat-praha.cz/fotogalerie.asp%3FNumPerPage%3D50%26page%3D96%26kategorie%3D%26searvalue%3D&amp;docid=7EachjlBfzc3tM&amp;imgurl=http://www.antikvariat-praha.cz/images/Foto/detske/103897.jpg&amp;w=223&amp;h=300&amp;ei=GpSJUJumLquwiQfPp4DwDg&amp;zoom=1&amp;iact=hc&amp;vpx=1147&amp;vpy=129&amp;dur=1031&amp;hovh=240&amp;hovw=178&amp;tx=122&amp;ty=114&amp;sig=100979125487772815046&amp;sqi=2&amp;page=1&amp;tbnh=139&amp;tbnw=103&amp;start=0&amp;ndsp=28&amp;ved=1t:429,r:9,s:0,i:93</a:t>
            </a:r>
            <a:r>
              <a:rPr lang="pt-BR" dirty="0" smtClean="0"/>
              <a:t>&gt;.</a:t>
            </a:r>
            <a:endParaRPr lang="cs-CZ" dirty="0" smtClean="0"/>
          </a:p>
          <a:p>
            <a:r>
              <a:rPr lang="pt-BR" dirty="0"/>
              <a:t>AUTOR NEZNÁMÝ. </a:t>
            </a:r>
            <a:r>
              <a:rPr lang="pt-BR" i="1" dirty="0"/>
              <a:t>www.google.cz</a:t>
            </a:r>
            <a:r>
              <a:rPr lang="pt-BR" dirty="0"/>
              <a:t> [online]. [cit. 31.10.2012]. Dostupný na WWW: &lt;http://www.google.cz/imgres?um=1&amp;hl=cs&amp;biw=1366&amp;bih=600&amp;tbm=isch&amp;tbnid=BABKZLWNXqakTM:&amp;imgrefurl=http://www.jiribrezik.wz.cz/desky_celek.htm&amp;docid=ql9LCo_4ZzgIlM&amp;imgurl=http://www.jiribrezik.wz.cz/cd_prostonarodni.jpg&amp;w=200&amp;h=200&amp;ei=7peJUNDQFcWUiAfNy4GICg&amp;zoom=1&amp;iact=hc&amp;vpx=605&amp;vpy=329&amp;dur=60&amp;hovh=160&amp;hovw=160&amp;tx=50&amp;ty=130&amp;sig=100979125487772815046&amp;page=1&amp;tbnh=140&amp;tbnw=140&amp;start=0&amp;ndsp=27&amp;ved=1t:429,r:1,s:20,i:132</a:t>
            </a:r>
            <a:r>
              <a:rPr lang="pt-BR" dirty="0" smtClean="0"/>
              <a:t>&gt;.</a:t>
            </a:r>
            <a:endParaRPr lang="cs-CZ" dirty="0" smtClean="0"/>
          </a:p>
          <a:p>
            <a:r>
              <a:rPr lang="pt-BR" dirty="0"/>
              <a:t>AUTOR NEZNÁMÝ. </a:t>
            </a:r>
            <a:r>
              <a:rPr lang="pt-BR" i="1" dirty="0"/>
              <a:t>www.wikipedia.cz</a:t>
            </a:r>
            <a:r>
              <a:rPr lang="pt-BR" dirty="0"/>
              <a:t> [online]. [cit. 31.10.2012]. Dostupný na WWW: &lt;http://cs.wikipedia.org/wiki/Karel_Jarom%C3%ADr_Erben&gt;.</a:t>
            </a:r>
            <a:r>
              <a:rPr lang="cs-CZ" dirty="0" smtClean="0"/>
              <a:t> </a:t>
            </a:r>
          </a:p>
          <a:p>
            <a:r>
              <a:rPr lang="pt-BR" dirty="0"/>
              <a:t>AUTOR NEZNÁMÝ. </a:t>
            </a:r>
            <a:r>
              <a:rPr lang="pt-BR" i="1" dirty="0"/>
              <a:t>www.google.cz</a:t>
            </a:r>
            <a:r>
              <a:rPr lang="pt-BR" dirty="0"/>
              <a:t> [online]. [cit. 31.10.2012]. Dostupný na WWW: &lt;http://www.google.cz/imgres?um=1&amp;hl=cs&amp;biw=1241&amp;bih=545&amp;tbm=isch&amp;tbnid=DKQDF4hgcAr22M:&amp;imgrefurl=http://www.librix.eu/gb/books/detail/kytice-95/&amp;docid=BixVry75mq3m1M&amp;imgurl=http://www.librix.eu/books/images/95.jpg&amp;w=200&amp;h=283&amp;ei=l5yJUNqIB4qUiQf82YHoBA&amp;zoom=1&amp;iact=hc&amp;vpx=1043&amp;vpy=141&amp;dur=1710&amp;hovh=227&amp;hovw=160&amp;tx=93&amp;ty=111&amp;sig=100979125487772815046&amp;page=1&amp;tbnh=140&amp;tbnw=98&amp;start=0&amp;ndsp=24&amp;ved=1t:429,r:3,s:20,i:138</a:t>
            </a:r>
            <a:r>
              <a:rPr lang="pt-BR" dirty="0" smtClean="0"/>
              <a:t>&gt;.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www.miletin.cz</a:t>
            </a:r>
            <a:endParaRPr lang="cs-CZ" dirty="0" smtClean="0"/>
          </a:p>
          <a:p>
            <a:r>
              <a:rPr lang="cs-CZ" dirty="0"/>
              <a:t>PROKOP, Vladimír. </a:t>
            </a:r>
            <a:r>
              <a:rPr lang="cs-CZ" i="1" dirty="0"/>
              <a:t>Literatura 19. a počátku 20. století</a:t>
            </a:r>
            <a:r>
              <a:rPr lang="cs-CZ" dirty="0"/>
              <a:t>. Sokolov: O.K.-Soft, </a:t>
            </a:r>
            <a:r>
              <a:rPr lang="cs-CZ" dirty="0" smtClean="0"/>
              <a:t>2002.</a:t>
            </a:r>
          </a:p>
          <a:p>
            <a:r>
              <a:rPr lang="cs-CZ" dirty="0" smtClean="0"/>
              <a:t>Vlastní zdroje</a:t>
            </a:r>
            <a:endParaRPr lang="cs-CZ" dirty="0"/>
          </a:p>
          <a:p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1234" y="116632"/>
            <a:ext cx="7772400" cy="794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Použité zdroje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5289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622634"/>
              </p:ext>
            </p:extLst>
          </p:nvPr>
        </p:nvGraphicFramePr>
        <p:xfrm>
          <a:off x="1403648" y="2996952"/>
          <a:ext cx="6407150" cy="2944813"/>
        </p:xfrm>
        <a:graphic>
          <a:graphicData uri="http://schemas.openxmlformats.org/drawingml/2006/table">
            <a:tbl>
              <a:tblPr/>
              <a:tblGrid>
                <a:gridCol w="1203325"/>
                <a:gridCol w="114300"/>
                <a:gridCol w="5089525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Použití zdroje: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PROKOP, Vladimír. </a:t>
                      </a:r>
                      <a:r>
                        <a:rPr lang="cs-CZ" sz="1400" i="1" dirty="0" smtClean="0"/>
                        <a:t>Literatura 19. a počátku 20. století</a:t>
                      </a:r>
                      <a:r>
                        <a:rPr lang="cs-CZ" sz="1400" dirty="0" smtClean="0"/>
                        <a:t>. Sokolov: O.K.-Soft, 2002.</a:t>
                      </a: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Citace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viz výše </a:t>
                      </a: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71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Anotace: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DUM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představí žákům osobnost a dílo básníka a spisovatele K. J. Erbena. Díky odkazům na webové stránky se žáci mohou blíže seznámit s místy, kde Erben pobýval a studoval. Názvy děl včetně obrazové přílohy mají přispět k hlubšímu osvojení učiva. Na tento DUM navazuje další materiál, který blíže představí Kytici a obsahuje závěrečný kvíz, jenž prověří znalosti z této prezentace.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pic>
        <p:nvPicPr>
          <p:cNvPr id="18452" name="Obrázek 0" descr="Popis: logo 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9216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obrázek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988840"/>
            <a:ext cx="21526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4" name="Rectangle 3"/>
          <p:cNvSpPr>
            <a:spLocks noChangeArrowheads="1"/>
          </p:cNvSpPr>
          <p:nvPr/>
        </p:nvSpPr>
        <p:spPr bwMode="auto">
          <a:xfrm>
            <a:off x="1619672" y="30236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55" name="Rectangle 4"/>
          <p:cNvSpPr>
            <a:spLocks noChangeArrowheads="1"/>
          </p:cNvSpPr>
          <p:nvPr/>
        </p:nvSpPr>
        <p:spPr bwMode="auto">
          <a:xfrm>
            <a:off x="539552" y="1340768"/>
            <a:ext cx="79216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Tento materi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 byl vytvořen </a:t>
            </a:r>
            <a:r>
              <a:rPr lang="cs-CZ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mci projektu EU pen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 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š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endParaRPr lang="cs-CZ" sz="1100" dirty="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Operačn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programu Vzděl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cs-CZ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 konkurenceschopnost</a:t>
            </a:r>
            <a:endParaRPr lang="cs-CZ" sz="11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cs-CZ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56" name="Rectangle 5"/>
          <p:cNvSpPr>
            <a:spLocks noChangeArrowheads="1"/>
          </p:cNvSpPr>
          <p:nvPr/>
        </p:nvSpPr>
        <p:spPr bwMode="auto">
          <a:xfrm>
            <a:off x="1368425" y="4767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42824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>
              <a:latin typeface="Harrington" pitchFamily="82" charset="0"/>
            </a:endParaRPr>
          </a:p>
          <a:p>
            <a:pPr marL="0" indent="0" algn="ctr">
              <a:buNone/>
            </a:pPr>
            <a:r>
              <a:rPr lang="cs-CZ" sz="4000" b="1" dirty="0" smtClean="0">
                <a:latin typeface="Harrington" pitchFamily="82" charset="0"/>
              </a:rPr>
              <a:t>Karel Jaromír Erben </a:t>
            </a:r>
          </a:p>
          <a:p>
            <a:pPr marL="0" indent="0" algn="ctr">
              <a:buNone/>
            </a:pPr>
            <a:r>
              <a:rPr lang="cs-CZ" sz="4000" b="1" dirty="0" smtClean="0">
                <a:latin typeface="Harrington" pitchFamily="82" charset="0"/>
              </a:rPr>
              <a:t>-</a:t>
            </a:r>
          </a:p>
          <a:p>
            <a:pPr marL="0" indent="0" algn="ctr">
              <a:buNone/>
            </a:pPr>
            <a:r>
              <a:rPr lang="cs-CZ" sz="4000" b="1" smtClean="0">
                <a:latin typeface="Harrington" pitchFamily="82" charset="0"/>
              </a:rPr>
              <a:t>život </a:t>
            </a:r>
            <a:r>
              <a:rPr lang="cs-CZ" sz="4000" b="1" dirty="0" smtClean="0">
                <a:latin typeface="Harrington" pitchFamily="82" charset="0"/>
              </a:rPr>
              <a:t>a dílo</a:t>
            </a:r>
          </a:p>
        </p:txBody>
      </p:sp>
    </p:spTree>
    <p:extLst>
      <p:ext uri="{BB962C8B-B14F-4D97-AF65-F5344CB8AC3E}">
        <p14:creationId xmlns="" xmlns:p14="http://schemas.microsoft.com/office/powerpoint/2010/main" val="42883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4000" dirty="0" smtClean="0"/>
              <a:t>(1811-1870)</a:t>
            </a:r>
            <a:endParaRPr lang="cs-CZ" sz="4000" dirty="0"/>
          </a:p>
        </p:txBody>
      </p:sp>
      <p:pic>
        <p:nvPicPr>
          <p:cNvPr id="4098" name="Picture 2" descr="Soubor:Jan Vilímek - Karel Jaromír Erbe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966" r="5285" b="15581"/>
          <a:stretch/>
        </p:blipFill>
        <p:spPr bwMode="auto">
          <a:xfrm>
            <a:off x="4694830" y="506396"/>
            <a:ext cx="3521122" cy="4578787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leccos.com/pics/pic/erben_karel_jaromi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63" y="506396"/>
            <a:ext cx="3391693" cy="4578788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3512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184" y="427170"/>
            <a:ext cx="8229600" cy="868958"/>
          </a:xfrm>
        </p:spPr>
        <p:txBody>
          <a:bodyPr/>
          <a:lstStyle/>
          <a:p>
            <a:pPr algn="l"/>
            <a:r>
              <a:rPr lang="cs-CZ" dirty="0" smtClean="0"/>
              <a:t>Klikni na políčko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23528" y="1340768"/>
            <a:ext cx="4104456" cy="4968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>
                <a:solidFill>
                  <a:schemeClr val="tx1"/>
                </a:solidFill>
              </a:rPr>
              <a:t>Roku 1811 v Miletíně se ševci a sadaři Janu Erbenovi a jeho ženě Anně narodila dvojčata. Jan brzy zemřel a ani Karel se netěšil dobrému zdraví. Často churavěl </a:t>
            </a:r>
            <a:r>
              <a:rPr lang="cs-CZ" sz="2000" dirty="0">
                <a:solidFill>
                  <a:schemeClr val="tx1"/>
                </a:solidFill>
              </a:rPr>
              <a:t>a trpěl vadou </a:t>
            </a:r>
            <a:r>
              <a:rPr lang="cs-CZ" sz="2000" dirty="0" smtClean="0">
                <a:solidFill>
                  <a:schemeClr val="tx1"/>
                </a:solidFill>
              </a:rPr>
              <a:t>výslovnosti. Rodiče </a:t>
            </a:r>
            <a:r>
              <a:rPr lang="cs-CZ" sz="2000" dirty="0">
                <a:solidFill>
                  <a:schemeClr val="tx1"/>
                </a:solidFill>
              </a:rPr>
              <a:t>z něj chtěli </a:t>
            </a:r>
            <a:r>
              <a:rPr lang="cs-CZ" sz="2000" dirty="0" smtClean="0">
                <a:solidFill>
                  <a:schemeClr val="tx1"/>
                </a:solidFill>
              </a:rPr>
              <a:t>mít učitele</a:t>
            </a:r>
            <a:r>
              <a:rPr lang="cs-CZ" sz="2000" dirty="0">
                <a:solidFill>
                  <a:schemeClr val="tx1"/>
                </a:solidFill>
              </a:rPr>
              <a:t>, on se ale kvůli vadě </a:t>
            </a:r>
            <a:r>
              <a:rPr lang="cs-CZ" sz="2000" dirty="0" smtClean="0">
                <a:solidFill>
                  <a:schemeClr val="tx1"/>
                </a:solidFill>
              </a:rPr>
              <a:t>výslovnosti rozhodl </a:t>
            </a:r>
            <a:r>
              <a:rPr lang="cs-CZ" sz="2000" dirty="0">
                <a:solidFill>
                  <a:schemeClr val="tx1"/>
                </a:solidFill>
              </a:rPr>
              <a:t>pro studium práv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23528" y="1340768"/>
            <a:ext cx="4104456" cy="49685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4800" dirty="0" smtClean="0">
                <a:solidFill>
                  <a:schemeClr val="tx1"/>
                </a:solidFill>
              </a:rPr>
              <a:t>Dětství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860032" y="1373626"/>
            <a:ext cx="4104456" cy="4968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solidFill>
                  <a:schemeClr val="tx1"/>
                </a:solidFill>
              </a:rPr>
              <a:t>Aby </a:t>
            </a:r>
            <a:r>
              <a:rPr lang="cs-CZ" sz="2000" dirty="0" smtClean="0">
                <a:solidFill>
                  <a:schemeClr val="tx1"/>
                </a:solidFill>
              </a:rPr>
              <a:t>mohl studovat </a:t>
            </a:r>
            <a:r>
              <a:rPr lang="cs-CZ" sz="2000" dirty="0">
                <a:solidFill>
                  <a:schemeClr val="tx1"/>
                </a:solidFill>
              </a:rPr>
              <a:t>na hradeckém gymnáziu, musel si sám obstarat nějaký výdělek </a:t>
            </a:r>
            <a:r>
              <a:rPr lang="cs-CZ" sz="2000" dirty="0" smtClean="0">
                <a:solidFill>
                  <a:schemeClr val="tx1"/>
                </a:solidFill>
              </a:rPr>
              <a:t>– hraním na klavír. Roku </a:t>
            </a:r>
            <a:r>
              <a:rPr lang="cs-CZ" sz="2000" dirty="0">
                <a:solidFill>
                  <a:schemeClr val="tx1"/>
                </a:solidFill>
              </a:rPr>
              <a:t>1831 </a:t>
            </a:r>
            <a:r>
              <a:rPr lang="cs-CZ" sz="2000" dirty="0" smtClean="0">
                <a:solidFill>
                  <a:schemeClr val="tx1"/>
                </a:solidFill>
              </a:rPr>
              <a:t>započal v Praze studium práv. Hodně </a:t>
            </a:r>
            <a:r>
              <a:rPr lang="cs-CZ" sz="2000" dirty="0">
                <a:solidFill>
                  <a:schemeClr val="tx1"/>
                </a:solidFill>
              </a:rPr>
              <a:t>svého volného času trávil se svou budoucí ženou Barborou </a:t>
            </a:r>
            <a:r>
              <a:rPr lang="cs-CZ" sz="2000" dirty="0" smtClean="0">
                <a:solidFill>
                  <a:schemeClr val="tx1"/>
                </a:solidFill>
              </a:rPr>
              <a:t>Mečířovou.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860032" y="1340768"/>
            <a:ext cx="4104456" cy="49685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4800" dirty="0" smtClean="0">
                <a:solidFill>
                  <a:schemeClr val="tx1"/>
                </a:solidFill>
              </a:rPr>
              <a:t>Studium</a:t>
            </a:r>
            <a:endParaRPr lang="cs-CZ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298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mapy.cz/screenshoter?width=991&amp;height=555&amp;url=http%3A%2F%2Fwww.mapy.cz%2F%23x%3D15.634738%26y%3D50.323135%26z%3D9%26t%3Ds%26q%3Dmilet%2525C3%2525ADn%26qp%3D10.573905_48.452213_20.302712_50.977361_6%26d%3Dmuni_2403_0_1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" t="2332" r="9696"/>
          <a:stretch/>
        </p:blipFill>
        <p:spPr bwMode="auto">
          <a:xfrm>
            <a:off x="578593" y="384387"/>
            <a:ext cx="7753438" cy="46753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67410" y="5085184"/>
            <a:ext cx="7488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1. </a:t>
            </a:r>
            <a:r>
              <a:rPr lang="cs-CZ" sz="2200" dirty="0" err="1" smtClean="0"/>
              <a:t>Miletín</a:t>
            </a:r>
            <a:r>
              <a:rPr lang="cs-CZ" sz="2200" dirty="0" smtClean="0"/>
              <a:t> – rodné město K. J. Erbena. </a:t>
            </a:r>
          </a:p>
          <a:p>
            <a:r>
              <a:rPr lang="cs-CZ" sz="2200" dirty="0" smtClean="0"/>
              <a:t>Klikni na obrázek a podívej se na stránky města Miletína. Najdeš zde např. fotku rodného domu K. J. Erbena.</a:t>
            </a: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358989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apy.cz/screenshoter?width=991&amp;height=555&amp;url=http%3A%2F%2Fwww.mapy.cz%2F%23x%3D15.831059%26y%3D50.210271%26z%3D16%26d%3Dstre_89510_1%26t%3Ds%26q%3DV%252520Kope%2525C4%25258Dku%25252C%252520Hradec%252520Kr%2525C3%2525A1lov%2525C3%2525A9%25252C%252520%2525C4%25258D.p.%25252083%26qp%3D15.827569_50.209046_15.834556_50.211496_16%26l%3D16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583" r="18325"/>
          <a:stretch/>
        </p:blipFill>
        <p:spPr bwMode="auto">
          <a:xfrm>
            <a:off x="663954" y="469736"/>
            <a:ext cx="7416824" cy="4903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675903" y="5517232"/>
            <a:ext cx="7743459" cy="896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/>
              <a:t>2. Hradec Králové, V Kopečku č.p. 83, kde byl Erben ubytovaný během studií. 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Klikni na obrázek a podívej se na detailní zobrazení budovy.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8805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3528" y="1340768"/>
            <a:ext cx="4104456" cy="4968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>
                <a:solidFill>
                  <a:schemeClr val="tx1"/>
                </a:solidFill>
              </a:rPr>
              <a:t>Po ukončení studií roku 1837 pracoval jako úředník. Věnoval se rovněž politice. Stal se prvním archivářem města Prahy a až do smrti zastával funkci vysokého úředníka.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23528" y="1340768"/>
            <a:ext cx="4104456" cy="49685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4800" dirty="0" smtClean="0">
                <a:solidFill>
                  <a:schemeClr val="tx1"/>
                </a:solidFill>
              </a:rPr>
              <a:t>Zaměstnání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860032" y="1373626"/>
            <a:ext cx="4104456" cy="4968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>
                <a:solidFill>
                  <a:schemeClr val="tx1"/>
                </a:solidFill>
              </a:rPr>
              <a:t>Roku 1842 se Erben po téměř desetileté známosti oženil s Barborou „Betynkou“. To, co bylo pro ni zálibou, bylo pro Erbena vášní. Na dlouhé týdny ji opouštěl a odjížděl sbírat materiál pro svoji práci.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860032" y="1340768"/>
            <a:ext cx="4104456" cy="49685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4800" dirty="0" smtClean="0">
                <a:solidFill>
                  <a:schemeClr val="tx1"/>
                </a:solidFill>
              </a:rPr>
              <a:t>Osudová žena</a:t>
            </a:r>
            <a:endParaRPr lang="cs-CZ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561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3528" y="1340768"/>
            <a:ext cx="8352928" cy="4968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500" dirty="0" smtClean="0">
                <a:solidFill>
                  <a:schemeClr val="tx1"/>
                </a:solidFill>
              </a:rPr>
              <a:t>Po dcerách Blaženě </a:t>
            </a:r>
            <a:r>
              <a:rPr lang="cs-CZ" sz="2500" dirty="0">
                <a:solidFill>
                  <a:schemeClr val="tx1"/>
                </a:solidFill>
              </a:rPr>
              <a:t>(</a:t>
            </a:r>
            <a:r>
              <a:rPr lang="cs-CZ" sz="2500" dirty="0" smtClean="0">
                <a:solidFill>
                  <a:schemeClr val="tx1"/>
                </a:solidFill>
              </a:rPr>
              <a:t>1844) a Ladislavě (1846) přišel na svět vytoužený syn Jaromír (1848). </a:t>
            </a:r>
            <a:r>
              <a:rPr lang="cs-CZ" sz="2500" dirty="0">
                <a:solidFill>
                  <a:schemeClr val="tx1"/>
                </a:solidFill>
              </a:rPr>
              <a:t>Erben velice těžce nesl jeho </a:t>
            </a:r>
            <a:r>
              <a:rPr lang="cs-CZ" sz="2500" dirty="0" smtClean="0">
                <a:solidFill>
                  <a:schemeClr val="tx1"/>
                </a:solidFill>
              </a:rPr>
              <a:t>brzkou smrt. V roce 1856 umírá jeho milovaná žena. Erbena </a:t>
            </a:r>
            <a:r>
              <a:rPr lang="cs-CZ" sz="2500" dirty="0">
                <a:solidFill>
                  <a:schemeClr val="tx1"/>
                </a:solidFill>
              </a:rPr>
              <a:t>postihl </a:t>
            </a:r>
            <a:r>
              <a:rPr lang="cs-CZ" sz="2500" dirty="0" smtClean="0">
                <a:solidFill>
                  <a:schemeClr val="tx1"/>
                </a:solidFill>
              </a:rPr>
              <a:t>nelehký úděl </a:t>
            </a:r>
            <a:r>
              <a:rPr lang="cs-CZ" sz="2500" dirty="0">
                <a:solidFill>
                  <a:schemeClr val="tx1"/>
                </a:solidFill>
              </a:rPr>
              <a:t>vdovce - domov bez hospodyně </a:t>
            </a:r>
            <a:r>
              <a:rPr lang="cs-CZ" sz="2500" dirty="0" smtClean="0">
                <a:solidFill>
                  <a:schemeClr val="tx1"/>
                </a:solidFill>
              </a:rPr>
              <a:t>a výchova nedospělých dcer. </a:t>
            </a:r>
            <a:r>
              <a:rPr lang="cs-CZ" sz="2500" dirty="0">
                <a:solidFill>
                  <a:schemeClr val="tx1"/>
                </a:solidFill>
              </a:rPr>
              <a:t>Proto se záhy, z ryze praktických </a:t>
            </a:r>
            <a:r>
              <a:rPr lang="cs-CZ" sz="2500" dirty="0" smtClean="0">
                <a:solidFill>
                  <a:schemeClr val="tx1"/>
                </a:solidFill>
              </a:rPr>
              <a:t>důvodů, </a:t>
            </a:r>
            <a:r>
              <a:rPr lang="cs-CZ" sz="2500" dirty="0">
                <a:solidFill>
                  <a:schemeClr val="tx1"/>
                </a:solidFill>
              </a:rPr>
              <a:t>znovu </a:t>
            </a:r>
            <a:r>
              <a:rPr lang="cs-CZ" sz="2500" dirty="0" smtClean="0">
                <a:solidFill>
                  <a:schemeClr val="tx1"/>
                </a:solidFill>
              </a:rPr>
              <a:t>oženil za Žofii Mastnou. </a:t>
            </a:r>
            <a:r>
              <a:rPr lang="cs-CZ" sz="2500" dirty="0">
                <a:solidFill>
                  <a:schemeClr val="tx1"/>
                </a:solidFill>
              </a:rPr>
              <a:t>Jejich potomci Vladimír a Marie </a:t>
            </a:r>
            <a:r>
              <a:rPr lang="cs-CZ" sz="2500" dirty="0" smtClean="0">
                <a:solidFill>
                  <a:schemeClr val="tx1"/>
                </a:solidFill>
              </a:rPr>
              <a:t>zemřeli jako </a:t>
            </a:r>
            <a:r>
              <a:rPr lang="cs-CZ" sz="2500" dirty="0">
                <a:solidFill>
                  <a:schemeClr val="tx1"/>
                </a:solidFill>
              </a:rPr>
              <a:t>děti.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23528" y="1340768"/>
            <a:ext cx="8352928" cy="49685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4800" dirty="0" smtClean="0">
                <a:solidFill>
                  <a:schemeClr val="tx1"/>
                </a:solidFill>
              </a:rPr>
              <a:t>Osobní tragédie</a:t>
            </a:r>
            <a:endParaRPr lang="cs-CZ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789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hlavati.cz/_hlavati/miletin/erben/barbor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848" t="5654" r="5285" b="4772"/>
          <a:stretch/>
        </p:blipFill>
        <p:spPr bwMode="auto">
          <a:xfrm>
            <a:off x="4716016" y="127975"/>
            <a:ext cx="2538483" cy="34223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323528" y="1340768"/>
            <a:ext cx="4104456" cy="4968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>
                <a:solidFill>
                  <a:schemeClr val="tx1"/>
                </a:solidFill>
              </a:rPr>
              <a:t>Po padesátém roce velice zchátral a vypadal o deset let starší. K tuberkulóze se přidal zánět jater a Erben 21. listopadu 1870 umírá. Slavného pohřbu se zúčastnily stovky lidí. Básník byl pohřben ke své první manželce. 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23528" y="1340768"/>
            <a:ext cx="4104456" cy="49685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4800" dirty="0" smtClean="0">
                <a:solidFill>
                  <a:schemeClr val="tx1"/>
                </a:solidFill>
              </a:rPr>
              <a:t>Básníkův konec</a:t>
            </a:r>
            <a:endParaRPr lang="cs-CZ" sz="4800" dirty="0">
              <a:solidFill>
                <a:schemeClr val="tx1"/>
              </a:solidFill>
            </a:endParaRPr>
          </a:p>
        </p:txBody>
      </p:sp>
      <p:pic>
        <p:nvPicPr>
          <p:cNvPr id="2052" name="Picture 4" descr="http://www.hlavati.cz/_hlavati/miletin/erben/dcery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628" b="6528"/>
          <a:stretch/>
        </p:blipFill>
        <p:spPr bwMode="auto">
          <a:xfrm>
            <a:off x="6333302" y="3200451"/>
            <a:ext cx="2810698" cy="36848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837083" y="3140968"/>
            <a:ext cx="2296348" cy="2764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3. Milovaná </a:t>
            </a:r>
            <a:r>
              <a:rPr lang="cs-CZ" sz="1800" dirty="0" err="1" smtClean="0">
                <a:solidFill>
                  <a:schemeClr val="accent6">
                    <a:lumMod val="75000"/>
                  </a:schemeClr>
                </a:solidFill>
              </a:rPr>
              <a:t>Betynka</a:t>
            </a:r>
            <a:endParaRPr lang="cs-CZ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6333303" y="6480879"/>
            <a:ext cx="2810697" cy="404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4. Nejstarší Erbenovy dcery</a:t>
            </a:r>
            <a:endParaRPr lang="cs-CZ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-1908720" y="2780928"/>
            <a:ext cx="20882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3600" dirty="0"/>
          </a:p>
        </p:txBody>
      </p:sp>
    </p:spTree>
    <p:extLst>
      <p:ext uri="{BB962C8B-B14F-4D97-AF65-F5344CB8AC3E}">
        <p14:creationId xmlns="" xmlns:p14="http://schemas.microsoft.com/office/powerpoint/2010/main" val="277115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/>
      <a:lstStyle>
        <a:defPPr algn="ctr" fontAlgn="auto">
          <a:spcBef>
            <a:spcPts val="0"/>
          </a:spcBef>
          <a:spcAft>
            <a:spcPts val="0"/>
          </a:spcAft>
          <a:defRPr sz="3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946</Words>
  <Application>Microsoft Office PowerPoint</Application>
  <PresentationFormat>Předvádění na obrazovce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Snímek 1</vt:lpstr>
      <vt:lpstr>Snímek 2</vt:lpstr>
      <vt:lpstr>Snímek 3</vt:lpstr>
      <vt:lpstr>Klikni na políčko</vt:lpstr>
      <vt:lpstr>Snímek 5</vt:lpstr>
      <vt:lpstr>Snímek 6</vt:lpstr>
      <vt:lpstr>Snímek 7</vt:lpstr>
      <vt:lpstr>Snímek 8</vt:lpstr>
      <vt:lpstr>Snímek 9</vt:lpstr>
      <vt:lpstr>Dílo</vt:lpstr>
      <vt:lpstr>Snímek 11</vt:lpstr>
      <vt:lpstr>Jak rozumíš výrokům K. J. Erbena?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ntb</dc:creator>
  <cp:lastModifiedBy>Martin Seifert</cp:lastModifiedBy>
  <cp:revision>39</cp:revision>
  <dcterms:created xsi:type="dcterms:W3CDTF">2012-10-25T15:09:10Z</dcterms:created>
  <dcterms:modified xsi:type="dcterms:W3CDTF">2021-01-08T14:24:31Z</dcterms:modified>
</cp:coreProperties>
</file>