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8E1B7-922E-4817-8202-5E4B077D9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6A4446-D784-40FF-852D-2F0DC8660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E80ECB-9C9F-456C-94A8-BE7E7A52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CCE77A-57C6-4C46-9266-9775F609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8A7EDC-79F0-4229-84B6-23C41E88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2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CC466-1FDC-4096-99CB-C43D24E37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5B8561-2A0E-4843-96C3-87DDCE009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B4DC4C-02C6-489D-8BAF-2B226D4C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B436F2-7BD8-453A-89C9-6095EBD5F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8736FF-141C-47DE-BBBD-542B5620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73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806A26E-B8B3-4AE6-9286-6C798FCF8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1F9AB6-2B9E-47DF-8140-99329E5F5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5653DD-E507-4A06-A933-3EF4453D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BFBACF-7A2C-4CC2-9248-0D0AC3B8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7B2FD8-E7C5-4449-B14F-885199E0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8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3C16C-36D4-486D-8549-256B8907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F5B1-E42A-4823-B69F-E408F2DD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558AB9-6408-4B4D-8CFA-2C159938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6B2603-F28C-44F1-B586-B4FFF867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209EBC-2B90-4702-A2E2-B44259BC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56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17A54-F3F3-4E0F-9870-8E5BF1F4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673832-7E24-46BD-8804-E3A462FA7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052E9-A816-407B-AD24-F9C049C28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F14D9F-8263-46EB-8E99-D1F8CA6E0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9D7F1B-1DC8-48C5-92D3-2B08B037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E45CB-684E-4B44-9839-9F4EA318E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0F083-43BA-4652-A6D9-DBA11FB7A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91CB94-8E87-46D6-8FAB-73330AEDD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4CDBAE-8E89-497C-8E16-705FC7F2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790100-9409-440B-9B0F-4F2C07F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E52207-1695-415E-81F5-E8AFB696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4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4674E-4352-4774-A371-3F674201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9053DF-07ED-4AF7-886D-121B52141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6B349C-7B77-4B10-A385-767ED0AF0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9E38507-5C55-42BE-8A23-782AED17B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50F2F06-7037-41B3-B141-39194E21E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023BAD3-D48D-484C-A778-3CF0684E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C84713-9579-46F8-B0F6-F361CB11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75C8FAC-6CCF-474D-9E5D-F55F0B26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89743-996C-46EE-BDF5-195DFE73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FF8841-2D8A-41C4-909A-DB5922F98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FBB0E1E-2406-4FB8-BDF8-50701121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B2A64E-5C4B-4509-B81D-10240BAF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8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4EFE1DA-32E9-4C24-9CEB-0A53C560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6136C8-9EF2-486B-BBE4-3B56C9F2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AD5C67-EDC6-446F-BB2A-8E4C99A5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03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D46B9-4EDD-4316-B06D-7B410295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A58FB5-C6EB-4083-94EE-CE8BA98E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369777-C6ED-4E9D-B438-79A804C73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DCF44C-18FB-4EBF-9183-1EFD844E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5CDA85-1298-45C9-BE8E-A4E4A8C5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3E6CB0-C8DE-455C-A5EF-63B4D24E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9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EC0E9-923F-4702-8D02-C3920C3D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41531A1-433F-4C22-84EE-837D35D2C6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99E02F-21A1-485C-9576-E7F06E331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7C74AB-770E-409B-A929-4DCEFFC3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94E447-7819-40FC-86D0-9D21B48A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EC936B-09B9-46C6-B64C-B8D7DD05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17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ED5CBE-C548-4DAE-A637-FA308766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2CA44C-4D3B-44E6-9B01-FF4C22909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A4C371-75D5-485E-9998-9C231BB08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478CA-484A-4528-8413-6E28F295EE8F}" type="datetimeFigureOut">
              <a:rPr lang="cs-CZ" smtClean="0"/>
              <a:t>17.04.2021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8C1BE8-7FE6-460F-99DF-8D2D7DEE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3E1C25-02EA-4D7E-A1DB-0B29DA55B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16C1-19A4-495C-8EDE-066FC2C190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67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2589F99-019B-43D6-B15F-4EFFD22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07164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DF0C8E-B381-4144-872C-9A616F1B1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5"/>
            <a:ext cx="10515600" cy="516979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Udělejte zápis do sešitu z následující prezentace. Tentokrát se budeme zabývat mízní soustavou, která ještě částečně souvisí s cévní soustavou.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Odpovězte na otázky na konci prezentace.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b="1" dirty="0"/>
              <a:t>Úkoly posílejte na e-mail </a:t>
            </a:r>
            <a:r>
              <a:rPr lang="cs-CZ" b="1" i="0" dirty="0">
                <a:solidFill>
                  <a:srgbClr val="222222"/>
                </a:solidFill>
                <a:effectLst/>
                <a:hlinkClick r:id="rId2"/>
              </a:rPr>
              <a:t>chmelova@1zskadan.cz</a:t>
            </a:r>
            <a:r>
              <a:rPr lang="cs-CZ" b="1" i="0" dirty="0">
                <a:solidFill>
                  <a:srgbClr val="222222"/>
                </a:solidFill>
                <a:effectLst/>
              </a:rPr>
              <a:t> do pátku 23.4.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222222"/>
                </a:solidFill>
              </a:rPr>
              <a:t>Mějte se hezky </a:t>
            </a:r>
            <a:r>
              <a:rPr lang="cs-CZ" b="1" dirty="0">
                <a:solidFill>
                  <a:srgbClr val="222222"/>
                </a:solidFill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277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07C495FA-538F-4583-BB73-34A6FEECA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9813" y="285751"/>
            <a:ext cx="7772400" cy="1470025"/>
          </a:xfrm>
        </p:spPr>
        <p:txBody>
          <a:bodyPr/>
          <a:lstStyle/>
          <a:p>
            <a:r>
              <a:rPr lang="cs-CZ" altLang="cs-CZ" b="1"/>
              <a:t>MÍZNÍ SOUSTAVA</a:t>
            </a:r>
          </a:p>
        </p:txBody>
      </p:sp>
      <p:pic>
        <p:nvPicPr>
          <p:cNvPr id="2051" name="Obrázek 3" descr="míza.jpg">
            <a:extLst>
              <a:ext uri="{FF2B5EF4-FFF2-40B4-BE49-F238E27FC236}">
                <a16:creationId xmlns:a16="http://schemas.microsoft.com/office/drawing/2014/main" id="{37495B0F-B7C1-41EF-8709-92B306959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1928813"/>
            <a:ext cx="264318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2251C1-2B9B-4A95-914A-7620966C9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357188"/>
            <a:ext cx="11065565" cy="37147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Mízní soustava </a:t>
            </a:r>
            <a:r>
              <a:rPr lang="cs-CZ" b="1" dirty="0"/>
              <a:t>odvádí</a:t>
            </a:r>
            <a:r>
              <a:rPr lang="cs-CZ" dirty="0"/>
              <a:t> mízními cévami a vlásečnicemi přebytky tkáňového moku se zplodinami metabolismu – </a:t>
            </a:r>
            <a:r>
              <a:rPr lang="cs-CZ" b="1" dirty="0"/>
              <a:t>mízu </a:t>
            </a:r>
            <a:r>
              <a:rPr lang="cs-CZ" dirty="0"/>
              <a:t>– zpět do krve</a:t>
            </a:r>
          </a:p>
          <a:p>
            <a:pPr>
              <a:defRPr/>
            </a:pPr>
            <a:r>
              <a:rPr lang="cs-CZ" b="1" dirty="0"/>
              <a:t>Porucha</a:t>
            </a:r>
            <a:r>
              <a:rPr lang="cs-CZ" dirty="0"/>
              <a:t> v této soustavě vede k vzniku </a:t>
            </a:r>
            <a:r>
              <a:rPr lang="cs-CZ" b="1" dirty="0"/>
              <a:t>otoků</a:t>
            </a:r>
          </a:p>
          <a:p>
            <a:pPr>
              <a:defRPr/>
            </a:pPr>
            <a:r>
              <a:rPr lang="cs-CZ" b="1" dirty="0"/>
              <a:t>V soustavě mízních cév </a:t>
            </a:r>
            <a:r>
              <a:rPr lang="cs-CZ" dirty="0"/>
              <a:t>jsou uloženy </a:t>
            </a:r>
            <a:r>
              <a:rPr lang="cs-CZ" b="1" dirty="0"/>
              <a:t>mízní uzliny </a:t>
            </a:r>
          </a:p>
          <a:p>
            <a:pPr>
              <a:defRPr/>
            </a:pPr>
            <a:r>
              <a:rPr lang="cs-CZ" b="1" dirty="0"/>
              <a:t>V mízních uzlinách </a:t>
            </a:r>
            <a:r>
              <a:rPr lang="cs-CZ" dirty="0"/>
              <a:t>vzniká jeden druh </a:t>
            </a:r>
            <a:r>
              <a:rPr lang="cs-CZ" b="1" dirty="0"/>
              <a:t>bílých krvinek – lymfocyty</a:t>
            </a:r>
          </a:p>
          <a:p>
            <a:pPr>
              <a:defRPr/>
            </a:pPr>
            <a:r>
              <a:rPr lang="cs-CZ" b="1" dirty="0"/>
              <a:t>Lymfocyty </a:t>
            </a:r>
            <a:r>
              <a:rPr lang="cs-CZ" dirty="0"/>
              <a:t>mají schopnost vytvářet důležité </a:t>
            </a:r>
            <a:r>
              <a:rPr lang="cs-CZ" b="1" dirty="0"/>
              <a:t>obranné látky – protilátky </a:t>
            </a:r>
          </a:p>
          <a:p>
            <a:pPr>
              <a:defRPr/>
            </a:pPr>
            <a:endParaRPr lang="cs-CZ" b="1" dirty="0"/>
          </a:p>
        </p:txBody>
      </p:sp>
      <p:pic>
        <p:nvPicPr>
          <p:cNvPr id="3075" name="Obrázek 3" descr="míza.jpg">
            <a:extLst>
              <a:ext uri="{FF2B5EF4-FFF2-40B4-BE49-F238E27FC236}">
                <a16:creationId xmlns:a16="http://schemas.microsoft.com/office/drawing/2014/main" id="{82AFBC26-D48D-4DA2-9115-9EC341A0E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9" y="3571875"/>
            <a:ext cx="1476375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Obrázek 4" descr="uzliny.jpg">
            <a:extLst>
              <a:ext uri="{FF2B5EF4-FFF2-40B4-BE49-F238E27FC236}">
                <a16:creationId xmlns:a16="http://schemas.microsoft.com/office/drawing/2014/main" id="{4251855F-EE90-417D-AF43-C42BD9443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3857626"/>
            <a:ext cx="3357562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>
            <a:extLst>
              <a:ext uri="{FF2B5EF4-FFF2-40B4-BE49-F238E27FC236}">
                <a16:creationId xmlns:a16="http://schemas.microsoft.com/office/drawing/2014/main" id="{FEFE3077-1907-48CD-A32C-5DD0EC64C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285751"/>
            <a:ext cx="11145078" cy="5840413"/>
          </a:xfrm>
        </p:spPr>
        <p:txBody>
          <a:bodyPr/>
          <a:lstStyle/>
          <a:p>
            <a:r>
              <a:rPr lang="cs-CZ" altLang="cs-CZ" dirty="0"/>
              <a:t>Největší </a:t>
            </a:r>
            <a:r>
              <a:rPr lang="cs-CZ" altLang="cs-CZ" b="1" dirty="0"/>
              <a:t>mízní orgán </a:t>
            </a:r>
            <a:r>
              <a:rPr lang="cs-CZ" altLang="cs-CZ" dirty="0"/>
              <a:t>v těle je </a:t>
            </a:r>
            <a:r>
              <a:rPr lang="cs-CZ" altLang="cs-CZ" b="1" dirty="0"/>
              <a:t>slezina</a:t>
            </a:r>
          </a:p>
          <a:p>
            <a:r>
              <a:rPr lang="cs-CZ" altLang="cs-CZ" b="1" dirty="0"/>
              <a:t>Zanikají </a:t>
            </a:r>
            <a:r>
              <a:rPr lang="cs-CZ" altLang="cs-CZ" dirty="0"/>
              <a:t>v ní také odumřelé </a:t>
            </a:r>
            <a:r>
              <a:rPr lang="cs-CZ" altLang="cs-CZ" b="1" dirty="0"/>
              <a:t>červené krvinky </a:t>
            </a:r>
          </a:p>
        </p:txBody>
      </p:sp>
      <p:pic>
        <p:nvPicPr>
          <p:cNvPr id="4099" name="Obrázek 3" descr="slezina.jpg">
            <a:extLst>
              <a:ext uri="{FF2B5EF4-FFF2-40B4-BE49-F238E27FC236}">
                <a16:creationId xmlns:a16="http://schemas.microsoft.com/office/drawing/2014/main" id="{C513E62E-7EB5-4E7E-9F5B-C0BAFEC99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2071688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9F815838-01EA-4FCC-90AC-7062829E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28688"/>
          </a:xfrm>
        </p:spPr>
        <p:txBody>
          <a:bodyPr/>
          <a:lstStyle/>
          <a:p>
            <a:pPr algn="ctr"/>
            <a:r>
              <a:rPr lang="cs-CZ" altLang="cs-CZ" b="1" dirty="0"/>
              <a:t>Nakažlivé nemoci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01C53-8749-4008-956E-DD0F8AF49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143000"/>
            <a:ext cx="11423374" cy="37861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Nakažlivá neboli </a:t>
            </a:r>
            <a:r>
              <a:rPr lang="cs-CZ" b="1" dirty="0"/>
              <a:t>infekční nemoc </a:t>
            </a:r>
            <a:r>
              <a:rPr lang="cs-CZ" dirty="0"/>
              <a:t>je </a:t>
            </a:r>
            <a:r>
              <a:rPr lang="cs-CZ" b="1" dirty="0"/>
              <a:t>přenosná z nemocného člověka</a:t>
            </a:r>
            <a:r>
              <a:rPr lang="cs-CZ" dirty="0"/>
              <a:t> nebo </a:t>
            </a:r>
            <a:r>
              <a:rPr lang="cs-CZ" b="1" dirty="0"/>
              <a:t>zvířete</a:t>
            </a:r>
            <a:r>
              <a:rPr lang="cs-CZ" dirty="0"/>
              <a:t> na </a:t>
            </a:r>
            <a:r>
              <a:rPr lang="cs-CZ" b="1" dirty="0"/>
              <a:t>zdravého jedince</a:t>
            </a:r>
          </a:p>
          <a:p>
            <a:pPr>
              <a:defRPr/>
            </a:pPr>
            <a:r>
              <a:rPr lang="cs-CZ" b="1" dirty="0"/>
              <a:t>Přenos </a:t>
            </a:r>
            <a:r>
              <a:rPr lang="cs-CZ" dirty="0"/>
              <a:t>se může uskutečnit </a:t>
            </a:r>
            <a:r>
              <a:rPr lang="cs-CZ" b="1" dirty="0"/>
              <a:t>přímým stykem, potravou, vdechnutím, poraněním </a:t>
            </a:r>
            <a:r>
              <a:rPr lang="cs-CZ" dirty="0"/>
              <a:t>nebo </a:t>
            </a:r>
            <a:r>
              <a:rPr lang="cs-CZ" b="1" dirty="0"/>
              <a:t>bodnutím</a:t>
            </a:r>
            <a:r>
              <a:rPr lang="cs-CZ" dirty="0"/>
              <a:t> (komár, klíště)</a:t>
            </a:r>
          </a:p>
          <a:p>
            <a:pPr>
              <a:defRPr/>
            </a:pPr>
            <a:r>
              <a:rPr lang="cs-CZ" dirty="0"/>
              <a:t>Zárodky, které vyvolávají infekční choroby, mohou být </a:t>
            </a:r>
            <a:r>
              <a:rPr lang="cs-CZ" b="1" dirty="0"/>
              <a:t>viry, bakterie, prvoci </a:t>
            </a:r>
            <a:r>
              <a:rPr lang="cs-CZ" dirty="0"/>
              <a:t>nebo</a:t>
            </a:r>
            <a:r>
              <a:rPr lang="cs-CZ" b="1" dirty="0"/>
              <a:t> houby</a:t>
            </a:r>
          </a:p>
        </p:txBody>
      </p:sp>
      <p:pic>
        <p:nvPicPr>
          <p:cNvPr id="5124" name="Obrázek 3" descr="komár.jpg">
            <a:extLst>
              <a:ext uri="{FF2B5EF4-FFF2-40B4-BE49-F238E27FC236}">
                <a16:creationId xmlns:a16="http://schemas.microsoft.com/office/drawing/2014/main" id="{CA6CAE97-4D5D-4C9B-83EB-A21671A2D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929189"/>
            <a:ext cx="26479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Obrázek 4" descr="klíště.jpg">
            <a:extLst>
              <a:ext uri="{FF2B5EF4-FFF2-40B4-BE49-F238E27FC236}">
                <a16:creationId xmlns:a16="http://schemas.microsoft.com/office/drawing/2014/main" id="{8D1C6629-975D-41EB-B8E2-A1F791D5C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6" y="5000625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4786D418-99F1-4913-AED9-4D6B464A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r>
              <a:rPr lang="cs-CZ" altLang="cs-CZ" b="1"/>
              <a:t>Odolnost organismu proti infekci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9E502E-673A-4E7B-A271-E8685CB0A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928688"/>
            <a:ext cx="11423374" cy="4286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Od proniknutí choroboplodných zárodků do těla po projevy onemocnění uplyne různě dlouhý čas – </a:t>
            </a:r>
            <a:r>
              <a:rPr lang="cs-CZ" b="1" dirty="0"/>
              <a:t>inkubační doba</a:t>
            </a:r>
          </a:p>
          <a:p>
            <a:pPr>
              <a:defRPr/>
            </a:pPr>
            <a:r>
              <a:rPr lang="cs-CZ" dirty="0"/>
              <a:t>Organismus se proti infekci </a:t>
            </a:r>
            <a:r>
              <a:rPr lang="cs-CZ" b="1" u="sng" dirty="0"/>
              <a:t>brání dvěma způsoby:</a:t>
            </a:r>
          </a:p>
          <a:p>
            <a:pPr>
              <a:buFontTx/>
              <a:buChar char="-"/>
              <a:defRPr/>
            </a:pPr>
            <a:r>
              <a:rPr lang="cs-CZ" dirty="0"/>
              <a:t>Dojde k </a:t>
            </a:r>
            <a:r>
              <a:rPr lang="cs-CZ" b="1" dirty="0"/>
              <a:t>pohlcování choroboplodných zárodků bílými krvinkami </a:t>
            </a:r>
            <a:r>
              <a:rPr lang="cs-CZ" dirty="0"/>
              <a:t>(fagocytóza)</a:t>
            </a:r>
          </a:p>
          <a:p>
            <a:pPr>
              <a:buFontTx/>
              <a:buChar char="-"/>
              <a:defRPr/>
            </a:pPr>
            <a:r>
              <a:rPr lang="cs-CZ" b="1" dirty="0"/>
              <a:t>Tvoří se protilátky</a:t>
            </a:r>
            <a:r>
              <a:rPr lang="cs-CZ" dirty="0"/>
              <a:t>, které cizorodé látky zneškodňují</a:t>
            </a:r>
          </a:p>
        </p:txBody>
      </p:sp>
      <p:pic>
        <p:nvPicPr>
          <p:cNvPr id="7172" name="Obrázek 3" descr="fagocytoza.png">
            <a:extLst>
              <a:ext uri="{FF2B5EF4-FFF2-40B4-BE49-F238E27FC236}">
                <a16:creationId xmlns:a16="http://schemas.microsoft.com/office/drawing/2014/main" id="{9E02AF02-0AE7-4074-9343-473B292D4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887" y="3233530"/>
            <a:ext cx="2650435" cy="322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FAF8EE-8805-480E-828C-FCD93A7A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85751"/>
            <a:ext cx="11145078" cy="626082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u="sng" dirty="0"/>
              <a:t>Vrozená odolnost </a:t>
            </a:r>
            <a:r>
              <a:rPr lang="cs-CZ" b="1" dirty="0"/>
              <a:t>– </a:t>
            </a:r>
            <a:r>
              <a:rPr lang="cs-CZ" dirty="0"/>
              <a:t>odolnost člověka proti některým chorobám již </a:t>
            </a:r>
            <a:r>
              <a:rPr lang="cs-CZ" b="1" dirty="0"/>
              <a:t>od narození</a:t>
            </a:r>
          </a:p>
          <a:p>
            <a:pPr>
              <a:defRPr/>
            </a:pPr>
            <a:r>
              <a:rPr lang="cs-CZ" b="1" u="sng" dirty="0"/>
              <a:t>Získaná odolnost </a:t>
            </a:r>
            <a:r>
              <a:rPr lang="cs-CZ" b="1" dirty="0"/>
              <a:t>– </a:t>
            </a:r>
            <a:r>
              <a:rPr lang="cs-CZ" dirty="0"/>
              <a:t>vzniká </a:t>
            </a:r>
            <a:r>
              <a:rPr lang="cs-CZ" b="1" dirty="0"/>
              <a:t>během života </a:t>
            </a:r>
            <a:r>
              <a:rPr lang="cs-CZ" dirty="0"/>
              <a:t>člověka, odolnost </a:t>
            </a:r>
            <a:r>
              <a:rPr lang="cs-CZ" b="1" dirty="0"/>
              <a:t>aktivní</a:t>
            </a:r>
            <a:r>
              <a:rPr lang="cs-CZ" dirty="0"/>
              <a:t> a </a:t>
            </a:r>
            <a:r>
              <a:rPr lang="cs-CZ" b="1" dirty="0"/>
              <a:t>pasivní</a:t>
            </a:r>
          </a:p>
          <a:p>
            <a:pPr>
              <a:buFontTx/>
              <a:buChar char="-"/>
              <a:defRPr/>
            </a:pPr>
            <a:r>
              <a:rPr lang="cs-CZ" b="1" dirty="0"/>
              <a:t>Aktivní odolnost: </a:t>
            </a:r>
          </a:p>
          <a:p>
            <a:pPr>
              <a:buNone/>
              <a:defRPr/>
            </a:pPr>
            <a:r>
              <a:rPr lang="cs-CZ" u="sng" dirty="0"/>
              <a:t>přirozená </a:t>
            </a:r>
            <a:r>
              <a:rPr lang="cs-CZ" dirty="0"/>
              <a:t>– jedinec prodělal určitou chorobu a vytvořil si vůči ní protilátky, touto chorobou už neonemocní</a:t>
            </a:r>
          </a:p>
          <a:p>
            <a:pPr>
              <a:buNone/>
              <a:defRPr/>
            </a:pPr>
            <a:r>
              <a:rPr lang="cs-CZ" u="sng" dirty="0"/>
              <a:t>umělá</a:t>
            </a:r>
            <a:r>
              <a:rPr lang="cs-CZ" dirty="0"/>
              <a:t> – získaná očkováním, do těla se vpraví oslabené nebo usmrcené mikroorganismy, což vyvolá tvorbu protilátek</a:t>
            </a:r>
          </a:p>
          <a:p>
            <a:pPr>
              <a:buFontTx/>
              <a:buChar char="-"/>
              <a:defRPr/>
            </a:pPr>
            <a:r>
              <a:rPr lang="cs-CZ" b="1" dirty="0"/>
              <a:t>Pasivní odolnost:</a:t>
            </a:r>
          </a:p>
          <a:p>
            <a:pPr>
              <a:buNone/>
              <a:defRPr/>
            </a:pPr>
            <a:r>
              <a:rPr lang="cs-CZ" dirty="0"/>
              <a:t>do těla se vstřikuje krevní sérum s již vytvořenými protilátkami, odolnost je zpravidla krátkodobá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EF7E2-9F19-408A-BF6E-347462CD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71"/>
            <a:ext cx="10515600" cy="980659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B8C4F-44F0-43FC-A057-B42AECD36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Co vzniká v mízních uzlinách?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tvoří lymfocyty (bílé krvinky)?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je největší mízní orgán?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Jakým způsobem se mohou přenášet infekční nemoci?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může člověk získat odolnost vůči infekční nemoci?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4756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331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ÚKOLY</vt:lpstr>
      <vt:lpstr>MÍZNÍ SOUSTAVA</vt:lpstr>
      <vt:lpstr>Prezentace aplikace PowerPoint</vt:lpstr>
      <vt:lpstr>Prezentace aplikace PowerPoint</vt:lpstr>
      <vt:lpstr>Nakažlivé nemoci</vt:lpstr>
      <vt:lpstr>Odolnost organismu proti infekci</vt:lpstr>
      <vt:lpstr>Prezentace aplikace PowerPoint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3</cp:revision>
  <dcterms:created xsi:type="dcterms:W3CDTF">2021-04-17T09:57:05Z</dcterms:created>
  <dcterms:modified xsi:type="dcterms:W3CDTF">2021-04-17T10:18:20Z</dcterms:modified>
</cp:coreProperties>
</file>