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70" r:id="rId3"/>
    <p:sldId id="258" r:id="rId4"/>
    <p:sldId id="271" r:id="rId5"/>
    <p:sldId id="272" r:id="rId6"/>
    <p:sldId id="273" r:id="rId7"/>
    <p:sldId id="274" r:id="rId8"/>
    <p:sldId id="275" r:id="rId9"/>
    <p:sldId id="259" r:id="rId10"/>
    <p:sldId id="260" r:id="rId11"/>
    <p:sldId id="276" r:id="rId12"/>
    <p:sldId id="268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4F18E94-65C8-48EF-81C6-0F163EE8E066}" type="datetimeFigureOut">
              <a:rPr lang="cs-CZ"/>
              <a:pPr>
                <a:defRPr/>
              </a:pPr>
              <a:t>02.05.2021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C855D3-A938-43ED-AAA9-FF5B36EC25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7D52E-7FC8-41DB-8186-57E36AD38BFF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CB64FBE-6053-46F5-BB18-6B86B9F6C4BA}" type="datetimeFigureOut">
              <a:rPr lang="cs-CZ"/>
              <a:pPr>
                <a:defRPr/>
              </a:pPr>
              <a:t>02.05.2021</a:t>
            </a:fld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1A01040-F7CC-4BD6-8295-D4E0D0CC37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B7500-A1EE-44C6-98E8-B803DEA57053}" type="datetimeFigureOut">
              <a:rPr lang="cs-CZ"/>
              <a:pPr>
                <a:defRPr/>
              </a:pPr>
              <a:t>02.05.2021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E6055-FC04-439F-94E6-B63163FBF2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C6CB7-5A5C-4ABC-957C-D332E97C1A71}" type="datetimeFigureOut">
              <a:rPr lang="cs-CZ"/>
              <a:pPr>
                <a:defRPr/>
              </a:pPr>
              <a:t>02.05.2021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EC8472A-B0F0-44CC-9A92-D5B1D56DC6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931B2-7C5E-4ACF-8D45-59975237D248}" type="datetimeFigureOut">
              <a:rPr lang="cs-CZ"/>
              <a:pPr>
                <a:defRPr/>
              </a:pPr>
              <a:t>02.05.2021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B6B50-7D7E-4619-99A6-9BDAC6DFEA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AC6ADE0-FB7E-4983-9BA5-5F7F58BEBA48}" type="datetimeFigureOut">
              <a:rPr lang="cs-CZ"/>
              <a:pPr>
                <a:defRPr/>
              </a:pPr>
              <a:t>02.05.2021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E291FB-0C80-4CE9-9E6F-8EAF6D4EC3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DFD95-94D2-4831-A163-136085745269}" type="datetimeFigureOut">
              <a:rPr lang="cs-CZ"/>
              <a:pPr>
                <a:defRPr/>
              </a:pPr>
              <a:t>02.05.2021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13EB6-D209-4681-90AD-17C6531A22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81A5A-1706-4838-A0FD-4CB55612870B}" type="datetimeFigureOut">
              <a:rPr lang="cs-CZ"/>
              <a:pPr>
                <a:defRPr/>
              </a:pPr>
              <a:t>02.05.2021</a:t>
            </a:fld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90227-A54C-48BE-BD56-5FBB042E5F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4A3C9-24E2-4957-A2E2-38554B52CADE}" type="datetimeFigureOut">
              <a:rPr lang="cs-CZ"/>
              <a:pPr>
                <a:defRPr/>
              </a:pPr>
              <a:t>02.05.2021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1C3B7-0FBE-4B68-9C25-B0B028895B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C2457-85D2-481C-9437-0670B73A3BF0}" type="datetimeFigureOut">
              <a:rPr lang="cs-CZ"/>
              <a:pPr>
                <a:defRPr/>
              </a:pPr>
              <a:t>02.05.2021</a:t>
            </a:fld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10F67-8AEC-404D-974F-D74DEA94CD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0EBD8-0BB3-47F6-89C5-3A192272ACEB}" type="datetimeFigureOut">
              <a:rPr lang="cs-CZ"/>
              <a:pPr>
                <a:defRPr/>
              </a:pPr>
              <a:t>02.05.2021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7C4B2-0CEB-4943-997C-C3974A4971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E9CA09-60CB-4311-9E81-1948DDCCB4C1}" type="datetimeFigureOut">
              <a:rPr lang="cs-CZ"/>
              <a:pPr>
                <a:defRPr/>
              </a:pPr>
              <a:t>02.05.2021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35F12A-D223-4F17-BAFB-131E3F9218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674EA5E-ABA1-4591-BFC5-9F6F76AD96A8}" type="datetimeFigureOut">
              <a:rPr lang="cs-CZ"/>
              <a:pPr>
                <a:defRPr/>
              </a:pPr>
              <a:t>02.05.2021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75DBBAE-D9D5-4D9D-88D8-D9B3642553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07" r:id="rId2"/>
    <p:sldLayoutId id="2147484015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6" r:id="rId9"/>
    <p:sldLayoutId id="2147484013" r:id="rId10"/>
    <p:sldLayoutId id="21474840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 idx="4294967295"/>
          </p:nvPr>
        </p:nvSpPr>
        <p:spPr>
          <a:xfrm>
            <a:off x="785786" y="285750"/>
            <a:ext cx="6929486" cy="5429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u="sng" dirty="0" smtClean="0"/>
              <a:t>PARALELNÍ ZAPOJENÍ</a:t>
            </a:r>
            <a:br>
              <a:rPr lang="cs-CZ" sz="4400" u="sng" dirty="0" smtClean="0"/>
            </a:br>
            <a:r>
              <a:rPr lang="cs-CZ" sz="4400" u="sng" dirty="0" smtClean="0"/>
              <a:t/>
            </a:r>
            <a:br>
              <a:rPr lang="cs-CZ" sz="4400" u="sng" dirty="0" smtClean="0"/>
            </a:br>
            <a:r>
              <a:rPr lang="cs-CZ" sz="4400" u="sng" dirty="0" smtClean="0"/>
              <a:t> REZISTORŮ</a:t>
            </a:r>
            <a:br>
              <a:rPr lang="cs-CZ" sz="4400" u="sng" dirty="0" smtClean="0"/>
            </a:br>
            <a:r>
              <a:rPr lang="cs-CZ" sz="4400" u="sng" dirty="0" smtClean="0"/>
              <a:t/>
            </a:r>
            <a:br>
              <a:rPr lang="cs-CZ" sz="4400" u="sng" dirty="0" smtClean="0"/>
            </a:br>
            <a:endParaRPr lang="cs-CZ" sz="2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latin typeface="American Garamond AT" pitchFamily="2" charset="0"/>
              </a:rPr>
              <a:t>Vzorec pro R lze napsat: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6" name="Object 2"/>
          <p:cNvGraphicFramePr>
            <a:graphicFrameLocks noChangeAspect="1"/>
          </p:cNvGraphicFramePr>
          <p:nvPr/>
        </p:nvGraphicFramePr>
        <p:xfrm>
          <a:off x="990600" y="1600200"/>
          <a:ext cx="4343400" cy="2430463"/>
        </p:xfrm>
        <a:graphic>
          <a:graphicData uri="http://schemas.openxmlformats.org/presentationml/2006/ole">
            <p:oleObj spid="_x0000_s15364" name="Rovnice" r:id="rId3" imgW="799753" imgH="444307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500" y="571500"/>
            <a:ext cx="8286750" cy="12001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r>
              <a:rPr lang="cs-CZ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V rozvětveném obvodu jsou dva rezistory zapojeny paralelně </a:t>
            </a:r>
          </a:p>
          <a:p>
            <a:r>
              <a:rPr lang="cs-CZ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(vedle sebe). Jeden má odpor 30</a:t>
            </a:r>
            <a:r>
              <a:rPr lang="el-GR" sz="2400">
                <a:solidFill>
                  <a:srgbClr val="2E0F1A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l-GR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Ω</a:t>
            </a:r>
            <a:r>
              <a:rPr lang="cs-CZ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a druhý 70</a:t>
            </a:r>
            <a:r>
              <a:rPr lang="el-GR" sz="2400">
                <a:solidFill>
                  <a:srgbClr val="2E0F1A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l-GR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Ω</a:t>
            </a:r>
            <a:r>
              <a:rPr lang="cs-CZ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. Jaký je odpor obvodu?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3571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" name="Desetiúhelník 19"/>
          <p:cNvSpPr/>
          <p:nvPr/>
        </p:nvSpPr>
        <p:spPr>
          <a:xfrm>
            <a:off x="7429500" y="2143125"/>
            <a:ext cx="914400" cy="914400"/>
          </a:xfrm>
          <a:prstGeom prst="dec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6000" dirty="0">
                <a:solidFill>
                  <a:schemeClr val="accent1">
                    <a:lumMod val="25000"/>
                  </a:schemeClr>
                </a:solidFill>
              </a:rPr>
              <a:t>?</a:t>
            </a:r>
            <a:endParaRPr lang="cs-CZ" sz="6000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21" name="Obrázek 2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3500438"/>
            <a:ext cx="15462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Obrázek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3" y="3500438"/>
            <a:ext cx="1423987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" name="Skupina 26"/>
          <p:cNvGrpSpPr>
            <a:grpSpLocks/>
          </p:cNvGrpSpPr>
          <p:nvPr/>
        </p:nvGrpSpPr>
        <p:grpSpPr bwMode="auto">
          <a:xfrm>
            <a:off x="1071563" y="2214563"/>
            <a:ext cx="7429500" cy="3759200"/>
            <a:chOff x="1071538" y="2214554"/>
            <a:chExt cx="7429552" cy="3759955"/>
          </a:xfrm>
        </p:grpSpPr>
        <p:sp>
          <p:nvSpPr>
            <p:cNvPr id="3" name="Obdélník 2"/>
            <p:cNvSpPr/>
            <p:nvPr/>
          </p:nvSpPr>
          <p:spPr>
            <a:xfrm>
              <a:off x="1071538" y="2214554"/>
              <a:ext cx="5357849" cy="230868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cs-CZ">
                  <a:solidFill>
                    <a:srgbClr val="2E0F1A"/>
                  </a:solidFill>
                </a:rPr>
                <a:t> </a:t>
              </a:r>
              <a:r>
                <a:rPr lang="cs-CZ" sz="2400">
                  <a:latin typeface="Cambria Math" pitchFamily="18" charset="0"/>
                  <a:ea typeface="Cambria Math" pitchFamily="18" charset="0"/>
                  <a:cs typeface="Cambria Math" pitchFamily="18" charset="0"/>
                </a:rPr>
                <a:t>R₁ = 30</a:t>
              </a:r>
              <a:r>
                <a:rPr lang="el-GR" sz="2400">
                  <a:latin typeface="Cambria Math" pitchFamily="18" charset="0"/>
                  <a:ea typeface="Cambria Math" pitchFamily="18" charset="0"/>
                  <a:cs typeface="Cambria Math" pitchFamily="18" charset="0"/>
                </a:rPr>
                <a:t> Ω</a:t>
              </a:r>
              <a:endParaRPr lang="cs-CZ" sz="2400">
                <a:latin typeface="Cambria Math" pitchFamily="18" charset="0"/>
                <a:ea typeface="Cambria Math" pitchFamily="18" charset="0"/>
                <a:cs typeface="Cambria Math" pitchFamily="18" charset="0"/>
              </a:endParaRPr>
            </a:p>
            <a:p>
              <a:r>
                <a:rPr lang="cs-CZ" sz="2400">
                  <a:latin typeface="Cambria Math" pitchFamily="18" charset="0"/>
                  <a:ea typeface="Cambria Math" pitchFamily="18" charset="0"/>
                  <a:cs typeface="Cambria Math" pitchFamily="18" charset="0"/>
                </a:rPr>
                <a:t> R₂ = 70</a:t>
              </a:r>
              <a:r>
                <a:rPr lang="el-GR" sz="2400">
                  <a:latin typeface="Cambria Math" pitchFamily="18" charset="0"/>
                  <a:ea typeface="Cambria Math" pitchFamily="18" charset="0"/>
                  <a:cs typeface="Cambria Math" pitchFamily="18" charset="0"/>
                </a:rPr>
                <a:t> Ω</a:t>
              </a:r>
              <a:endParaRPr lang="cs-CZ" sz="2400">
                <a:latin typeface="Cambria Math" pitchFamily="18" charset="0"/>
                <a:ea typeface="Cambria Math" pitchFamily="18" charset="0"/>
                <a:cs typeface="Cambria Math" pitchFamily="18" charset="0"/>
              </a:endParaRPr>
            </a:p>
            <a:p>
              <a:r>
                <a:rPr lang="cs-CZ" sz="2400">
                  <a:latin typeface="Cambria Math" pitchFamily="18" charset="0"/>
                  <a:ea typeface="Cambria Math" pitchFamily="18" charset="0"/>
                  <a:cs typeface="Cambria Math" pitchFamily="18" charset="0"/>
                </a:rPr>
                <a:t> </a:t>
              </a:r>
              <a:r>
                <a:rPr lang="cs-CZ" sz="2400" u="sng">
                  <a:latin typeface="Cambria Math" pitchFamily="18" charset="0"/>
                  <a:ea typeface="Cambria Math" pitchFamily="18" charset="0"/>
                  <a:cs typeface="Cambria Math" pitchFamily="18" charset="0"/>
                </a:rPr>
                <a:t>R = ?        .</a:t>
              </a:r>
            </a:p>
            <a:p>
              <a:endParaRPr lang="cs-CZ" sz="2400" u="sng"/>
            </a:p>
            <a:p>
              <a:endParaRPr lang="cs-CZ" sz="2400" u="sng"/>
            </a:p>
            <a:p>
              <a:endParaRPr lang="cs-CZ" sz="2400" u="sng"/>
            </a:p>
          </p:txBody>
        </p:sp>
        <p:grpSp>
          <p:nvGrpSpPr>
            <p:cNvPr id="16397" name="Skupina 25"/>
            <p:cNvGrpSpPr>
              <a:grpSpLocks/>
            </p:cNvGrpSpPr>
            <p:nvPr/>
          </p:nvGrpSpPr>
          <p:grpSpPr bwMode="auto">
            <a:xfrm>
              <a:off x="1142976" y="4357694"/>
              <a:ext cx="7358114" cy="1616815"/>
              <a:chOff x="1142976" y="4357694"/>
              <a:chExt cx="7358114" cy="1616815"/>
            </a:xfrm>
          </p:grpSpPr>
          <p:sp>
            <p:nvSpPr>
              <p:cNvPr id="16398" name="TextovéPole 8"/>
              <p:cNvSpPr txBox="1">
                <a:spLocks noChangeArrowheads="1"/>
              </p:cNvSpPr>
              <p:nvPr/>
            </p:nvSpPr>
            <p:spPr bwMode="auto">
              <a:xfrm>
                <a:off x="1142976" y="5143512"/>
                <a:ext cx="7358114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cs-CZ" sz="2400">
                    <a:latin typeface="Cambria Math" pitchFamily="18" charset="0"/>
                    <a:ea typeface="Cambria Math" pitchFamily="18" charset="0"/>
                    <a:cs typeface="Cambria Math" pitchFamily="18" charset="0"/>
                  </a:rPr>
                  <a:t>R = 21</a:t>
                </a:r>
                <a:r>
                  <a:rPr lang="el-GR" sz="2400">
                    <a:latin typeface="Cambria Math" pitchFamily="18" charset="0"/>
                    <a:ea typeface="Cambria Math" pitchFamily="18" charset="0"/>
                    <a:cs typeface="Cambria Math" pitchFamily="18" charset="0"/>
                  </a:rPr>
                  <a:t> Ω</a:t>
                </a:r>
                <a:endParaRPr lang="cs-CZ" sz="2400">
                  <a:latin typeface="Cambria Math" pitchFamily="18" charset="0"/>
                  <a:ea typeface="Cambria Math" pitchFamily="18" charset="0"/>
                  <a:cs typeface="Cambria Math" pitchFamily="18" charset="0"/>
                </a:endParaRPr>
              </a:p>
              <a:p>
                <a:r>
                  <a:rPr lang="cs-CZ" sz="2400" u="sng">
                    <a:latin typeface="Cambria Math" pitchFamily="18" charset="0"/>
                    <a:ea typeface="Cambria Math" pitchFamily="18" charset="0"/>
                    <a:cs typeface="Cambria Math" pitchFamily="18" charset="0"/>
                  </a:rPr>
                  <a:t>Odpor obvodu je 21</a:t>
                </a:r>
                <a:r>
                  <a:rPr lang="el-GR" sz="2400" u="sng">
                    <a:latin typeface="Cambria Math" pitchFamily="18" charset="0"/>
                    <a:ea typeface="Cambria Math" pitchFamily="18" charset="0"/>
                    <a:cs typeface="Cambria Math" pitchFamily="18" charset="0"/>
                  </a:rPr>
                  <a:t> Ω</a:t>
                </a:r>
                <a:r>
                  <a:rPr lang="cs-CZ" sz="2400" u="sng">
                    <a:latin typeface="Cambria Math" pitchFamily="18" charset="0"/>
                    <a:ea typeface="Cambria Math" pitchFamily="18" charset="0"/>
                    <a:cs typeface="Cambria Math" pitchFamily="18" charset="0"/>
                  </a:rPr>
                  <a:t>. </a:t>
                </a:r>
              </a:p>
            </p:txBody>
          </p:sp>
          <p:pic>
            <p:nvPicPr>
              <p:cNvPr id="16399" name="Obrázek 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14414" y="4357694"/>
                <a:ext cx="1359374" cy="7155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4" name="TextovéPole 23"/>
          <p:cNvSpPr txBox="1"/>
          <p:nvPr/>
        </p:nvSpPr>
        <p:spPr>
          <a:xfrm>
            <a:off x="4714875" y="5572125"/>
            <a:ext cx="4143375" cy="12001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Odpor  paralelního obvodu je menší než odpor každého        z rezistorů!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5" name="Pětiúhelník 24"/>
          <p:cNvSpPr/>
          <p:nvPr/>
        </p:nvSpPr>
        <p:spPr>
          <a:xfrm>
            <a:off x="3059113" y="3643313"/>
            <a:ext cx="1490662" cy="484187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>
                <a:solidFill>
                  <a:schemeClr val="tx1"/>
                </a:solidFill>
              </a:rPr>
              <a:t>Upravíme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714875" y="4357688"/>
            <a:ext cx="4071938" cy="12001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/>
              <a:t>Porovnej výsledný odpor</a:t>
            </a:r>
          </a:p>
          <a:p>
            <a:pPr>
              <a:defRPr/>
            </a:pPr>
            <a:r>
              <a:rPr lang="cs-CZ" sz="2400" dirty="0"/>
              <a:t>s odpory jednotlivých </a:t>
            </a:r>
          </a:p>
          <a:p>
            <a:pPr>
              <a:defRPr/>
            </a:pPr>
            <a:r>
              <a:rPr lang="cs-CZ" sz="2400" dirty="0"/>
              <a:t>rezistorů.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500" y="571500"/>
            <a:ext cx="8286750" cy="12001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r>
              <a:rPr lang="cs-CZ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V rozvětveném obvodu jsou dva  stejné rezistory zapojeny paralelně (vedle sebe), každý má odpor 400</a:t>
            </a:r>
            <a:r>
              <a:rPr lang="el-GR" sz="2400">
                <a:solidFill>
                  <a:srgbClr val="2E0F1A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l-GR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Ω</a:t>
            </a:r>
            <a:r>
              <a:rPr lang="cs-CZ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. Jaký je odpor obvodu?</a:t>
            </a: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1071563" y="2143125"/>
            <a:ext cx="4572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2E0F1A"/>
                </a:solidFill>
              </a:rPr>
              <a:t> </a:t>
            </a:r>
            <a:r>
              <a:rPr lang="cs-CZ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R₁ = 400</a:t>
            </a:r>
            <a:r>
              <a:rPr lang="el-GR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Ω</a:t>
            </a:r>
            <a:endParaRPr lang="cs-CZ" sz="240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r>
              <a:rPr lang="cs-CZ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R₂ = 400</a:t>
            </a:r>
            <a:r>
              <a:rPr lang="el-GR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Ω</a:t>
            </a:r>
            <a:endParaRPr lang="cs-CZ" sz="240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r>
              <a:rPr lang="cs-CZ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cs-CZ" sz="2400" u="sng">
                <a:latin typeface="Cambria Math" pitchFamily="18" charset="0"/>
                <a:ea typeface="Cambria Math" pitchFamily="18" charset="0"/>
                <a:cs typeface="Cambria Math" pitchFamily="18" charset="0"/>
              </a:rPr>
              <a:t>R = ?        .</a:t>
            </a:r>
          </a:p>
          <a:p>
            <a:endParaRPr lang="cs-CZ" sz="2400" u="sng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endParaRPr lang="cs-CZ" sz="2400" u="sng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endParaRPr lang="cs-CZ" sz="2400" u="sng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endParaRPr lang="cs-CZ" sz="2400" u="sng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endParaRPr lang="cs-CZ" sz="2400" u="sng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endParaRPr lang="cs-CZ" sz="2400" u="sng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r>
              <a:rPr lang="cs-CZ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R = 200</a:t>
            </a:r>
            <a:r>
              <a:rPr lang="el-GR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Ω</a:t>
            </a:r>
            <a:endParaRPr lang="cs-CZ" sz="240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r>
              <a:rPr lang="cs-CZ" sz="2400" u="sng">
                <a:latin typeface="Cambria Math" pitchFamily="18" charset="0"/>
                <a:ea typeface="Cambria Math" pitchFamily="18" charset="0"/>
                <a:cs typeface="Cambria Math" pitchFamily="18" charset="0"/>
              </a:rPr>
              <a:t>Odpor obvodu je 200</a:t>
            </a:r>
            <a:r>
              <a:rPr lang="el-GR" sz="2400" u="sng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Ω</a:t>
            </a:r>
            <a:r>
              <a:rPr lang="cs-CZ" sz="2400" u="sng">
                <a:latin typeface="Cambria Math" pitchFamily="18" charset="0"/>
                <a:ea typeface="Cambria Math" pitchFamily="18" charset="0"/>
                <a:cs typeface="Cambria Math" pitchFamily="18" charset="0"/>
              </a:rPr>
              <a:t>.</a:t>
            </a:r>
            <a:endParaRPr lang="cs-CZ" sz="2400" u="sng"/>
          </a:p>
          <a:p>
            <a:endParaRPr lang="cs-CZ" sz="2400" u="sng"/>
          </a:p>
        </p:txBody>
      </p:sp>
      <p:pic>
        <p:nvPicPr>
          <p:cNvPr id="4" name="Obrázek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3500438"/>
            <a:ext cx="15462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3500438"/>
            <a:ext cx="1423987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500563"/>
            <a:ext cx="19716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000625" y="5143500"/>
            <a:ext cx="4000500" cy="15700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Odpor dvou stejných rezistorů  paralelně spojených je roven polovině odporu každého!</a:t>
            </a:r>
          </a:p>
        </p:txBody>
      </p:sp>
      <p:sp>
        <p:nvSpPr>
          <p:cNvPr id="10" name="Desetiúhelník 9"/>
          <p:cNvSpPr/>
          <p:nvPr/>
        </p:nvSpPr>
        <p:spPr>
          <a:xfrm>
            <a:off x="7429500" y="2143125"/>
            <a:ext cx="914400" cy="914400"/>
          </a:xfrm>
          <a:prstGeom prst="dec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6000" dirty="0">
                <a:solidFill>
                  <a:schemeClr val="accent1">
                    <a:lumMod val="25000"/>
                  </a:schemeClr>
                </a:solidFill>
              </a:rPr>
              <a:t>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000625" y="3857625"/>
            <a:ext cx="4000500" cy="12001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/>
              <a:t>Porovnej výsledný odpor</a:t>
            </a:r>
          </a:p>
          <a:p>
            <a:pPr>
              <a:defRPr/>
            </a:pPr>
            <a:r>
              <a:rPr lang="cs-CZ" sz="2400" dirty="0"/>
              <a:t>s odpory jednotlivých </a:t>
            </a:r>
          </a:p>
          <a:p>
            <a:pPr>
              <a:defRPr/>
            </a:pPr>
            <a:r>
              <a:rPr lang="cs-CZ" sz="2400" dirty="0"/>
              <a:t>rezistorů.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75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cs-CZ" dirty="0" smtClean="0">
                <a:solidFill>
                  <a:schemeClr val="bg1"/>
                </a:solidFill>
              </a:rPr>
              <a:t>Zapojení vedle sebe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0188" y="2571750"/>
            <a:ext cx="7407275" cy="17526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Zapojujeme–li do obvodu více spotřebičů, můžeme je zapojit za sebou, vedle sebe nebo kombinovat tato zapojení.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71625" y="5000625"/>
            <a:ext cx="7286625" cy="120015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Zapojení vedle sebe je častým způsobem zapojení spotřebičů.  Tímto způsobem se zapojují spotřebiče        v domácnosti.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latin typeface="American Garamond AT" pitchFamily="2" charset="0"/>
              </a:rPr>
              <a:t>Schéma zapojení:</a:t>
            </a:r>
          </a:p>
        </p:txBody>
      </p:sp>
      <p:pic>
        <p:nvPicPr>
          <p:cNvPr id="5" name="Picture 16" descr="paralelní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214563" y="2214563"/>
            <a:ext cx="3929062" cy="30718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46"/>
          <p:cNvGrpSpPr>
            <a:grpSpLocks/>
          </p:cNvGrpSpPr>
          <p:nvPr/>
        </p:nvGrpSpPr>
        <p:grpSpPr bwMode="auto">
          <a:xfrm>
            <a:off x="2500313" y="1785938"/>
            <a:ext cx="4073525" cy="3643312"/>
            <a:chOff x="1857356" y="2214554"/>
            <a:chExt cx="4073587" cy="3642544"/>
          </a:xfrm>
        </p:grpSpPr>
        <p:grpSp>
          <p:nvGrpSpPr>
            <p:cNvPr id="9223" name="Skupina 54"/>
            <p:cNvGrpSpPr>
              <a:grpSpLocks/>
            </p:cNvGrpSpPr>
            <p:nvPr/>
          </p:nvGrpSpPr>
          <p:grpSpPr bwMode="auto">
            <a:xfrm>
              <a:off x="1857356" y="2214554"/>
              <a:ext cx="4073587" cy="3642544"/>
              <a:chOff x="1785918" y="1571612"/>
              <a:chExt cx="4073587" cy="3642544"/>
            </a:xfrm>
          </p:grpSpPr>
          <p:sp>
            <p:nvSpPr>
              <p:cNvPr id="5" name="Prstenec 2"/>
              <p:cNvSpPr/>
              <p:nvPr/>
            </p:nvSpPr>
            <p:spPr>
              <a:xfrm>
                <a:off x="2806696" y="4698328"/>
                <a:ext cx="73026" cy="73010"/>
              </a:xfrm>
              <a:prstGeom prst="donut">
                <a:avLst>
                  <a:gd name="adj" fmla="val 5541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" name="Přímá spojovací čára 3"/>
              <p:cNvCxnSpPr/>
              <p:nvPr/>
            </p:nvCxnSpPr>
            <p:spPr>
              <a:xfrm rot="16200000" flipH="1">
                <a:off x="2590002" y="4481620"/>
                <a:ext cx="34918" cy="5222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Přímá spojovací čára 4"/>
              <p:cNvCxnSpPr/>
              <p:nvPr/>
            </p:nvCxnSpPr>
            <p:spPr>
              <a:xfrm>
                <a:off x="4357707" y="4785621"/>
                <a:ext cx="150021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Přímá spojovací čára 5"/>
              <p:cNvCxnSpPr/>
              <p:nvPr/>
            </p:nvCxnSpPr>
            <p:spPr>
              <a:xfrm rot="10800000">
                <a:off x="1785918" y="4771337"/>
                <a:ext cx="511183" cy="158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Přímá spojovací čára 6"/>
              <p:cNvCxnSpPr/>
              <p:nvPr/>
            </p:nvCxnSpPr>
            <p:spPr>
              <a:xfrm rot="10800000">
                <a:off x="2879722" y="4771337"/>
                <a:ext cx="1120792" cy="142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Elipsa 7"/>
              <p:cNvSpPr/>
              <p:nvPr/>
            </p:nvSpPr>
            <p:spPr>
              <a:xfrm>
                <a:off x="2928935" y="2785793"/>
                <a:ext cx="933464" cy="94119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cxnSp>
            <p:nvCxnSpPr>
              <p:cNvPr id="11" name="Přímá spojovací čára 8"/>
              <p:cNvCxnSpPr>
                <a:stCxn id="9" idx="7"/>
                <a:endCxn id="9" idx="3"/>
              </p:cNvCxnSpPr>
              <p:nvPr/>
            </p:nvCxnSpPr>
            <p:spPr>
              <a:xfrm rot="16200000" flipH="1" flipV="1">
                <a:off x="3063157" y="2926183"/>
                <a:ext cx="665022" cy="6604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ovací čára 9"/>
              <p:cNvCxnSpPr/>
              <p:nvPr/>
            </p:nvCxnSpPr>
            <p:spPr>
              <a:xfrm rot="16200000" flipH="1">
                <a:off x="3068713" y="2931738"/>
                <a:ext cx="666609" cy="6604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ovací čára 10"/>
              <p:cNvCxnSpPr/>
              <p:nvPr/>
            </p:nvCxnSpPr>
            <p:spPr>
              <a:xfrm>
                <a:off x="3857637" y="3285751"/>
                <a:ext cx="2000280" cy="158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ovací čára 11"/>
              <p:cNvCxnSpPr/>
              <p:nvPr/>
            </p:nvCxnSpPr>
            <p:spPr>
              <a:xfrm>
                <a:off x="1785918" y="3285751"/>
                <a:ext cx="1166830" cy="158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ovací čára 12"/>
              <p:cNvCxnSpPr/>
              <p:nvPr/>
            </p:nvCxnSpPr>
            <p:spPr>
              <a:xfrm rot="5400000" flipH="1" flipV="1">
                <a:off x="1052648" y="4034892"/>
                <a:ext cx="1468127" cy="158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ovací čára 13"/>
              <p:cNvCxnSpPr/>
              <p:nvPr/>
            </p:nvCxnSpPr>
            <p:spPr>
              <a:xfrm rot="5400000" flipH="1" flipV="1">
                <a:off x="5123853" y="4019815"/>
                <a:ext cx="1469715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ovací čára 16"/>
              <p:cNvCxnSpPr/>
              <p:nvPr/>
            </p:nvCxnSpPr>
            <p:spPr>
              <a:xfrm rot="5400000">
                <a:off x="3929917" y="4784828"/>
                <a:ext cx="428535" cy="1588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ovací čára 17"/>
              <p:cNvCxnSpPr/>
              <p:nvPr/>
            </p:nvCxnSpPr>
            <p:spPr>
              <a:xfrm rot="5400000">
                <a:off x="3786295" y="4785621"/>
                <a:ext cx="857069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ovací čára 18"/>
              <p:cNvCxnSpPr/>
              <p:nvPr/>
            </p:nvCxnSpPr>
            <p:spPr>
              <a:xfrm>
                <a:off x="3714759" y="4785621"/>
                <a:ext cx="285754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ovací čára 19"/>
              <p:cNvCxnSpPr/>
              <p:nvPr/>
            </p:nvCxnSpPr>
            <p:spPr>
              <a:xfrm rot="5400000">
                <a:off x="4072794" y="4784828"/>
                <a:ext cx="428535" cy="1588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ovací čára 20"/>
              <p:cNvCxnSpPr/>
              <p:nvPr/>
            </p:nvCxnSpPr>
            <p:spPr>
              <a:xfrm rot="5400000">
                <a:off x="3929172" y="4785621"/>
                <a:ext cx="857069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ovací čára 21"/>
              <p:cNvCxnSpPr/>
              <p:nvPr/>
            </p:nvCxnSpPr>
            <p:spPr>
              <a:xfrm rot="5400000">
                <a:off x="3787040" y="4784828"/>
                <a:ext cx="428535" cy="1588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ovací čára 22"/>
              <p:cNvCxnSpPr/>
              <p:nvPr/>
            </p:nvCxnSpPr>
            <p:spPr>
              <a:xfrm rot="5400000">
                <a:off x="3643418" y="4785621"/>
                <a:ext cx="857069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ovací čára 23"/>
              <p:cNvCxnSpPr/>
              <p:nvPr/>
            </p:nvCxnSpPr>
            <p:spPr>
              <a:xfrm>
                <a:off x="4357707" y="4785621"/>
                <a:ext cx="285754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Prstenec 24"/>
              <p:cNvSpPr/>
              <p:nvPr/>
            </p:nvSpPr>
            <p:spPr>
              <a:xfrm rot="10800000">
                <a:off x="4500584" y="3214328"/>
                <a:ext cx="71438" cy="71423"/>
              </a:xfrm>
              <a:prstGeom prst="donut">
                <a:avLst>
                  <a:gd name="adj" fmla="val 5541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Prstenec 25"/>
              <p:cNvSpPr/>
              <p:nvPr/>
            </p:nvSpPr>
            <p:spPr>
              <a:xfrm rot="10800000">
                <a:off x="2428865" y="3214328"/>
                <a:ext cx="71439" cy="71423"/>
              </a:xfrm>
              <a:prstGeom prst="donut">
                <a:avLst>
                  <a:gd name="adj" fmla="val 5541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" name="Přímá spojovací čára 26"/>
              <p:cNvCxnSpPr/>
              <p:nvPr/>
            </p:nvCxnSpPr>
            <p:spPr>
              <a:xfrm rot="16200000" flipH="1" flipV="1">
                <a:off x="3895081" y="2677072"/>
                <a:ext cx="1212594" cy="158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ovací čára 27"/>
              <p:cNvCxnSpPr/>
              <p:nvPr/>
            </p:nvCxnSpPr>
            <p:spPr>
              <a:xfrm rot="16200000" flipH="1">
                <a:off x="1832092" y="2668342"/>
                <a:ext cx="1204659" cy="11113"/>
              </a:xfrm>
              <a:prstGeom prst="line">
                <a:avLst/>
              </a:prstGeom>
              <a:ln w="38100">
                <a:solidFill>
                  <a:srgbClr val="0104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ovací čára 28"/>
              <p:cNvCxnSpPr/>
              <p:nvPr/>
            </p:nvCxnSpPr>
            <p:spPr>
              <a:xfrm rot="10800000">
                <a:off x="3929076" y="2071569"/>
                <a:ext cx="571509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ovací čára 29"/>
              <p:cNvCxnSpPr/>
              <p:nvPr/>
            </p:nvCxnSpPr>
            <p:spPr>
              <a:xfrm rot="10800000">
                <a:off x="2428865" y="2071569"/>
                <a:ext cx="571509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251" name="Skupina 35"/>
              <p:cNvGrpSpPr>
                <a:grpSpLocks/>
              </p:cNvGrpSpPr>
              <p:nvPr/>
            </p:nvGrpSpPr>
            <p:grpSpPr bwMode="auto">
              <a:xfrm>
                <a:off x="3000364" y="1571612"/>
                <a:ext cx="914400" cy="914400"/>
                <a:chOff x="7500958" y="2714620"/>
                <a:chExt cx="914400" cy="914400"/>
              </a:xfrm>
            </p:grpSpPr>
            <p:sp>
              <p:nvSpPr>
                <p:cNvPr id="32" name="Elipsa 31"/>
                <p:cNvSpPr/>
                <p:nvPr/>
              </p:nvSpPr>
              <p:spPr>
                <a:xfrm>
                  <a:off x="7500967" y="2714620"/>
                  <a:ext cx="914414" cy="91420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cxnSp>
              <p:nvCxnSpPr>
                <p:cNvPr id="33" name="Přímá spojovací čára 32"/>
                <p:cNvCxnSpPr>
                  <a:stCxn id="32" idx="7"/>
                  <a:endCxn id="32" idx="3"/>
                </p:cNvCxnSpPr>
                <p:nvPr/>
              </p:nvCxnSpPr>
              <p:spPr>
                <a:xfrm rot="16200000" flipH="1" flipV="1">
                  <a:off x="7634392" y="2847869"/>
                  <a:ext cx="647563" cy="64771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Přímá spojovací čára 33"/>
                <p:cNvCxnSpPr>
                  <a:stCxn id="32" idx="1"/>
                  <a:endCxn id="32" idx="5"/>
                </p:cNvCxnSpPr>
                <p:nvPr/>
              </p:nvCxnSpPr>
              <p:spPr>
                <a:xfrm rot="16200000" flipH="1">
                  <a:off x="7634392" y="2847869"/>
                  <a:ext cx="647563" cy="64771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Prstenec 3"/>
            <p:cNvSpPr/>
            <p:nvPr/>
          </p:nvSpPr>
          <p:spPr>
            <a:xfrm>
              <a:off x="2357426" y="5357141"/>
              <a:ext cx="71439" cy="71422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35" name="TextovéPole 34"/>
          <p:cNvSpPr txBox="1"/>
          <p:nvPr/>
        </p:nvSpPr>
        <p:spPr>
          <a:xfrm>
            <a:off x="428625" y="214313"/>
            <a:ext cx="8572500" cy="13843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/>
              <a:t>Umíme už nakreslit elektrický obvod, ve kterém jsou zapojeny dvě žárovky vedle sebe – nakreslete tento obvod.</a:t>
            </a:r>
            <a:endParaRPr lang="cs-CZ" sz="2800" dirty="0"/>
          </a:p>
        </p:txBody>
      </p:sp>
      <p:sp>
        <p:nvSpPr>
          <p:cNvPr id="36" name="Desetiúhelník 35"/>
          <p:cNvSpPr/>
          <p:nvPr/>
        </p:nvSpPr>
        <p:spPr>
          <a:xfrm>
            <a:off x="7572375" y="1643063"/>
            <a:ext cx="914400" cy="914400"/>
          </a:xfrm>
          <a:prstGeom prst="dec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6000" dirty="0">
                <a:solidFill>
                  <a:schemeClr val="accent1">
                    <a:lumMod val="25000"/>
                  </a:schemeClr>
                </a:solidFill>
              </a:rPr>
              <a:t>?</a:t>
            </a:r>
            <a:endParaRPr lang="cs-CZ" sz="60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238125" y="5541963"/>
            <a:ext cx="85725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/>
              <a:t>Když jednu žárovku vyšroubujeme, druhá: (Podtrhni správnou odpověď.)</a:t>
            </a:r>
          </a:p>
          <a:p>
            <a:r>
              <a:rPr lang="cs-CZ" sz="2000"/>
              <a:t>nebude svítit </a:t>
            </a:r>
          </a:p>
          <a:p>
            <a:r>
              <a:rPr lang="cs-CZ" sz="2000"/>
              <a:t>bude svítit						</a:t>
            </a:r>
          </a:p>
        </p:txBody>
      </p:sp>
      <p:cxnSp>
        <p:nvCxnSpPr>
          <p:cNvPr id="45" name="Přímá spojovací čára 44"/>
          <p:cNvCxnSpPr/>
          <p:nvPr/>
        </p:nvCxnSpPr>
        <p:spPr>
          <a:xfrm>
            <a:off x="428625" y="6572250"/>
            <a:ext cx="1071563" cy="1588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ázek 3" descr="2012 009.jpg"/>
          <p:cNvPicPr>
            <a:picLocks noChangeAspect="1"/>
          </p:cNvPicPr>
          <p:nvPr/>
        </p:nvPicPr>
        <p:blipFill>
          <a:blip r:embed="rId2" cstate="print"/>
          <a:srcRect l="23438" r="3125"/>
          <a:stretch>
            <a:fillRect/>
          </a:stretch>
        </p:blipFill>
        <p:spPr bwMode="auto">
          <a:xfrm>
            <a:off x="2500313" y="1857375"/>
            <a:ext cx="4786312" cy="488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571500" y="214313"/>
            <a:ext cx="8143875" cy="13843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/>
              <a:t> V obvodu, ve kterém jsou zapojeny dvě žárovky vedle sebe platí, že když jednu žárovku vyšroubujeme, druhá bude svítit.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95300" y="188913"/>
            <a:ext cx="5214938" cy="5222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chemeClr val="bg1"/>
                </a:solidFill>
              </a:rPr>
              <a:t>V tomto obvodu pro napětí platí :</a:t>
            </a:r>
            <a:endParaRPr lang="cs-CZ" sz="2800" dirty="0">
              <a:solidFill>
                <a:schemeClr val="bg1"/>
              </a:solidFill>
            </a:endParaRPr>
          </a:p>
        </p:txBody>
      </p:sp>
      <p:grpSp>
        <p:nvGrpSpPr>
          <p:cNvPr id="11267" name="Skupina 64"/>
          <p:cNvGrpSpPr>
            <a:grpSpLocks/>
          </p:cNvGrpSpPr>
          <p:nvPr/>
        </p:nvGrpSpPr>
        <p:grpSpPr bwMode="auto">
          <a:xfrm>
            <a:off x="2428875" y="1857375"/>
            <a:ext cx="4071938" cy="3143250"/>
            <a:chOff x="2428859" y="1857364"/>
            <a:chExt cx="4071969" cy="3142477"/>
          </a:xfrm>
        </p:grpSpPr>
        <p:sp>
          <p:nvSpPr>
            <p:cNvPr id="4" name="Prstenec 3"/>
            <p:cNvSpPr/>
            <p:nvPr/>
          </p:nvSpPr>
          <p:spPr>
            <a:xfrm>
              <a:off x="3449630" y="4484031"/>
              <a:ext cx="73026" cy="73007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rgbClr val="0505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cxnSp>
          <p:nvCxnSpPr>
            <p:cNvPr id="5" name="Přímá spojovací čára 4"/>
            <p:cNvCxnSpPr/>
            <p:nvPr/>
          </p:nvCxnSpPr>
          <p:spPr>
            <a:xfrm>
              <a:off x="2928926" y="4499902"/>
              <a:ext cx="582616" cy="46026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5"/>
            <p:cNvCxnSpPr/>
            <p:nvPr/>
          </p:nvCxnSpPr>
          <p:spPr>
            <a:xfrm>
              <a:off x="5000629" y="4571321"/>
              <a:ext cx="1500199" cy="1588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/>
            <p:nvPr/>
          </p:nvCxnSpPr>
          <p:spPr>
            <a:xfrm rot="10800000">
              <a:off x="2428859" y="4557038"/>
              <a:ext cx="511179" cy="1587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10800000">
              <a:off x="3522655" y="4557038"/>
              <a:ext cx="1120784" cy="14283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>
              <a:stCxn id="24" idx="7"/>
            </p:cNvCxnSpPr>
            <p:nvPr/>
          </p:nvCxnSpPr>
          <p:spPr>
            <a:xfrm rot="5400000" flipH="1" flipV="1">
              <a:off x="5703897" y="1928584"/>
              <a:ext cx="11110" cy="1582750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>
              <a:off x="2428859" y="2714403"/>
              <a:ext cx="714380" cy="1588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5400000" flipH="1" flipV="1">
              <a:off x="1501193" y="3642069"/>
              <a:ext cx="1856918" cy="1588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 flipH="1" flipV="1">
              <a:off x="5572368" y="3642863"/>
              <a:ext cx="1856918" cy="0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>
              <a:off x="4572849" y="4570528"/>
              <a:ext cx="428520" cy="1587"/>
            </a:xfrm>
            <a:prstGeom prst="line">
              <a:avLst/>
            </a:prstGeom>
            <a:ln w="47625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3"/>
            <p:cNvCxnSpPr/>
            <p:nvPr/>
          </p:nvCxnSpPr>
          <p:spPr>
            <a:xfrm rot="5400000">
              <a:off x="4429233" y="4571321"/>
              <a:ext cx="857039" cy="0"/>
            </a:xfrm>
            <a:prstGeom prst="line">
              <a:avLst/>
            </a:prstGeom>
            <a:ln w="3175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>
              <a:off x="4357687" y="4571321"/>
              <a:ext cx="285752" cy="1588"/>
            </a:xfrm>
            <a:prstGeom prst="line">
              <a:avLst/>
            </a:prstGeom>
            <a:ln w="254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4715725" y="4570528"/>
              <a:ext cx="428520" cy="1587"/>
            </a:xfrm>
            <a:prstGeom prst="line">
              <a:avLst/>
            </a:prstGeom>
            <a:ln w="47625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4572109" y="4571321"/>
              <a:ext cx="857039" cy="0"/>
            </a:xfrm>
            <a:prstGeom prst="line">
              <a:avLst/>
            </a:prstGeom>
            <a:ln w="3175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20"/>
            <p:cNvCxnSpPr/>
            <p:nvPr/>
          </p:nvCxnSpPr>
          <p:spPr>
            <a:xfrm rot="5400000">
              <a:off x="4429973" y="4570528"/>
              <a:ext cx="428520" cy="1587"/>
            </a:xfrm>
            <a:prstGeom prst="line">
              <a:avLst/>
            </a:prstGeom>
            <a:ln w="47625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5400000">
              <a:off x="4286357" y="4571321"/>
              <a:ext cx="857039" cy="0"/>
            </a:xfrm>
            <a:prstGeom prst="line">
              <a:avLst/>
            </a:prstGeom>
            <a:ln w="3175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>
              <a:off x="5000629" y="4571321"/>
              <a:ext cx="285752" cy="1588"/>
            </a:xfrm>
            <a:prstGeom prst="line">
              <a:avLst/>
            </a:prstGeom>
            <a:ln w="254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Prstenec 22"/>
            <p:cNvSpPr/>
            <p:nvPr/>
          </p:nvSpPr>
          <p:spPr>
            <a:xfrm>
              <a:off x="3143239" y="2714403"/>
              <a:ext cx="71439" cy="71420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rgbClr val="0505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4" name="Prstenec 23"/>
            <p:cNvSpPr/>
            <p:nvPr/>
          </p:nvSpPr>
          <p:spPr>
            <a:xfrm>
              <a:off x="4857752" y="2714403"/>
              <a:ext cx="71439" cy="71420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rgbClr val="0505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cxnSp>
          <p:nvCxnSpPr>
            <p:cNvPr id="26" name="Přímá spojovací čára 25"/>
            <p:cNvCxnSpPr/>
            <p:nvPr/>
          </p:nvCxnSpPr>
          <p:spPr>
            <a:xfrm rot="5400000" flipH="1" flipV="1">
              <a:off x="2785345" y="2358098"/>
              <a:ext cx="715787" cy="0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16200000" flipV="1">
              <a:off x="4572091" y="2357304"/>
              <a:ext cx="714199" cy="0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94" name="Skupina 47"/>
            <p:cNvGrpSpPr>
              <a:grpSpLocks/>
            </p:cNvGrpSpPr>
            <p:nvPr/>
          </p:nvGrpSpPr>
          <p:grpSpPr bwMode="auto">
            <a:xfrm>
              <a:off x="3143240" y="1857364"/>
              <a:ext cx="1785951" cy="285752"/>
              <a:chOff x="3143239" y="1714488"/>
              <a:chExt cx="1785951" cy="285752"/>
            </a:xfrm>
          </p:grpSpPr>
          <p:cxnSp>
            <p:nvCxnSpPr>
              <p:cNvPr id="21" name="Přímá spojovací čára 20"/>
              <p:cNvCxnSpPr>
                <a:stCxn id="35" idx="3"/>
              </p:cNvCxnSpPr>
              <p:nvPr/>
            </p:nvCxnSpPr>
            <p:spPr>
              <a:xfrm>
                <a:off x="4571999" y="1857328"/>
                <a:ext cx="357191" cy="1588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ovací čára 24"/>
              <p:cNvCxnSpPr>
                <a:endCxn id="35" idx="1"/>
              </p:cNvCxnSpPr>
              <p:nvPr/>
            </p:nvCxnSpPr>
            <p:spPr>
              <a:xfrm>
                <a:off x="3143238" y="1857328"/>
                <a:ext cx="357191" cy="0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bdélník 34"/>
              <p:cNvSpPr/>
              <p:nvPr/>
            </p:nvSpPr>
            <p:spPr>
              <a:xfrm>
                <a:off x="3500429" y="1714488"/>
                <a:ext cx="1071570" cy="28568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  <p:grpSp>
          <p:nvGrpSpPr>
            <p:cNvPr id="11295" name="Skupina 46"/>
            <p:cNvGrpSpPr>
              <a:grpSpLocks/>
            </p:cNvGrpSpPr>
            <p:nvPr/>
          </p:nvGrpSpPr>
          <p:grpSpPr bwMode="auto">
            <a:xfrm>
              <a:off x="3143240" y="3286124"/>
              <a:ext cx="1785950" cy="285752"/>
              <a:chOff x="3214678" y="2928934"/>
              <a:chExt cx="1785950" cy="285752"/>
            </a:xfrm>
          </p:grpSpPr>
          <p:cxnSp>
            <p:nvCxnSpPr>
              <p:cNvPr id="30" name="Přímá spojovací čára 29"/>
              <p:cNvCxnSpPr/>
              <p:nvPr/>
            </p:nvCxnSpPr>
            <p:spPr>
              <a:xfrm>
                <a:off x="3214677" y="3071413"/>
                <a:ext cx="285752" cy="1588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bdélník 30"/>
              <p:cNvSpPr/>
              <p:nvPr/>
            </p:nvSpPr>
            <p:spPr>
              <a:xfrm>
                <a:off x="3500429" y="2928573"/>
                <a:ext cx="1071571" cy="28568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cxnSp>
            <p:nvCxnSpPr>
              <p:cNvPr id="37" name="Přímá spojovací čára 36"/>
              <p:cNvCxnSpPr/>
              <p:nvPr/>
            </p:nvCxnSpPr>
            <p:spPr>
              <a:xfrm>
                <a:off x="4572001" y="3071413"/>
                <a:ext cx="428628" cy="1588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Přímá spojovací čára 37"/>
            <p:cNvCxnSpPr>
              <a:stCxn id="23" idx="3"/>
            </p:cNvCxnSpPr>
            <p:nvPr/>
          </p:nvCxnSpPr>
          <p:spPr>
            <a:xfrm rot="5400000">
              <a:off x="2822646" y="3096895"/>
              <a:ext cx="652302" cy="11113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čára 40"/>
            <p:cNvCxnSpPr/>
            <p:nvPr/>
          </p:nvCxnSpPr>
          <p:spPr>
            <a:xfrm rot="5400000">
              <a:off x="4572885" y="3070709"/>
              <a:ext cx="714199" cy="1587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Přímá spojovací šipka 68"/>
          <p:cNvCxnSpPr/>
          <p:nvPr/>
        </p:nvCxnSpPr>
        <p:spPr>
          <a:xfrm rot="10800000" flipV="1">
            <a:off x="5000625" y="1285875"/>
            <a:ext cx="1714500" cy="135731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ovací šipka 69"/>
          <p:cNvCxnSpPr>
            <a:endCxn id="23" idx="7"/>
          </p:cNvCxnSpPr>
          <p:nvPr/>
        </p:nvCxnSpPr>
        <p:spPr>
          <a:xfrm rot="10800000" flipV="1">
            <a:off x="3203575" y="1285875"/>
            <a:ext cx="3511550" cy="14398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0" name="TextovéPole 73"/>
          <p:cNvSpPr txBox="1">
            <a:spLocks noChangeArrowheads="1"/>
          </p:cNvSpPr>
          <p:nvPr/>
        </p:nvSpPr>
        <p:spPr bwMode="auto">
          <a:xfrm>
            <a:off x="6227763" y="596900"/>
            <a:ext cx="2214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/>
              <a:t>Tyto body se nazývají uzly.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500063" y="5072063"/>
            <a:ext cx="8358187" cy="7080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/>
              <a:t>Napětí na uzlech je stejné jako napětí na zdroji. Protože je každý rezistor připojen v uzlech, je na každém stejné napětí jako na zdroji.</a:t>
            </a:r>
            <a:endParaRPr lang="cs-CZ" sz="2000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571500" y="5857875"/>
            <a:ext cx="8286750" cy="8302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Na všech rezistorech (spotřebičích) je stejné napětí jako               na zdroji. U je konstantní.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88" y="5715000"/>
            <a:ext cx="8643937" cy="8302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Platí, že součet proudů ve větvích se rovná proudu                            v nerozvětvené části. 			I = </a:t>
            </a:r>
            <a:r>
              <a:rPr lang="cs-CZ" sz="2400" dirty="0" err="1">
                <a:solidFill>
                  <a:schemeClr val="bg1"/>
                </a:solidFill>
              </a:rPr>
              <a:t>I</a:t>
            </a:r>
            <a:r>
              <a:rPr lang="cs-CZ" sz="2400" dirty="0">
                <a:solidFill>
                  <a:schemeClr val="bg1"/>
                </a:solidFill>
                <a:latin typeface="Corbel"/>
              </a:rPr>
              <a:t>₁+ </a:t>
            </a:r>
            <a:r>
              <a:rPr lang="cs-CZ" sz="2400" dirty="0" err="1">
                <a:solidFill>
                  <a:schemeClr val="bg1"/>
                </a:solidFill>
                <a:latin typeface="Corbel"/>
              </a:rPr>
              <a:t>I</a:t>
            </a:r>
            <a:r>
              <a:rPr lang="cs-CZ" sz="2400" dirty="0">
                <a:solidFill>
                  <a:schemeClr val="bg1"/>
                </a:solidFill>
                <a:latin typeface="Corbel"/>
              </a:rPr>
              <a:t>₂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75" name="TextovéPole 74"/>
          <p:cNvSpPr txBox="1"/>
          <p:nvPr/>
        </p:nvSpPr>
        <p:spPr>
          <a:xfrm>
            <a:off x="107950" y="714375"/>
            <a:ext cx="8893175" cy="12001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/>
              <a:t>Proud se v uzlech dělí. Část proudu teče jedním rezistorem (jednou větví), část proudu teče druhým rezistorem (druhou větví).</a:t>
            </a:r>
            <a:endParaRPr lang="cs-CZ" sz="2400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357188" y="5072063"/>
            <a:ext cx="8643937" cy="4619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/>
              <a:t>Rezistorem s větším odporem teče menší proud.</a:t>
            </a:r>
            <a:endParaRPr lang="cs-CZ" sz="2400" dirty="0"/>
          </a:p>
        </p:txBody>
      </p:sp>
      <p:grpSp>
        <p:nvGrpSpPr>
          <p:cNvPr id="12293" name="Skupina 49"/>
          <p:cNvGrpSpPr>
            <a:grpSpLocks/>
          </p:cNvGrpSpPr>
          <p:nvPr/>
        </p:nvGrpSpPr>
        <p:grpSpPr bwMode="auto">
          <a:xfrm>
            <a:off x="2428875" y="1500188"/>
            <a:ext cx="4071938" cy="3500437"/>
            <a:chOff x="2428860" y="1500174"/>
            <a:chExt cx="4071969" cy="3499667"/>
          </a:xfrm>
        </p:grpSpPr>
        <p:grpSp>
          <p:nvGrpSpPr>
            <p:cNvPr id="12295" name="Skupina 64"/>
            <p:cNvGrpSpPr>
              <a:grpSpLocks/>
            </p:cNvGrpSpPr>
            <p:nvPr/>
          </p:nvGrpSpPr>
          <p:grpSpPr bwMode="auto">
            <a:xfrm>
              <a:off x="2428860" y="1857364"/>
              <a:ext cx="4071969" cy="3142477"/>
              <a:chOff x="2428859" y="1857364"/>
              <a:chExt cx="4071969" cy="3142477"/>
            </a:xfrm>
          </p:grpSpPr>
          <p:sp>
            <p:nvSpPr>
              <p:cNvPr id="4" name="Prstenec 3"/>
              <p:cNvSpPr/>
              <p:nvPr/>
            </p:nvSpPr>
            <p:spPr>
              <a:xfrm>
                <a:off x="3449630" y="4484017"/>
                <a:ext cx="73026" cy="73009"/>
              </a:xfrm>
              <a:prstGeom prst="donut">
                <a:avLst>
                  <a:gd name="adj" fmla="val 5541"/>
                </a:avLst>
              </a:prstGeom>
              <a:solidFill>
                <a:schemeClr val="tx1"/>
              </a:solidFill>
              <a:ln>
                <a:solidFill>
                  <a:srgbClr val="0505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" name="Přímá spojovací čára 4"/>
              <p:cNvCxnSpPr/>
              <p:nvPr/>
            </p:nvCxnSpPr>
            <p:spPr>
              <a:xfrm>
                <a:off x="2928926" y="4499889"/>
                <a:ext cx="582616" cy="46027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Přímá spojovací čára 5"/>
              <p:cNvCxnSpPr/>
              <p:nvPr/>
            </p:nvCxnSpPr>
            <p:spPr>
              <a:xfrm>
                <a:off x="5000629" y="4571310"/>
                <a:ext cx="1500199" cy="1588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Přímá spojovací čára 6"/>
              <p:cNvCxnSpPr/>
              <p:nvPr/>
            </p:nvCxnSpPr>
            <p:spPr>
              <a:xfrm rot="10800000">
                <a:off x="2428859" y="4557026"/>
                <a:ext cx="511179" cy="1587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Přímá spojovací čára 7"/>
              <p:cNvCxnSpPr/>
              <p:nvPr/>
            </p:nvCxnSpPr>
            <p:spPr>
              <a:xfrm rot="10800000">
                <a:off x="3522655" y="4557026"/>
                <a:ext cx="1120784" cy="14284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Přímá spojovací čára 8"/>
              <p:cNvCxnSpPr>
                <a:stCxn id="24" idx="7"/>
              </p:cNvCxnSpPr>
              <p:nvPr/>
            </p:nvCxnSpPr>
            <p:spPr>
              <a:xfrm rot="5400000" flipH="1" flipV="1">
                <a:off x="5703897" y="1928524"/>
                <a:ext cx="11111" cy="1582750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ovací čára 9"/>
              <p:cNvCxnSpPr/>
              <p:nvPr/>
            </p:nvCxnSpPr>
            <p:spPr>
              <a:xfrm>
                <a:off x="2428859" y="2714344"/>
                <a:ext cx="714380" cy="1588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ovací čára 10"/>
              <p:cNvCxnSpPr/>
              <p:nvPr/>
            </p:nvCxnSpPr>
            <p:spPr>
              <a:xfrm rot="5400000" flipH="1" flipV="1">
                <a:off x="1501169" y="3642033"/>
                <a:ext cx="1856967" cy="1588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ovací čára 11"/>
              <p:cNvCxnSpPr/>
              <p:nvPr/>
            </p:nvCxnSpPr>
            <p:spPr>
              <a:xfrm rot="5400000" flipH="1" flipV="1">
                <a:off x="5572344" y="3642827"/>
                <a:ext cx="1856967" cy="0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ovací čára 12"/>
              <p:cNvCxnSpPr/>
              <p:nvPr/>
            </p:nvCxnSpPr>
            <p:spPr>
              <a:xfrm rot="5400000">
                <a:off x="4572843" y="4570517"/>
                <a:ext cx="428531" cy="1587"/>
              </a:xfrm>
              <a:prstGeom prst="line">
                <a:avLst/>
              </a:prstGeom>
              <a:ln w="47625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ovací čára 13"/>
              <p:cNvCxnSpPr/>
              <p:nvPr/>
            </p:nvCxnSpPr>
            <p:spPr>
              <a:xfrm rot="5400000">
                <a:off x="4429222" y="4571310"/>
                <a:ext cx="857062" cy="0"/>
              </a:xfrm>
              <a:prstGeom prst="line">
                <a:avLst/>
              </a:prstGeom>
              <a:ln w="3175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ovací čára 14"/>
              <p:cNvCxnSpPr/>
              <p:nvPr/>
            </p:nvCxnSpPr>
            <p:spPr>
              <a:xfrm>
                <a:off x="4357687" y="4571310"/>
                <a:ext cx="285752" cy="1588"/>
              </a:xfrm>
              <a:prstGeom prst="line">
                <a:avLst/>
              </a:prstGeom>
              <a:ln w="254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ovací čára 15"/>
              <p:cNvCxnSpPr/>
              <p:nvPr/>
            </p:nvCxnSpPr>
            <p:spPr>
              <a:xfrm rot="5400000">
                <a:off x="4715719" y="4570517"/>
                <a:ext cx="428531" cy="1587"/>
              </a:xfrm>
              <a:prstGeom prst="line">
                <a:avLst/>
              </a:prstGeom>
              <a:ln w="47625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ovací čára 16"/>
              <p:cNvCxnSpPr/>
              <p:nvPr/>
            </p:nvCxnSpPr>
            <p:spPr>
              <a:xfrm rot="5400000">
                <a:off x="4572098" y="4571310"/>
                <a:ext cx="857062" cy="0"/>
              </a:xfrm>
              <a:prstGeom prst="line">
                <a:avLst/>
              </a:prstGeom>
              <a:ln w="3175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ovací čára 20"/>
              <p:cNvCxnSpPr/>
              <p:nvPr/>
            </p:nvCxnSpPr>
            <p:spPr>
              <a:xfrm rot="5400000">
                <a:off x="4429967" y="4570517"/>
                <a:ext cx="428531" cy="1587"/>
              </a:xfrm>
              <a:prstGeom prst="line">
                <a:avLst/>
              </a:prstGeom>
              <a:ln w="47625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ovací čára 18"/>
              <p:cNvCxnSpPr/>
              <p:nvPr/>
            </p:nvCxnSpPr>
            <p:spPr>
              <a:xfrm rot="5400000">
                <a:off x="4286346" y="4571310"/>
                <a:ext cx="857062" cy="0"/>
              </a:xfrm>
              <a:prstGeom prst="line">
                <a:avLst/>
              </a:prstGeom>
              <a:ln w="3175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ovací čára 19"/>
              <p:cNvCxnSpPr/>
              <p:nvPr/>
            </p:nvCxnSpPr>
            <p:spPr>
              <a:xfrm>
                <a:off x="5000629" y="4571310"/>
                <a:ext cx="285752" cy="1588"/>
              </a:xfrm>
              <a:prstGeom prst="line">
                <a:avLst/>
              </a:prstGeom>
              <a:ln w="254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Prstenec 22"/>
              <p:cNvSpPr/>
              <p:nvPr/>
            </p:nvSpPr>
            <p:spPr>
              <a:xfrm>
                <a:off x="3143239" y="2714344"/>
                <a:ext cx="71439" cy="71422"/>
              </a:xfrm>
              <a:prstGeom prst="donut">
                <a:avLst>
                  <a:gd name="adj" fmla="val 5541"/>
                </a:avLst>
              </a:prstGeom>
              <a:solidFill>
                <a:schemeClr val="tx1"/>
              </a:solidFill>
              <a:ln>
                <a:solidFill>
                  <a:srgbClr val="0505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Prstenec 23"/>
              <p:cNvSpPr/>
              <p:nvPr/>
            </p:nvSpPr>
            <p:spPr>
              <a:xfrm>
                <a:off x="4857752" y="2714344"/>
                <a:ext cx="71439" cy="71422"/>
              </a:xfrm>
              <a:prstGeom prst="donut">
                <a:avLst>
                  <a:gd name="adj" fmla="val 5541"/>
                </a:avLst>
              </a:prstGeom>
              <a:solidFill>
                <a:schemeClr val="tx1"/>
              </a:solidFill>
              <a:ln>
                <a:solidFill>
                  <a:srgbClr val="0505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6" name="Přímá spojovací čára 25"/>
              <p:cNvCxnSpPr/>
              <p:nvPr/>
            </p:nvCxnSpPr>
            <p:spPr>
              <a:xfrm rot="5400000" flipH="1" flipV="1">
                <a:off x="2785336" y="2358029"/>
                <a:ext cx="715806" cy="0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ovací čára 26"/>
              <p:cNvCxnSpPr/>
              <p:nvPr/>
            </p:nvCxnSpPr>
            <p:spPr>
              <a:xfrm rot="16200000" flipV="1">
                <a:off x="4572082" y="2357235"/>
                <a:ext cx="714218" cy="0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326" name="Skupina 47"/>
              <p:cNvGrpSpPr>
                <a:grpSpLocks/>
              </p:cNvGrpSpPr>
              <p:nvPr/>
            </p:nvGrpSpPr>
            <p:grpSpPr bwMode="auto">
              <a:xfrm>
                <a:off x="3143240" y="1857364"/>
                <a:ext cx="1785951" cy="285752"/>
                <a:chOff x="3143239" y="1714488"/>
                <a:chExt cx="1785951" cy="285752"/>
              </a:xfrm>
            </p:grpSpPr>
            <p:cxnSp>
              <p:nvCxnSpPr>
                <p:cNvPr id="21" name="Přímá spojovací čára 20"/>
                <p:cNvCxnSpPr>
                  <a:stCxn id="35" idx="3"/>
                </p:cNvCxnSpPr>
                <p:nvPr/>
              </p:nvCxnSpPr>
              <p:spPr>
                <a:xfrm>
                  <a:off x="4571999" y="1857250"/>
                  <a:ext cx="357191" cy="1588"/>
                </a:xfrm>
                <a:prstGeom prst="line">
                  <a:avLst/>
                </a:prstGeom>
                <a:ln w="38100">
                  <a:solidFill>
                    <a:srgbClr val="05050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Přímá spojovací čára 24"/>
                <p:cNvCxnSpPr>
                  <a:endCxn id="35" idx="1"/>
                </p:cNvCxnSpPr>
                <p:nvPr/>
              </p:nvCxnSpPr>
              <p:spPr>
                <a:xfrm>
                  <a:off x="3143238" y="1857250"/>
                  <a:ext cx="357191" cy="0"/>
                </a:xfrm>
                <a:prstGeom prst="line">
                  <a:avLst/>
                </a:prstGeom>
                <a:ln w="38100">
                  <a:solidFill>
                    <a:srgbClr val="05050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Obdélník 34"/>
                <p:cNvSpPr/>
                <p:nvPr/>
              </p:nvSpPr>
              <p:spPr>
                <a:xfrm>
                  <a:off x="3500429" y="1714406"/>
                  <a:ext cx="1071570" cy="285687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</p:grpSp>
          <p:grpSp>
            <p:nvGrpSpPr>
              <p:cNvPr id="12327" name="Skupina 46"/>
              <p:cNvGrpSpPr>
                <a:grpSpLocks/>
              </p:cNvGrpSpPr>
              <p:nvPr/>
            </p:nvGrpSpPr>
            <p:grpSpPr bwMode="auto">
              <a:xfrm>
                <a:off x="3143240" y="3286124"/>
                <a:ext cx="1785950" cy="285752"/>
                <a:chOff x="3214678" y="2928934"/>
                <a:chExt cx="1785950" cy="285752"/>
              </a:xfrm>
            </p:grpSpPr>
            <p:cxnSp>
              <p:nvCxnSpPr>
                <p:cNvPr id="30" name="Přímá spojovací čára 29"/>
                <p:cNvCxnSpPr/>
                <p:nvPr/>
              </p:nvCxnSpPr>
              <p:spPr>
                <a:xfrm>
                  <a:off x="3214677" y="3071372"/>
                  <a:ext cx="285752" cy="1588"/>
                </a:xfrm>
                <a:prstGeom prst="line">
                  <a:avLst/>
                </a:prstGeom>
                <a:ln w="38100">
                  <a:solidFill>
                    <a:srgbClr val="05050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Obdélník 30"/>
                <p:cNvSpPr/>
                <p:nvPr/>
              </p:nvSpPr>
              <p:spPr>
                <a:xfrm>
                  <a:off x="3500429" y="2928528"/>
                  <a:ext cx="1071571" cy="285687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cxnSp>
              <p:nvCxnSpPr>
                <p:cNvPr id="37" name="Přímá spojovací čára 36"/>
                <p:cNvCxnSpPr/>
                <p:nvPr/>
              </p:nvCxnSpPr>
              <p:spPr>
                <a:xfrm>
                  <a:off x="4572001" y="3071372"/>
                  <a:ext cx="428628" cy="1588"/>
                </a:xfrm>
                <a:prstGeom prst="line">
                  <a:avLst/>
                </a:prstGeom>
                <a:ln w="38100">
                  <a:solidFill>
                    <a:srgbClr val="05050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Přímá spojovací čára 37"/>
              <p:cNvCxnSpPr>
                <a:stCxn id="23" idx="3"/>
              </p:cNvCxnSpPr>
              <p:nvPr/>
            </p:nvCxnSpPr>
            <p:spPr>
              <a:xfrm rot="5400000">
                <a:off x="2822637" y="3096845"/>
                <a:ext cx="652319" cy="11113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ovací čára 40"/>
              <p:cNvCxnSpPr/>
              <p:nvPr/>
            </p:nvCxnSpPr>
            <p:spPr>
              <a:xfrm rot="5400000">
                <a:off x="4572876" y="3070659"/>
                <a:ext cx="714218" cy="1587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Zahnutá šipka doleva 39"/>
            <p:cNvSpPr/>
            <p:nvPr/>
          </p:nvSpPr>
          <p:spPr>
            <a:xfrm rot="10414821" flipH="1">
              <a:off x="4667252" y="2222327"/>
              <a:ext cx="166689" cy="441228"/>
            </a:xfrm>
            <a:prstGeom prst="curvedLeftArrow">
              <a:avLst/>
            </a:prstGeom>
            <a:solidFill>
              <a:srgbClr val="2D1D19"/>
            </a:solidFill>
            <a:ln>
              <a:solidFill>
                <a:srgbClr val="2D1D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2" name="Zahnutá šipka doleva 41"/>
            <p:cNvSpPr/>
            <p:nvPr/>
          </p:nvSpPr>
          <p:spPr>
            <a:xfrm rot="10414821" flipH="1" flipV="1">
              <a:off x="4622802" y="2852426"/>
              <a:ext cx="142876" cy="355522"/>
            </a:xfrm>
            <a:prstGeom prst="curvedLeftArrow">
              <a:avLst/>
            </a:prstGeom>
            <a:solidFill>
              <a:srgbClr val="2D1D19"/>
            </a:solidFill>
            <a:ln>
              <a:solidFill>
                <a:srgbClr val="2D1D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2298" name="TextovéPole 43"/>
            <p:cNvSpPr txBox="1">
              <a:spLocks noChangeArrowheads="1"/>
            </p:cNvSpPr>
            <p:nvPr/>
          </p:nvSpPr>
          <p:spPr bwMode="auto">
            <a:xfrm>
              <a:off x="3500430" y="1500174"/>
              <a:ext cx="6429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/>
                <a:t>R</a:t>
              </a:r>
              <a:r>
                <a:rPr lang="cs-CZ">
                  <a:latin typeface="Corbel" pitchFamily="34" charset="0"/>
                </a:rPr>
                <a:t>₁</a:t>
              </a:r>
              <a:endParaRPr lang="cs-CZ"/>
            </a:p>
          </p:txBody>
        </p:sp>
        <p:sp>
          <p:nvSpPr>
            <p:cNvPr id="12299" name="TextovéPole 45"/>
            <p:cNvSpPr txBox="1">
              <a:spLocks noChangeArrowheads="1"/>
            </p:cNvSpPr>
            <p:nvPr/>
          </p:nvSpPr>
          <p:spPr bwMode="auto">
            <a:xfrm>
              <a:off x="3500430" y="2857496"/>
              <a:ext cx="6429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/>
                <a:t>R</a:t>
              </a:r>
              <a:r>
                <a:rPr lang="cs-CZ">
                  <a:latin typeface="Corbel" pitchFamily="34" charset="0"/>
                </a:rPr>
                <a:t>₂</a:t>
              </a:r>
              <a:endParaRPr lang="cs-CZ"/>
            </a:p>
          </p:txBody>
        </p:sp>
        <p:sp>
          <p:nvSpPr>
            <p:cNvPr id="12300" name="Obdélník 46"/>
            <p:cNvSpPr>
              <a:spLocks noChangeArrowheads="1"/>
            </p:cNvSpPr>
            <p:nvPr/>
          </p:nvSpPr>
          <p:spPr bwMode="auto">
            <a:xfrm>
              <a:off x="4286248" y="2214554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/>
                <a:t>I</a:t>
              </a:r>
              <a:r>
                <a:rPr lang="cs-CZ">
                  <a:latin typeface="Corbel" pitchFamily="34" charset="0"/>
                </a:rPr>
                <a:t>₁</a:t>
              </a:r>
              <a:endParaRPr lang="cs-CZ"/>
            </a:p>
          </p:txBody>
        </p:sp>
        <p:sp>
          <p:nvSpPr>
            <p:cNvPr id="12301" name="Obdélník 47"/>
            <p:cNvSpPr>
              <a:spLocks noChangeArrowheads="1"/>
            </p:cNvSpPr>
            <p:nvPr/>
          </p:nvSpPr>
          <p:spPr bwMode="auto">
            <a:xfrm>
              <a:off x="4286248" y="2786058"/>
              <a:ext cx="31451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/>
                <a:t>I</a:t>
              </a:r>
              <a:r>
                <a:rPr lang="cs-CZ">
                  <a:latin typeface="Corbel" pitchFamily="34" charset="0"/>
                </a:rPr>
                <a:t>₂</a:t>
              </a:r>
              <a:endParaRPr lang="cs-CZ"/>
            </a:p>
          </p:txBody>
        </p:sp>
        <p:grpSp>
          <p:nvGrpSpPr>
            <p:cNvPr id="12302" name="Skupina 44"/>
            <p:cNvGrpSpPr>
              <a:grpSpLocks/>
            </p:cNvGrpSpPr>
            <p:nvPr/>
          </p:nvGrpSpPr>
          <p:grpSpPr bwMode="auto">
            <a:xfrm>
              <a:off x="5929322" y="3225623"/>
              <a:ext cx="425762" cy="785818"/>
              <a:chOff x="5929322" y="3225623"/>
              <a:chExt cx="425762" cy="785818"/>
            </a:xfrm>
          </p:grpSpPr>
          <p:sp>
            <p:nvSpPr>
              <p:cNvPr id="43" name="Zahnutá šipka doleva 42"/>
              <p:cNvSpPr/>
              <p:nvPr/>
            </p:nvSpPr>
            <p:spPr>
              <a:xfrm rot="10414821" flipH="1">
                <a:off x="6115063" y="3225406"/>
                <a:ext cx="239715" cy="785640"/>
              </a:xfrm>
              <a:prstGeom prst="curvedLeftArrow">
                <a:avLst/>
              </a:prstGeom>
              <a:solidFill>
                <a:srgbClr val="2D1D19"/>
              </a:solidFill>
              <a:ln>
                <a:solidFill>
                  <a:srgbClr val="2D1D1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2304" name="TextovéPole 48"/>
              <p:cNvSpPr txBox="1">
                <a:spLocks noChangeArrowheads="1"/>
              </p:cNvSpPr>
              <p:nvPr/>
            </p:nvSpPr>
            <p:spPr bwMode="auto">
              <a:xfrm>
                <a:off x="5929322" y="3571876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cs-CZ"/>
                  <a:t>I</a:t>
                </a:r>
              </a:p>
            </p:txBody>
          </p:sp>
        </p:grpSp>
      </p:grpSp>
      <p:sp>
        <p:nvSpPr>
          <p:cNvPr id="51" name="TextovéPole 50"/>
          <p:cNvSpPr txBox="1"/>
          <p:nvPr/>
        </p:nvSpPr>
        <p:spPr>
          <a:xfrm>
            <a:off x="1428750" y="142875"/>
            <a:ext cx="4071938" cy="4619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Proud v paralelním obvodu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57313" y="357188"/>
            <a:ext cx="4357687" cy="5238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chemeClr val="bg1"/>
                </a:solidFill>
              </a:rPr>
              <a:t>Odpor obvodu</a:t>
            </a:r>
            <a:endParaRPr lang="cs-CZ" sz="2800" dirty="0">
              <a:solidFill>
                <a:schemeClr val="bg1"/>
              </a:solidFill>
            </a:endParaRPr>
          </a:p>
        </p:txBody>
      </p:sp>
      <p:grpSp>
        <p:nvGrpSpPr>
          <p:cNvPr id="13315" name="Skupina 33"/>
          <p:cNvGrpSpPr>
            <a:grpSpLocks/>
          </p:cNvGrpSpPr>
          <p:nvPr/>
        </p:nvGrpSpPr>
        <p:grpSpPr bwMode="auto">
          <a:xfrm>
            <a:off x="2428875" y="1357313"/>
            <a:ext cx="4073525" cy="3643312"/>
            <a:chOff x="2428859" y="1357298"/>
            <a:chExt cx="4073586" cy="3642543"/>
          </a:xfrm>
        </p:grpSpPr>
        <p:sp>
          <p:nvSpPr>
            <p:cNvPr id="4" name="Prstenec 3"/>
            <p:cNvSpPr/>
            <p:nvPr/>
          </p:nvSpPr>
          <p:spPr>
            <a:xfrm>
              <a:off x="3449637" y="4484013"/>
              <a:ext cx="73026" cy="73010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rgbClr val="0505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cxnSp>
          <p:nvCxnSpPr>
            <p:cNvPr id="5" name="Přímá spojovací čára 4"/>
            <p:cNvCxnSpPr/>
            <p:nvPr/>
          </p:nvCxnSpPr>
          <p:spPr>
            <a:xfrm>
              <a:off x="2928929" y="4499885"/>
              <a:ext cx="582621" cy="46027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5"/>
            <p:cNvCxnSpPr/>
            <p:nvPr/>
          </p:nvCxnSpPr>
          <p:spPr>
            <a:xfrm>
              <a:off x="5000648" y="4571306"/>
              <a:ext cx="1500210" cy="1588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/>
            <p:nvPr/>
          </p:nvCxnSpPr>
          <p:spPr>
            <a:xfrm rot="10800000">
              <a:off x="2428859" y="4557022"/>
              <a:ext cx="511183" cy="1587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10800000">
              <a:off x="3522663" y="4557022"/>
              <a:ext cx="1120792" cy="14284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>
              <a:stCxn id="31" idx="3"/>
            </p:cNvCxnSpPr>
            <p:nvPr/>
          </p:nvCxnSpPr>
          <p:spPr>
            <a:xfrm>
              <a:off x="4572016" y="3071436"/>
              <a:ext cx="1928842" cy="0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>
              <a:endCxn id="31" idx="1"/>
            </p:cNvCxnSpPr>
            <p:nvPr/>
          </p:nvCxnSpPr>
          <p:spPr>
            <a:xfrm>
              <a:off x="2428859" y="3071436"/>
              <a:ext cx="1071579" cy="1587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5400000" flipH="1" flipV="1">
              <a:off x="1695589" y="3820578"/>
              <a:ext cx="1468127" cy="1588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 flipH="1" flipV="1">
              <a:off x="5751716" y="3820578"/>
              <a:ext cx="1499870" cy="1587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>
              <a:off x="4572859" y="4570513"/>
              <a:ext cx="428535" cy="1587"/>
            </a:xfrm>
            <a:prstGeom prst="line">
              <a:avLst/>
            </a:prstGeom>
            <a:ln w="47625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3"/>
            <p:cNvCxnSpPr/>
            <p:nvPr/>
          </p:nvCxnSpPr>
          <p:spPr>
            <a:xfrm rot="5400000">
              <a:off x="4429236" y="4571306"/>
              <a:ext cx="857069" cy="0"/>
            </a:xfrm>
            <a:prstGeom prst="line">
              <a:avLst/>
            </a:prstGeom>
            <a:ln w="3175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>
              <a:off x="4357701" y="4571306"/>
              <a:ext cx="285754" cy="1588"/>
            </a:xfrm>
            <a:prstGeom prst="line">
              <a:avLst/>
            </a:prstGeom>
            <a:ln w="254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4715736" y="4570513"/>
              <a:ext cx="428535" cy="1587"/>
            </a:xfrm>
            <a:prstGeom prst="line">
              <a:avLst/>
            </a:prstGeom>
            <a:ln w="47625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4572113" y="4571306"/>
              <a:ext cx="857069" cy="0"/>
            </a:xfrm>
            <a:prstGeom prst="line">
              <a:avLst/>
            </a:prstGeom>
            <a:ln w="3175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20"/>
            <p:cNvCxnSpPr/>
            <p:nvPr/>
          </p:nvCxnSpPr>
          <p:spPr>
            <a:xfrm rot="5400000">
              <a:off x="4429981" y="4570513"/>
              <a:ext cx="428535" cy="1587"/>
            </a:xfrm>
            <a:prstGeom prst="line">
              <a:avLst/>
            </a:prstGeom>
            <a:ln w="47625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5400000">
              <a:off x="4286359" y="4571306"/>
              <a:ext cx="857069" cy="0"/>
            </a:xfrm>
            <a:prstGeom prst="line">
              <a:avLst/>
            </a:prstGeom>
            <a:ln w="3175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>
              <a:off x="5000648" y="4571306"/>
              <a:ext cx="285754" cy="1588"/>
            </a:xfrm>
            <a:prstGeom prst="line">
              <a:avLst/>
            </a:prstGeom>
            <a:ln w="254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>
              <a:stCxn id="35" idx="3"/>
            </p:cNvCxnSpPr>
            <p:nvPr/>
          </p:nvCxnSpPr>
          <p:spPr>
            <a:xfrm>
              <a:off x="4572016" y="1857254"/>
              <a:ext cx="357193" cy="1588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Prstenec 22"/>
            <p:cNvSpPr/>
            <p:nvPr/>
          </p:nvSpPr>
          <p:spPr>
            <a:xfrm>
              <a:off x="3143245" y="3000013"/>
              <a:ext cx="71439" cy="71423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rgbClr val="0505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4" name="Prstenec 23"/>
            <p:cNvSpPr/>
            <p:nvPr/>
          </p:nvSpPr>
          <p:spPr>
            <a:xfrm>
              <a:off x="4929209" y="3000013"/>
              <a:ext cx="71438" cy="71423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rgbClr val="0505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cxnSp>
          <p:nvCxnSpPr>
            <p:cNvPr id="25" name="Přímá spojovací čára 24"/>
            <p:cNvCxnSpPr>
              <a:endCxn id="35" idx="1"/>
            </p:cNvCxnSpPr>
            <p:nvPr/>
          </p:nvCxnSpPr>
          <p:spPr>
            <a:xfrm>
              <a:off x="3143245" y="1857254"/>
              <a:ext cx="357193" cy="0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5400000" flipH="1" flipV="1">
              <a:off x="2536155" y="2464345"/>
              <a:ext cx="1212594" cy="1587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>
              <a:stCxn id="24" idx="3"/>
            </p:cNvCxnSpPr>
            <p:nvPr/>
          </p:nvCxnSpPr>
          <p:spPr>
            <a:xfrm rot="5400000" flipH="1">
              <a:off x="4332436" y="2454028"/>
              <a:ext cx="1204659" cy="11112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bdélník 30"/>
            <p:cNvSpPr/>
            <p:nvPr/>
          </p:nvSpPr>
          <p:spPr>
            <a:xfrm>
              <a:off x="3500438" y="2928591"/>
              <a:ext cx="1071578" cy="28569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3500438" y="1714410"/>
              <a:ext cx="1071578" cy="28569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3344" name="TextovéPole 28"/>
            <p:cNvSpPr txBox="1">
              <a:spLocks noChangeArrowheads="1"/>
            </p:cNvSpPr>
            <p:nvPr/>
          </p:nvSpPr>
          <p:spPr bwMode="auto">
            <a:xfrm>
              <a:off x="3500430" y="1357298"/>
              <a:ext cx="5000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/>
                <a:t>R</a:t>
              </a:r>
              <a:r>
                <a:rPr lang="cs-CZ">
                  <a:latin typeface="Corbel" pitchFamily="34" charset="0"/>
                </a:rPr>
                <a:t>₁</a:t>
              </a:r>
              <a:endParaRPr lang="cs-CZ"/>
            </a:p>
          </p:txBody>
        </p:sp>
        <p:sp>
          <p:nvSpPr>
            <p:cNvPr id="13345" name="TextovéPole 31"/>
            <p:cNvSpPr txBox="1">
              <a:spLocks noChangeArrowheads="1"/>
            </p:cNvSpPr>
            <p:nvPr/>
          </p:nvSpPr>
          <p:spPr bwMode="auto">
            <a:xfrm>
              <a:off x="3500430" y="2500306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/>
                <a:t>R</a:t>
              </a:r>
              <a:r>
                <a:rPr lang="cs-CZ">
                  <a:latin typeface="Corbel" pitchFamily="34" charset="0"/>
                </a:rPr>
                <a:t>2</a:t>
              </a:r>
              <a:endParaRPr lang="cs-CZ"/>
            </a:p>
          </p:txBody>
        </p:sp>
      </p:grpSp>
      <p:sp>
        <p:nvSpPr>
          <p:cNvPr id="33" name="TextovéPole 32"/>
          <p:cNvSpPr txBox="1"/>
          <p:nvPr/>
        </p:nvSpPr>
        <p:spPr>
          <a:xfrm>
            <a:off x="500063" y="5143500"/>
            <a:ext cx="8358187" cy="15700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/>
              <a:t>Odpor obvodu vypočítáme tak, že sečteme převrácené hodnoty odporů a dostaneme převrácenou hodnotu výsledného odporu.</a:t>
            </a:r>
          </a:p>
          <a:p>
            <a:pPr>
              <a:defRPr/>
            </a:pPr>
            <a:r>
              <a:rPr lang="cs-CZ" sz="2400" dirty="0"/>
              <a:t> </a:t>
            </a:r>
          </a:p>
          <a:p>
            <a:pPr>
              <a:defRPr/>
            </a:pPr>
            <a:endParaRPr lang="cs-CZ" sz="2400" dirty="0"/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1331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8" y="5857875"/>
            <a:ext cx="13430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>
                <a:latin typeface="American Garamond AT" pitchFamily="2" charset="0"/>
              </a:rPr>
              <a:t>platí</a:t>
            </a:r>
            <a:r>
              <a:rPr lang="cs-CZ"/>
              <a:t>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776788"/>
          </a:xfrm>
        </p:spPr>
        <p:txBody>
          <a:bodyPr/>
          <a:lstStyle/>
          <a:p>
            <a:pPr eaLnBrk="1" hangingPunct="1"/>
            <a:endParaRPr lang="cs-CZ" b="1" smtClean="0">
              <a:latin typeface="American Garamond AT" pitchFamily="2" charset="0"/>
            </a:endParaRPr>
          </a:p>
          <a:p>
            <a:pPr eaLnBrk="1" hangingPunct="1"/>
            <a:r>
              <a:rPr lang="cs-CZ" b="1" smtClean="0">
                <a:latin typeface="American Garamond AT" pitchFamily="2" charset="0"/>
              </a:rPr>
              <a:t>U</a:t>
            </a:r>
            <a:r>
              <a:rPr lang="cs-CZ" smtClean="0">
                <a:latin typeface="American Garamond AT" pitchFamily="2" charset="0"/>
              </a:rPr>
              <a:t> je všude stejné</a:t>
            </a:r>
          </a:p>
          <a:p>
            <a:pPr eaLnBrk="1" hangingPunct="1">
              <a:buFontTx/>
              <a:buNone/>
            </a:pPr>
            <a:endParaRPr lang="cs-CZ" smtClean="0">
              <a:latin typeface="American Garamond AT" pitchFamily="2" charset="0"/>
            </a:endParaRPr>
          </a:p>
          <a:p>
            <a:pPr eaLnBrk="1" hangingPunct="1">
              <a:buFontTx/>
              <a:buNone/>
            </a:pPr>
            <a:endParaRPr lang="cs-CZ" smtClean="0">
              <a:latin typeface="American Garamond AT" pitchFamily="2" charset="0"/>
            </a:endParaRPr>
          </a:p>
          <a:p>
            <a:pPr eaLnBrk="1" hangingPunct="1"/>
            <a:r>
              <a:rPr lang="cs-CZ" b="1" smtClean="0">
                <a:latin typeface="American Garamond AT" pitchFamily="2" charset="0"/>
              </a:rPr>
              <a:t>I </a:t>
            </a:r>
            <a:r>
              <a:rPr lang="cs-CZ" smtClean="0">
                <a:latin typeface="American Garamond AT" pitchFamily="2" charset="0"/>
              </a:rPr>
              <a:t>se dělí do větví</a:t>
            </a:r>
          </a:p>
          <a:p>
            <a:pPr eaLnBrk="1" hangingPunct="1"/>
            <a:endParaRPr lang="cs-CZ" smtClean="0">
              <a:latin typeface="American Garamond AT" pitchFamily="2" charset="0"/>
            </a:endParaRPr>
          </a:p>
          <a:p>
            <a:pPr eaLnBrk="1" hangingPunct="1"/>
            <a:endParaRPr lang="cs-CZ" smtClean="0">
              <a:latin typeface="American Garamond AT" pitchFamily="2" charset="0"/>
            </a:endParaRPr>
          </a:p>
          <a:p>
            <a:pPr eaLnBrk="1" hangingPunct="1"/>
            <a:r>
              <a:rPr lang="cs-CZ" smtClean="0">
                <a:latin typeface="American Garamond AT" pitchFamily="2" charset="0"/>
              </a:rPr>
              <a:t>pro </a:t>
            </a:r>
            <a:r>
              <a:rPr lang="cs-CZ" b="1" smtClean="0">
                <a:latin typeface="American Garamond AT" pitchFamily="2" charset="0"/>
              </a:rPr>
              <a:t>R</a:t>
            </a:r>
            <a:r>
              <a:rPr lang="cs-CZ" smtClean="0">
                <a:latin typeface="American Garamond AT" pitchFamily="2" charset="0"/>
              </a:rPr>
              <a:t> lze napsat</a:t>
            </a:r>
            <a:r>
              <a:rPr lang="cs-CZ" smtClean="0"/>
              <a:t>  </a:t>
            </a:r>
          </a:p>
          <a:p>
            <a:pPr eaLnBrk="1" hangingPunct="1"/>
            <a:endParaRPr lang="cs-CZ" smtClean="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962400" y="2971800"/>
            <a:ext cx="2057400" cy="762000"/>
            <a:chOff x="768" y="2064"/>
            <a:chExt cx="1296" cy="480"/>
          </a:xfrm>
        </p:grpSpPr>
        <p:sp>
          <p:nvSpPr>
            <p:cNvPr id="14352" name="Rectangle 15"/>
            <p:cNvSpPr>
              <a:spLocks noChangeArrowheads="1"/>
            </p:cNvSpPr>
            <p:nvPr/>
          </p:nvSpPr>
          <p:spPr bwMode="auto">
            <a:xfrm>
              <a:off x="768" y="2064"/>
              <a:ext cx="1296" cy="480"/>
            </a:xfrm>
            <a:prstGeom prst="rect">
              <a:avLst/>
            </a:prstGeom>
            <a:solidFill>
              <a:srgbClr val="FF898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graphicFrame>
          <p:nvGraphicFramePr>
            <p:cNvPr id="14353" name="Object 4"/>
            <p:cNvGraphicFramePr>
              <a:graphicFrameLocks noChangeAspect="1"/>
            </p:cNvGraphicFramePr>
            <p:nvPr/>
          </p:nvGraphicFramePr>
          <p:xfrm>
            <a:off x="816" y="2064"/>
            <a:ext cx="1223" cy="420"/>
          </p:xfrm>
          <a:graphic>
            <a:graphicData uri="http://schemas.openxmlformats.org/presentationml/2006/ole">
              <p:oleObj spid="_x0000_s14353" name="Rovnice" r:id="rId3" imgW="634449" imgH="215713" progId="Equation.3">
                <p:embed/>
              </p:oleObj>
            </a:graphicData>
          </a:graphic>
        </p:graphicFrame>
      </p:grp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886200" y="4191000"/>
            <a:ext cx="2819400" cy="1600200"/>
            <a:chOff x="528" y="2880"/>
            <a:chExt cx="1776" cy="1008"/>
          </a:xfrm>
        </p:grpSpPr>
        <p:sp>
          <p:nvSpPr>
            <p:cNvPr id="14350" name="Rectangle 16"/>
            <p:cNvSpPr>
              <a:spLocks noChangeArrowheads="1"/>
            </p:cNvSpPr>
            <p:nvPr/>
          </p:nvSpPr>
          <p:spPr bwMode="auto">
            <a:xfrm>
              <a:off x="528" y="2880"/>
              <a:ext cx="1776" cy="1008"/>
            </a:xfrm>
            <a:prstGeom prst="rect">
              <a:avLst/>
            </a:prstGeom>
            <a:solidFill>
              <a:srgbClr val="FF898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graphicFrame>
          <p:nvGraphicFramePr>
            <p:cNvPr id="14351" name="Object 3"/>
            <p:cNvGraphicFramePr>
              <a:graphicFrameLocks noChangeAspect="1"/>
            </p:cNvGraphicFramePr>
            <p:nvPr/>
          </p:nvGraphicFramePr>
          <p:xfrm>
            <a:off x="576" y="2928"/>
            <a:ext cx="1728" cy="874"/>
          </p:xfrm>
          <a:graphic>
            <a:graphicData uri="http://schemas.openxmlformats.org/presentationml/2006/ole">
              <p:oleObj spid="_x0000_s14351" name="Rovnice" r:id="rId4" imgW="850531" imgH="431613" progId="Equation.3">
                <p:embed/>
              </p:oleObj>
            </a:graphicData>
          </a:graphic>
        </p:graphicFrame>
      </p:grp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962400" y="1752600"/>
            <a:ext cx="2514600" cy="762000"/>
            <a:chOff x="576" y="1344"/>
            <a:chExt cx="1584" cy="480"/>
          </a:xfrm>
        </p:grpSpPr>
        <p:sp>
          <p:nvSpPr>
            <p:cNvPr id="14348" name="Rectangle 14"/>
            <p:cNvSpPr>
              <a:spLocks noChangeArrowheads="1"/>
            </p:cNvSpPr>
            <p:nvPr/>
          </p:nvSpPr>
          <p:spPr bwMode="auto">
            <a:xfrm>
              <a:off x="576" y="1344"/>
              <a:ext cx="1584" cy="480"/>
            </a:xfrm>
            <a:prstGeom prst="rect">
              <a:avLst/>
            </a:prstGeom>
            <a:solidFill>
              <a:srgbClr val="FF898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graphicFrame>
          <p:nvGraphicFramePr>
            <p:cNvPr id="14349" name="Object 2"/>
            <p:cNvGraphicFramePr>
              <a:graphicFrameLocks noChangeAspect="1"/>
            </p:cNvGraphicFramePr>
            <p:nvPr/>
          </p:nvGraphicFramePr>
          <p:xfrm>
            <a:off x="707" y="1392"/>
            <a:ext cx="1418" cy="403"/>
          </p:xfrm>
          <a:graphic>
            <a:graphicData uri="http://schemas.openxmlformats.org/presentationml/2006/ole">
              <p:oleObj spid="_x0000_s14349" name="Rovnice" r:id="rId5" imgW="774364" imgH="215806" progId="Equation.3">
                <p:embed/>
              </p:oleObj>
            </a:graphicData>
          </a:graphic>
        </p:graphicFrame>
      </p:grpSp>
      <p:sp>
        <p:nvSpPr>
          <p:cNvPr id="14347" name="Rectangle 13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120</TotalTime>
  <Words>412</Words>
  <Application>Microsoft Office PowerPoint</Application>
  <PresentationFormat>Předvádění na obrazovce (4:3)</PresentationFormat>
  <Paragraphs>71</Paragraphs>
  <Slides>12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2" baseType="lpstr">
      <vt:lpstr>Arial</vt:lpstr>
      <vt:lpstr>Trebuchet MS</vt:lpstr>
      <vt:lpstr>Wingdings 2</vt:lpstr>
      <vt:lpstr>Wingdings</vt:lpstr>
      <vt:lpstr>Calibri</vt:lpstr>
      <vt:lpstr>Corbel</vt:lpstr>
      <vt:lpstr>American Garamond AT</vt:lpstr>
      <vt:lpstr>Cambria Math</vt:lpstr>
      <vt:lpstr>Bohatý</vt:lpstr>
      <vt:lpstr>Editor rovnic 3.0</vt:lpstr>
      <vt:lpstr>PARALELNÍ ZAPOJENÍ   REZISTORŮ  </vt:lpstr>
      <vt:lpstr>Zapojení vedle sebe</vt:lpstr>
      <vt:lpstr>Schéma zapojení:</vt:lpstr>
      <vt:lpstr>Snímek 4</vt:lpstr>
      <vt:lpstr>Snímek 5</vt:lpstr>
      <vt:lpstr>Snímek 6</vt:lpstr>
      <vt:lpstr>Snímek 7</vt:lpstr>
      <vt:lpstr>Snímek 8</vt:lpstr>
      <vt:lpstr>platí:</vt:lpstr>
      <vt:lpstr>Vzorec pro R lze napsat: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PARALELNÍ ZAPOJENÍ REZISTORŮ</dc:title>
  <dc:creator>uzivatel</dc:creator>
  <cp:lastModifiedBy>Martin Seifert</cp:lastModifiedBy>
  <cp:revision>20</cp:revision>
  <dcterms:created xsi:type="dcterms:W3CDTF">2012-05-14T20:59:30Z</dcterms:created>
  <dcterms:modified xsi:type="dcterms:W3CDTF">2021-05-02T16:30:40Z</dcterms:modified>
</cp:coreProperties>
</file>