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33"/>
    <a:srgbClr val="89EC6E"/>
    <a:srgbClr val="FFCC00"/>
    <a:srgbClr val="2705F1"/>
    <a:srgbClr val="3B3B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A08F4-E29D-4B3C-8FFC-D3132017943D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EBF2A-C596-41F2-94F6-44B5A6FC8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2.gstatic.com/images?q=tbn:ANd9GcSUO_6jXB03oooHbkS7_xyRty8gkQi6ifD8lV1nrA4aoDPC4xup" TargetMode="External"/><Relationship Id="rId2" Type="http://schemas.openxmlformats.org/officeDocument/2006/relationships/hyperlink" Target="http://t2.gstatic.com/images?q=tbn:ANd9GcTzOiRqk7GSAowk9xIKImhlJN_xUdBywqWn8Xp6xq5KE3ZXf6cPu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1.gstatic.com/images?q=tbn:ANd9GcTHJdziqQcW7-DACdxfeEE8E-KX9aTxqX-WpGKNl3y9xG7ywn7EVw" TargetMode="External"/><Relationship Id="rId5" Type="http://schemas.openxmlformats.org/officeDocument/2006/relationships/hyperlink" Target="http://t0.gstatic.com/images?q=tbn:ANd9GcSsQxnMffMXsbNR2FLfSSyVS5uhwkFN6qkGOhYFxhQspZx7RAfXKw" TargetMode="External"/><Relationship Id="rId4" Type="http://schemas.openxmlformats.org/officeDocument/2006/relationships/hyperlink" Target="http://www.kuratka-dubi.estranky.cz/img/picture/24/barevne-kuratko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216024"/>
          </a:xfrm>
        </p:spPr>
        <p:txBody>
          <a:bodyPr>
            <a:normAutofit fontScale="90000"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DUM / VYDMUCHOV / POLIAČÍKOVÁ/ JAZYK A  JAZYKOVÁ KOMUNIKACE/ 021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5184576" cy="23042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Co jsou to přídavná jména?</a:t>
            </a:r>
          </a:p>
          <a:p>
            <a:pPr marL="514350" indent="-514350">
              <a:buAutoNum type="arabicPeriod"/>
            </a:pPr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Jak se na ně ptáme?</a:t>
            </a:r>
            <a:endParaRPr lang="cs-CZ" sz="4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940152" y="6381328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ING. JANA POLIAČÍKOVÁ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404664"/>
            <a:ext cx="7848872" cy="286232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       </a:t>
            </a:r>
          </a:p>
          <a:p>
            <a:r>
              <a:rPr lang="cs-CZ" sz="60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PŘÍDAVNÁ JMÉNA</a:t>
            </a:r>
          </a:p>
          <a:p>
            <a:r>
              <a:rPr lang="cs-CZ" sz="60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      - ÚVOD</a:t>
            </a:r>
            <a:endParaRPr lang="cs-CZ" sz="7200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492896"/>
            <a:ext cx="34589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332656"/>
            <a:ext cx="8208912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  POUŽITÉ ZDROJE</a:t>
            </a:r>
            <a:endParaRPr lang="cs-CZ" sz="5400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1100" dirty="0" err="1" smtClean="0">
                <a:solidFill>
                  <a:srgbClr val="2705F1"/>
                </a:solidFill>
                <a:latin typeface="Comic Sans MS" pitchFamily="66" charset="0"/>
                <a:cs typeface="Times New Roman" pitchFamily="18" charset="0"/>
              </a:rPr>
              <a:t>Profousová</a:t>
            </a:r>
            <a:r>
              <a:rPr lang="cs-CZ" sz="1100" dirty="0" smtClean="0">
                <a:solidFill>
                  <a:srgbClr val="2705F1"/>
                </a:solidFill>
                <a:latin typeface="Comic Sans MS" pitchFamily="66" charset="0"/>
                <a:cs typeface="Times New Roman" pitchFamily="18" charset="0"/>
              </a:rPr>
              <a:t>, I., Stoupová, A. Český jazyk pro 8.ročník zvláštní školy. Praha : SEPTIMA, 1996. ISBN 80-85801-76-0</a:t>
            </a:r>
          </a:p>
          <a:p>
            <a:pPr lvl="0"/>
            <a:r>
              <a:rPr lang="cs-CZ" sz="1100" dirty="0" smtClean="0"/>
              <a:t>[online]. [cit.15-02-2012]. Dostupné z URL: &lt;</a:t>
            </a:r>
            <a:r>
              <a:rPr lang="cs-CZ" sz="1100" u="sng" dirty="0" smtClean="0">
                <a:hlinkClick r:id="rId2"/>
              </a:rPr>
              <a:t>http://t2.gstatic.com/</a:t>
            </a:r>
            <a:r>
              <a:rPr lang="cs-CZ" sz="1100" u="sng" dirty="0" err="1" smtClean="0">
                <a:hlinkClick r:id="rId2"/>
              </a:rPr>
              <a:t>images</a:t>
            </a:r>
            <a:r>
              <a:rPr lang="cs-CZ" sz="1100" u="sng" dirty="0" smtClean="0">
                <a:hlinkClick r:id="rId2"/>
              </a:rPr>
              <a:t>?q=</a:t>
            </a:r>
            <a:r>
              <a:rPr lang="cs-CZ" sz="1100" u="sng" dirty="0" err="1" smtClean="0">
                <a:hlinkClick r:id="rId2"/>
              </a:rPr>
              <a:t>tbn</a:t>
            </a:r>
            <a:r>
              <a:rPr lang="cs-CZ" sz="1100" u="sng" dirty="0" smtClean="0">
                <a:hlinkClick r:id="rId2"/>
              </a:rPr>
              <a:t>:ANd9GcTzOiRqk7GSAowk9xIKImhlJN_xUdBywqWn8Xp6xq5KE3ZXf6cPuQ</a:t>
            </a:r>
            <a:r>
              <a:rPr lang="cs-CZ" sz="1100" dirty="0" smtClean="0"/>
              <a:t> &gt;</a:t>
            </a:r>
          </a:p>
          <a:p>
            <a:pPr lvl="0"/>
            <a:r>
              <a:rPr lang="cs-CZ" sz="1100" dirty="0" smtClean="0"/>
              <a:t>[online]. [cit.15-02-2012]. Dostupné z URL: &lt;</a:t>
            </a:r>
            <a:r>
              <a:rPr lang="cs-CZ" sz="1100" u="sng" dirty="0" smtClean="0">
                <a:hlinkClick r:id="rId3"/>
              </a:rPr>
              <a:t>http://t2.gstatic.com/</a:t>
            </a:r>
            <a:r>
              <a:rPr lang="cs-CZ" sz="1100" u="sng" dirty="0" err="1" smtClean="0">
                <a:hlinkClick r:id="rId3"/>
              </a:rPr>
              <a:t>images</a:t>
            </a:r>
            <a:r>
              <a:rPr lang="cs-CZ" sz="1100" u="sng" dirty="0" smtClean="0">
                <a:hlinkClick r:id="rId3"/>
              </a:rPr>
              <a:t>?q=</a:t>
            </a:r>
            <a:r>
              <a:rPr lang="cs-CZ" sz="1100" u="sng" dirty="0" err="1" smtClean="0">
                <a:hlinkClick r:id="rId3"/>
              </a:rPr>
              <a:t>tbn</a:t>
            </a:r>
            <a:r>
              <a:rPr lang="cs-CZ" sz="1100" u="sng" dirty="0" smtClean="0">
                <a:hlinkClick r:id="rId3"/>
              </a:rPr>
              <a:t>:ANd9GcSUO_6jXB03oooHbkS7_xyRty8gkQi6ifD8lV1nrA4aoDPC4xup</a:t>
            </a:r>
            <a:r>
              <a:rPr lang="cs-CZ" sz="1100" dirty="0" smtClean="0"/>
              <a:t>&gt; </a:t>
            </a:r>
          </a:p>
          <a:p>
            <a:pPr lvl="0"/>
            <a:r>
              <a:rPr lang="cs-CZ" sz="1100" dirty="0" smtClean="0"/>
              <a:t>[online]. [cit.15-02-2012]. Dostupné z URL: &lt; </a:t>
            </a:r>
            <a:r>
              <a:rPr lang="cs-CZ" sz="1100" u="sng" dirty="0" smtClean="0"/>
              <a:t> </a:t>
            </a:r>
            <a:r>
              <a:rPr lang="cs-CZ" sz="1100" u="sng" dirty="0" smtClean="0">
                <a:hlinkClick r:id="rId4"/>
              </a:rPr>
              <a:t>http://www.</a:t>
            </a:r>
            <a:r>
              <a:rPr lang="cs-CZ" sz="1100" u="sng" dirty="0" err="1" smtClean="0">
                <a:hlinkClick r:id="rId4"/>
              </a:rPr>
              <a:t>kuratka</a:t>
            </a:r>
            <a:r>
              <a:rPr lang="cs-CZ" sz="1100" u="sng" dirty="0" smtClean="0">
                <a:hlinkClick r:id="rId4"/>
              </a:rPr>
              <a:t>-</a:t>
            </a:r>
            <a:r>
              <a:rPr lang="cs-CZ" sz="1100" u="sng" dirty="0" err="1" smtClean="0">
                <a:hlinkClick r:id="rId4"/>
              </a:rPr>
              <a:t>dubi.estranky.cz</a:t>
            </a:r>
            <a:r>
              <a:rPr lang="cs-CZ" sz="1100" u="sng" dirty="0" smtClean="0">
                <a:hlinkClick r:id="rId4"/>
              </a:rPr>
              <a:t>/</a:t>
            </a:r>
            <a:r>
              <a:rPr lang="cs-CZ" sz="1100" u="sng" dirty="0" err="1" smtClean="0">
                <a:hlinkClick r:id="rId4"/>
              </a:rPr>
              <a:t>img</a:t>
            </a:r>
            <a:r>
              <a:rPr lang="cs-CZ" sz="1100" u="sng" dirty="0" smtClean="0">
                <a:hlinkClick r:id="rId4"/>
              </a:rPr>
              <a:t>/</a:t>
            </a:r>
            <a:r>
              <a:rPr lang="cs-CZ" sz="1100" u="sng" dirty="0" err="1" smtClean="0">
                <a:hlinkClick r:id="rId4"/>
              </a:rPr>
              <a:t>picture</a:t>
            </a:r>
            <a:r>
              <a:rPr lang="cs-CZ" sz="1100" u="sng" dirty="0" smtClean="0">
                <a:hlinkClick r:id="rId4"/>
              </a:rPr>
              <a:t>/24/</a:t>
            </a:r>
            <a:r>
              <a:rPr lang="cs-CZ" sz="1100" u="sng" dirty="0" err="1" smtClean="0">
                <a:hlinkClick r:id="rId4"/>
              </a:rPr>
              <a:t>barevne</a:t>
            </a:r>
            <a:r>
              <a:rPr lang="cs-CZ" sz="1100" u="sng" dirty="0" smtClean="0">
                <a:hlinkClick r:id="rId4"/>
              </a:rPr>
              <a:t>-</a:t>
            </a:r>
            <a:r>
              <a:rPr lang="cs-CZ" sz="1100" u="sng" dirty="0" err="1" smtClean="0">
                <a:hlinkClick r:id="rId4"/>
              </a:rPr>
              <a:t>kuratko.png</a:t>
            </a:r>
            <a:r>
              <a:rPr lang="cs-CZ" sz="1100" dirty="0" smtClean="0"/>
              <a:t>&gt; </a:t>
            </a:r>
          </a:p>
          <a:p>
            <a:pPr lvl="0"/>
            <a:r>
              <a:rPr lang="cs-CZ" sz="1100" dirty="0" smtClean="0"/>
              <a:t>[online]. [cit.15-02-2012]. Dostupné z URL: &lt;</a:t>
            </a:r>
            <a:r>
              <a:rPr lang="cs-CZ" sz="1100" u="sng" dirty="0" smtClean="0">
                <a:hlinkClick r:id="rId5"/>
              </a:rPr>
              <a:t>http://t0.gstatic.com/</a:t>
            </a:r>
            <a:r>
              <a:rPr lang="cs-CZ" sz="1100" u="sng" dirty="0" err="1" smtClean="0">
                <a:hlinkClick r:id="rId5"/>
              </a:rPr>
              <a:t>images</a:t>
            </a:r>
            <a:r>
              <a:rPr lang="cs-CZ" sz="1100" u="sng" dirty="0" smtClean="0">
                <a:hlinkClick r:id="rId5"/>
              </a:rPr>
              <a:t>?q=</a:t>
            </a:r>
            <a:r>
              <a:rPr lang="cs-CZ" sz="1100" u="sng" dirty="0" err="1" smtClean="0">
                <a:hlinkClick r:id="rId5"/>
              </a:rPr>
              <a:t>tbn</a:t>
            </a:r>
            <a:r>
              <a:rPr lang="cs-CZ" sz="1100" u="sng" dirty="0" smtClean="0">
                <a:hlinkClick r:id="rId5"/>
              </a:rPr>
              <a:t>:ANd9GcSsQxnMffMXsbNR2FLfSSyVS5uhwkFN6qkGOhYFxhQspZx7RAfXKw</a:t>
            </a:r>
            <a:r>
              <a:rPr lang="cs-CZ" sz="1100" dirty="0" smtClean="0"/>
              <a:t>&gt; </a:t>
            </a:r>
          </a:p>
          <a:p>
            <a:pPr lvl="0"/>
            <a:r>
              <a:rPr lang="cs-CZ" sz="1100" dirty="0" smtClean="0"/>
              <a:t>[online]. </a:t>
            </a:r>
            <a:r>
              <a:rPr lang="cs-CZ" sz="1100" smtClean="0"/>
              <a:t>[cit.15-02-2012</a:t>
            </a:r>
            <a:r>
              <a:rPr lang="cs-CZ" sz="1100" dirty="0" smtClean="0"/>
              <a:t>]. Dostupné z URL: &lt;</a:t>
            </a:r>
            <a:r>
              <a:rPr lang="cs-CZ" sz="1100" u="sng" dirty="0" smtClean="0">
                <a:hlinkClick r:id="rId6"/>
              </a:rPr>
              <a:t>http://t1.gstatic.com/</a:t>
            </a:r>
            <a:r>
              <a:rPr lang="cs-CZ" sz="1100" u="sng" dirty="0" err="1" smtClean="0">
                <a:hlinkClick r:id="rId6"/>
              </a:rPr>
              <a:t>images</a:t>
            </a:r>
            <a:r>
              <a:rPr lang="cs-CZ" sz="1100" u="sng" dirty="0" smtClean="0">
                <a:hlinkClick r:id="rId6"/>
              </a:rPr>
              <a:t>?q=</a:t>
            </a:r>
            <a:r>
              <a:rPr lang="cs-CZ" sz="1100" u="sng" dirty="0" err="1" smtClean="0">
                <a:hlinkClick r:id="rId6"/>
              </a:rPr>
              <a:t>tbn</a:t>
            </a:r>
            <a:r>
              <a:rPr lang="cs-CZ" sz="1100" u="sng" dirty="0" smtClean="0">
                <a:hlinkClick r:id="rId6"/>
              </a:rPr>
              <a:t>:ANd9GcTHJdziqQcW7-DACdxfeEE8E-KX9aTxqX-WpGKNl3y9xG7ywn7EVw</a:t>
            </a:r>
            <a:r>
              <a:rPr lang="cs-CZ" sz="1100" dirty="0" smtClean="0"/>
              <a:t> &gt;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136904" cy="4680520"/>
          </a:xfrm>
          <a:effectLst>
            <a:softEdge rad="317500"/>
          </a:effectLst>
        </p:spPr>
        <p:txBody>
          <a:bodyPr>
            <a:normAutofit/>
          </a:bodyPr>
          <a:lstStyle/>
          <a:p>
            <a:pPr marL="274320" indent="-274320" algn="ctr">
              <a:buNone/>
              <a:defRPr/>
            </a:pPr>
            <a:r>
              <a:rPr lang="cs-CZ" b="1" u="sng" dirty="0" smtClean="0">
                <a:solidFill>
                  <a:srgbClr val="FF0000"/>
                </a:solidFill>
                <a:latin typeface="Comic Sans MS" pitchFamily="66" charset="0"/>
              </a:rPr>
              <a:t>Přídavná jména</a:t>
            </a: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jsou slova, která přidáváme k podstatným jménům, abychom jejich význam blíže určili. </a:t>
            </a:r>
          </a:p>
          <a:p>
            <a:pPr marL="274320" indent="-274320" algn="ctr"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Comic Sans MS" pitchFamily="66" charset="0"/>
              </a:rPr>
              <a:t>Vyjadřují vlastnosti osob, zvířat a věcí. </a:t>
            </a:r>
          </a:p>
          <a:p>
            <a:pPr marL="274320" indent="-274320" algn="ctr">
              <a:buNone/>
              <a:defRPr/>
            </a:pPr>
            <a:r>
              <a:rPr lang="cs-CZ" dirty="0" smtClean="0">
                <a:latin typeface="Comic Sans MS" pitchFamily="66" charset="0"/>
              </a:rPr>
              <a:t>Jsou to slova ohebná, skloňujeme je. </a:t>
            </a:r>
          </a:p>
          <a:p>
            <a:pPr marL="274320" indent="-274320" algn="ctr">
              <a:buNone/>
              <a:defRPr/>
            </a:pPr>
            <a:r>
              <a:rPr lang="cs-CZ" dirty="0" smtClean="0">
                <a:latin typeface="Comic Sans MS" pitchFamily="66" charset="0"/>
              </a:rPr>
              <a:t>S podstatným jménem, ke kterému patří, se shodují v pádě, čísle a rodě.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" name="Nadpis 3"/>
          <p:cNvSpPr txBox="1">
            <a:spLocks noGrp="1"/>
          </p:cNvSpPr>
          <p:nvPr>
            <p:ph type="title"/>
          </p:nvPr>
        </p:nvSpPr>
        <p:spPr>
          <a:xfrm>
            <a:off x="395536" y="151038"/>
            <a:ext cx="8229600" cy="17543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Co jsou to přídavná jména?      </a:t>
            </a:r>
            <a:endParaRPr lang="cs-CZ" sz="5400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8"/>
            <a:ext cx="7776864" cy="479715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6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Ptáme se na ně tázacími zájmeny:</a:t>
            </a:r>
          </a:p>
          <a:p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JAKÝ? JAKÁ? JAKÉ?</a:t>
            </a:r>
          </a:p>
          <a:p>
            <a:r>
              <a:rPr lang="cs-CZ" sz="3600" b="1" dirty="0" smtClean="0">
                <a:solidFill>
                  <a:srgbClr val="FFFF00"/>
                </a:solidFill>
                <a:latin typeface="Comic Sans MS" pitchFamily="66" charset="0"/>
              </a:rPr>
              <a:t>KTERÝ? KTERÁ? KTERÉ?</a:t>
            </a:r>
          </a:p>
          <a:p>
            <a:r>
              <a:rPr lang="cs-CZ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ČÍ?</a:t>
            </a:r>
          </a:p>
          <a:p>
            <a:pPr>
              <a:buNone/>
            </a:pPr>
            <a:endParaRPr lang="cs-CZ" dirty="0" smtClean="0">
              <a:latin typeface="Comic Sans MS" pitchFamily="66" charset="0"/>
            </a:endParaRPr>
          </a:p>
        </p:txBody>
      </p:sp>
      <p:sp>
        <p:nvSpPr>
          <p:cNvPr id="4" name="Nadpis 3"/>
          <p:cNvSpPr txBox="1">
            <a:spLocks noGrp="1"/>
          </p:cNvSpPr>
          <p:nvPr>
            <p:ph type="title"/>
          </p:nvPr>
        </p:nvSpPr>
        <p:spPr>
          <a:xfrm>
            <a:off x="457200" y="106265"/>
            <a:ext cx="8229600" cy="17543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Jak se na přídavná jména ptáme?</a:t>
            </a:r>
            <a:endParaRPr lang="cs-CZ" sz="5400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/>
            </a:r>
            <a:br>
              <a:rPr lang="cs-CZ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cs-CZ" sz="60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Pamatujte si!</a:t>
            </a:r>
            <a:r>
              <a:rPr lang="cs-CZ" sz="60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cs-CZ" sz="60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>
                <a:latin typeface="Comic Sans MS" pitchFamily="66" charset="0"/>
              </a:rPr>
              <a:t>            </a:t>
            </a:r>
            <a:r>
              <a:rPr lang="cs-CZ" sz="4000" b="1" dirty="0" smtClean="0">
                <a:solidFill>
                  <a:srgbClr val="FF0000"/>
                </a:solidFill>
                <a:latin typeface="Comic Sans MS" pitchFamily="66" charset="0"/>
              </a:rPr>
              <a:t>Důležité!!!</a:t>
            </a:r>
          </a:p>
          <a:p>
            <a:pPr algn="ctr">
              <a:buNone/>
            </a:pPr>
            <a:r>
              <a:rPr lang="cs-CZ" sz="4000" dirty="0" smtClean="0">
                <a:latin typeface="Comic Sans MS" pitchFamily="66" charset="0"/>
              </a:rPr>
              <a:t>Přídavná jména vyjadřují vlastnosti podstatných jmen,              v jejichž blízkosti se vyskytují.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404664"/>
            <a:ext cx="7848872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       </a:t>
            </a:r>
            <a:endParaRPr lang="cs-CZ" sz="5400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   V podstatě nám říkají, jaké to 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   podstatné jméno je. Například: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FFFF00"/>
                </a:solidFill>
                <a:latin typeface="Comic Sans MS" pitchFamily="66" charset="0"/>
              </a:rPr>
              <a:t>             žluté</a:t>
            </a:r>
            <a:r>
              <a:rPr lang="cs-CZ" sz="3600" b="1" dirty="0" smtClean="0">
                <a:latin typeface="Comic Sans MS" pitchFamily="66" charset="0"/>
              </a:rPr>
              <a:t> kuře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             </a:t>
            </a:r>
            <a:r>
              <a:rPr lang="cs-CZ" sz="3600" b="1" dirty="0" smtClean="0">
                <a:solidFill>
                  <a:srgbClr val="99FF33"/>
                </a:solidFill>
                <a:latin typeface="Comic Sans MS" pitchFamily="66" charset="0"/>
              </a:rPr>
              <a:t>zelený</a:t>
            </a:r>
            <a:r>
              <a:rPr lang="cs-CZ" sz="3600" b="1" dirty="0" smtClean="0">
                <a:latin typeface="Comic Sans MS" pitchFamily="66" charset="0"/>
              </a:rPr>
              <a:t> strom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             </a:t>
            </a:r>
            <a:r>
              <a:rPr lang="cs-CZ" sz="3600" b="1" dirty="0" smtClean="0">
                <a:solidFill>
                  <a:srgbClr val="FFCC00"/>
                </a:solidFill>
                <a:latin typeface="Comic Sans MS" pitchFamily="66" charset="0"/>
              </a:rPr>
              <a:t>nákladní</a:t>
            </a:r>
            <a:r>
              <a:rPr lang="cs-CZ" sz="3600" b="1" dirty="0" smtClean="0">
                <a:latin typeface="Comic Sans MS" pitchFamily="66" charset="0"/>
              </a:rPr>
              <a:t> auto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Nadpis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PŘÍDAVNÁ JMÉNA        </a:t>
            </a:r>
            <a:endParaRPr lang="cs-CZ" sz="5400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Obrázek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97152"/>
            <a:ext cx="144016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26372" t="31175" r="16489"/>
          <a:stretch>
            <a:fillRect/>
          </a:stretch>
        </p:blipFill>
        <p:spPr bwMode="auto">
          <a:xfrm>
            <a:off x="4067945" y="4913784"/>
            <a:ext cx="1368152" cy="185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013176"/>
            <a:ext cx="27527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60648"/>
            <a:ext cx="8352928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Utvoř vhodné dvojice</a:t>
            </a:r>
            <a:endParaRPr lang="cs-CZ" sz="5400" b="1" dirty="0">
              <a:ln w="1905"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1484784"/>
            <a:ext cx="2880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  lyžařská</a:t>
            </a:r>
          </a:p>
          <a:p>
            <a:r>
              <a:rPr lang="cs-CZ" sz="3600" dirty="0" smtClean="0">
                <a:latin typeface="Comic Sans MS" pitchFamily="66" charset="0"/>
              </a:rPr>
              <a:t>  mýdlová</a:t>
            </a:r>
          </a:p>
          <a:p>
            <a:r>
              <a:rPr lang="cs-CZ" sz="3600" dirty="0" smtClean="0">
                <a:latin typeface="Comic Sans MS" pitchFamily="66" charset="0"/>
              </a:rPr>
              <a:t>  pardubický</a:t>
            </a:r>
          </a:p>
          <a:p>
            <a:r>
              <a:rPr lang="cs-CZ" sz="3600" dirty="0" smtClean="0">
                <a:latin typeface="Comic Sans MS" pitchFamily="66" charset="0"/>
              </a:rPr>
              <a:t>  starý</a:t>
            </a:r>
          </a:p>
          <a:p>
            <a:r>
              <a:rPr lang="cs-CZ" sz="3600" dirty="0" smtClean="0">
                <a:latin typeface="Comic Sans MS" pitchFamily="66" charset="0"/>
              </a:rPr>
              <a:t>  rozbité</a:t>
            </a:r>
          </a:p>
          <a:p>
            <a:r>
              <a:rPr lang="cs-CZ" sz="3600" dirty="0" smtClean="0">
                <a:latin typeface="Comic Sans MS" pitchFamily="66" charset="0"/>
              </a:rPr>
              <a:t>  zlý</a:t>
            </a:r>
            <a:endParaRPr lang="cs-CZ" sz="36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1484784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Comic Sans MS" pitchFamily="66" charset="0"/>
              </a:rPr>
              <a:t>  bublina</a:t>
            </a:r>
          </a:p>
          <a:p>
            <a:r>
              <a:rPr lang="cs-CZ" sz="3600" dirty="0" smtClean="0">
                <a:latin typeface="Comic Sans MS" pitchFamily="66" charset="0"/>
              </a:rPr>
              <a:t>  dům</a:t>
            </a:r>
          </a:p>
          <a:p>
            <a:r>
              <a:rPr lang="cs-CZ" sz="3600" dirty="0" smtClean="0">
                <a:latin typeface="Comic Sans MS" pitchFamily="66" charset="0"/>
              </a:rPr>
              <a:t>  bunda</a:t>
            </a:r>
          </a:p>
          <a:p>
            <a:r>
              <a:rPr lang="cs-CZ" sz="3600" dirty="0" smtClean="0">
                <a:latin typeface="Comic Sans MS" pitchFamily="66" charset="0"/>
              </a:rPr>
              <a:t>  okno</a:t>
            </a:r>
          </a:p>
          <a:p>
            <a:r>
              <a:rPr lang="cs-CZ" sz="3600" dirty="0" smtClean="0">
                <a:latin typeface="Comic Sans MS" pitchFamily="66" charset="0"/>
              </a:rPr>
              <a:t>  pes</a:t>
            </a:r>
          </a:p>
          <a:p>
            <a:r>
              <a:rPr lang="cs-CZ" sz="3600" dirty="0" smtClean="0">
                <a:latin typeface="Comic Sans MS" pitchFamily="66" charset="0"/>
              </a:rPr>
              <a:t>  perník</a:t>
            </a:r>
            <a:endParaRPr lang="cs-CZ" sz="3600" dirty="0">
              <a:latin typeface="Comic Sans MS" pitchFamily="66" charset="0"/>
            </a:endParaRPr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2771800" y="1916832"/>
            <a:ext cx="3384376" cy="1080120"/>
          </a:xfrm>
          <a:prstGeom prst="straightConnector1">
            <a:avLst/>
          </a:prstGeom>
          <a:ln w="444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2699792" y="1844824"/>
            <a:ext cx="3456384" cy="576064"/>
          </a:xfrm>
          <a:prstGeom prst="straightConnector1">
            <a:avLst/>
          </a:prstGeom>
          <a:ln w="444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3275856" y="2924944"/>
            <a:ext cx="2808312" cy="1656184"/>
          </a:xfrm>
          <a:prstGeom prst="straightConnector1">
            <a:avLst/>
          </a:prstGeom>
          <a:ln w="44450">
            <a:solidFill>
              <a:srgbClr val="89EC6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V="1">
            <a:off x="1979712" y="2420888"/>
            <a:ext cx="4032448" cy="1080120"/>
          </a:xfrm>
          <a:prstGeom prst="straightConnector1">
            <a:avLst/>
          </a:prstGeom>
          <a:ln w="44450">
            <a:solidFill>
              <a:srgbClr val="99FF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 flipV="1">
            <a:off x="2555776" y="3501008"/>
            <a:ext cx="3528392" cy="576064"/>
          </a:xfrm>
          <a:prstGeom prst="straightConnector1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1547664" y="4077072"/>
            <a:ext cx="4536504" cy="576064"/>
          </a:xfrm>
          <a:prstGeom prst="straightConnector1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344816" cy="1368152"/>
          </a:xfrm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/>
            </a:r>
            <a:b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Řekni slova opačného významu</a:t>
            </a:r>
            <a: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2016224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široký  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hustý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drahý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kyselý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suchá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dlouhá</a:t>
            </a:r>
          </a:p>
          <a:p>
            <a:pPr>
              <a:buNone/>
            </a:pPr>
            <a:r>
              <a:rPr lang="cs-CZ" sz="3600" b="1" dirty="0" smtClean="0">
                <a:latin typeface="Comic Sans MS" pitchFamily="66" charset="0"/>
              </a:rPr>
              <a:t>veselá</a:t>
            </a:r>
          </a:p>
          <a:p>
            <a:pPr>
              <a:buNone/>
            </a:pPr>
            <a:endParaRPr lang="cs-CZ" sz="4000" dirty="0" smtClean="0">
              <a:latin typeface="Comic Sans MS" pitchFamily="66" charset="0"/>
            </a:endParaRPr>
          </a:p>
          <a:p>
            <a:pPr>
              <a:buNone/>
            </a:pPr>
            <a:endParaRPr lang="cs-CZ" sz="40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27584" y="602128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5004048" y="1700808"/>
            <a:ext cx="20162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 smtClean="0">
              <a:latin typeface="Comic Sans MS" pitchFamily="66" charset="0"/>
            </a:endParaRPr>
          </a:p>
          <a:p>
            <a:r>
              <a:rPr lang="cs-CZ" sz="4000" b="1" dirty="0" smtClean="0">
                <a:latin typeface="Comic Sans MS" pitchFamily="66" charset="0"/>
              </a:rPr>
              <a:t>malá</a:t>
            </a:r>
          </a:p>
          <a:p>
            <a:r>
              <a:rPr lang="cs-CZ" sz="4000" b="1" dirty="0" smtClean="0">
                <a:latin typeface="Comic Sans MS" pitchFamily="66" charset="0"/>
              </a:rPr>
              <a:t>nové</a:t>
            </a:r>
          </a:p>
          <a:p>
            <a:r>
              <a:rPr lang="cs-CZ" sz="4000" b="1" dirty="0" smtClean="0">
                <a:latin typeface="Comic Sans MS" pitchFamily="66" charset="0"/>
              </a:rPr>
              <a:t>špinavé</a:t>
            </a:r>
          </a:p>
          <a:p>
            <a:r>
              <a:rPr lang="cs-CZ" sz="4000" b="1" dirty="0" smtClean="0">
                <a:latin typeface="Comic Sans MS" pitchFamily="66" charset="0"/>
              </a:rPr>
              <a:t>světlé</a:t>
            </a:r>
          </a:p>
          <a:p>
            <a:r>
              <a:rPr lang="cs-CZ" sz="4000" b="1" dirty="0" smtClean="0">
                <a:latin typeface="Comic Sans MS" pitchFamily="66" charset="0"/>
              </a:rPr>
              <a:t>bílé</a:t>
            </a:r>
          </a:p>
          <a:p>
            <a:r>
              <a:rPr lang="cs-CZ" sz="4000" b="1" dirty="0" smtClean="0">
                <a:latin typeface="Comic Sans MS" pitchFamily="66" charset="0"/>
              </a:rPr>
              <a:t>vysoké</a:t>
            </a:r>
          </a:p>
          <a:p>
            <a:endParaRPr lang="cs-CZ" sz="4000" dirty="0" smtClean="0">
              <a:latin typeface="Comic Sans MS" pitchFamily="66" charset="0"/>
            </a:endParaRPr>
          </a:p>
          <a:p>
            <a:endParaRPr lang="cs-CZ" sz="4000" dirty="0" smtClean="0">
              <a:latin typeface="Comic Sans MS" pitchFamily="66" charset="0"/>
            </a:endParaRPr>
          </a:p>
          <a:p>
            <a:endParaRPr lang="cs-CZ" sz="4000" dirty="0"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483768" y="1772816"/>
            <a:ext cx="22322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úzký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řídký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levný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sladký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mokrá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krátká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smutná</a:t>
            </a:r>
            <a:endParaRPr lang="cs-CZ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7164288" y="2348880"/>
            <a:ext cx="180020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velká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staré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čisté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tmavé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černé</a:t>
            </a:r>
          </a:p>
          <a:p>
            <a:r>
              <a:rPr lang="cs-CZ" sz="4000" b="1" dirty="0" smtClean="0">
                <a:solidFill>
                  <a:srgbClr val="FFFF00"/>
                </a:solidFill>
                <a:latin typeface="Comic Sans MS" pitchFamily="66" charset="0"/>
              </a:rPr>
              <a:t>nízké</a:t>
            </a:r>
          </a:p>
          <a:p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344816" cy="1368152"/>
          </a:xfrm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/>
            </a:r>
            <a:b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Vyhledej přídavná jména</a:t>
            </a:r>
            <a: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cs-CZ" sz="4800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Heřmánek je léčivá bylina. </a:t>
            </a: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Vlčí mák je červený.</a:t>
            </a: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Léto je teplé roční období. </a:t>
            </a: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Nová budova je krásná. </a:t>
            </a: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Nákladní vlak je dlouhý. </a:t>
            </a:r>
          </a:p>
          <a:p>
            <a:pPr>
              <a:buNone/>
            </a:pPr>
            <a:r>
              <a:rPr lang="cs-CZ" sz="4000" dirty="0" smtClean="0">
                <a:latin typeface="Comic Sans MS" pitchFamily="66" charset="0"/>
              </a:rPr>
              <a:t>Jahody jsou zralé a chutné.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27584" y="602128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3635896" y="2348880"/>
            <a:ext cx="1296144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539552" y="2996952"/>
            <a:ext cx="792088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3275856" y="2996952"/>
            <a:ext cx="1728192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2339752" y="3789040"/>
            <a:ext cx="1080120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3635896" y="3789040"/>
            <a:ext cx="1224136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>
            <a:off x="467544" y="4509120"/>
            <a:ext cx="1152128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4211960" y="4509120"/>
            <a:ext cx="1584176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467544" y="5229200"/>
            <a:ext cx="1944216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4355976" y="5229200"/>
            <a:ext cx="1584176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3491880" y="5949280"/>
            <a:ext cx="1008112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220072" y="5949280"/>
            <a:ext cx="1512168" cy="0"/>
          </a:xfrm>
          <a:prstGeom prst="line">
            <a:avLst/>
          </a:prstGeom>
          <a:ln w="444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ln w="1905">
                  <a:solidFill>
                    <a:srgbClr val="FF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Pomocí přídavných jmen popiš lidi na obrázku.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839"/>
          <a:stretch>
            <a:fillRect/>
          </a:stretch>
        </p:blipFill>
        <p:spPr bwMode="auto">
          <a:xfrm>
            <a:off x="827584" y="1714629"/>
            <a:ext cx="7560840" cy="504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280</Words>
  <Application>Microsoft Office PowerPoint</Application>
  <PresentationFormat>Předvádění na obrazovce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 DUM / VYDMUCHOV / POLIAČÍKOVÁ/ JAZYK A  JAZYKOVÁ KOMUNIKACE/ 021 </vt:lpstr>
      <vt:lpstr>Co jsou to přídavná jména?      </vt:lpstr>
      <vt:lpstr> Jak se na přídavná jména ptáme?</vt:lpstr>
      <vt:lpstr> Pamatujte si! </vt:lpstr>
      <vt:lpstr>PŘÍDAVNÁ JMÉNA        </vt:lpstr>
      <vt:lpstr>Snímek 6</vt:lpstr>
      <vt:lpstr> Řekni slova opačného významu </vt:lpstr>
      <vt:lpstr> Vyhledej přídavná jména </vt:lpstr>
      <vt:lpstr> Pomocí přídavných jmen popiš lidi na obrázku.</vt:lpstr>
      <vt:lpstr>Snímek 10</vt:lpstr>
    </vt:vector>
  </TitlesOfParts>
  <Company>Domácnost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/ VYDMUCHOV / POLIAČÍKOVÁ/ JAZYK A  JAZYKOVÁ KOMUNIKACE/ 009</dc:title>
  <dc:creator>Jana</dc:creator>
  <cp:lastModifiedBy>Martin Seifert</cp:lastModifiedBy>
  <cp:revision>30</cp:revision>
  <dcterms:created xsi:type="dcterms:W3CDTF">2012-01-12T20:13:38Z</dcterms:created>
  <dcterms:modified xsi:type="dcterms:W3CDTF">2021-04-06T19:10:14Z</dcterms:modified>
</cp:coreProperties>
</file>