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  <p:sldId id="256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F8E27-F8AA-4257-A827-82AADACD5E8F}" type="datetimeFigureOut">
              <a:rPr lang="cs-CZ" smtClean="0"/>
              <a:pPr/>
              <a:t>25.01.2021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F68FF14-F34D-44E0-9532-A2E314E65C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8E27-F8AA-4257-A827-82AADACD5E8F}" type="datetimeFigureOut">
              <a:rPr lang="cs-CZ" smtClean="0"/>
              <a:pPr/>
              <a:t>25.01.2021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FF14-F34D-44E0-9532-A2E314E65C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8E27-F8AA-4257-A827-82AADACD5E8F}" type="datetimeFigureOut">
              <a:rPr lang="cs-CZ" smtClean="0"/>
              <a:pPr/>
              <a:t>25.01.2021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FF14-F34D-44E0-9532-A2E314E65C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8E27-F8AA-4257-A827-82AADACD5E8F}" type="datetimeFigureOut">
              <a:rPr lang="cs-CZ" smtClean="0"/>
              <a:pPr/>
              <a:t>25.01.2021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FF14-F34D-44E0-9532-A2E314E65C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F8E27-F8AA-4257-A827-82AADACD5E8F}" type="datetimeFigureOut">
              <a:rPr lang="cs-CZ" smtClean="0"/>
              <a:pPr/>
              <a:t>25.01.2021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F68FF14-F34D-44E0-9532-A2E314E65C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8E27-F8AA-4257-A827-82AADACD5E8F}" type="datetimeFigureOut">
              <a:rPr lang="cs-CZ" smtClean="0"/>
              <a:pPr/>
              <a:t>25.01.2021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FF14-F34D-44E0-9532-A2E314E65C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8E27-F8AA-4257-A827-82AADACD5E8F}" type="datetimeFigureOut">
              <a:rPr lang="cs-CZ" smtClean="0"/>
              <a:pPr/>
              <a:t>25.01.2021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FF14-F34D-44E0-9532-A2E314E65C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8E27-F8AA-4257-A827-82AADACD5E8F}" type="datetimeFigureOut">
              <a:rPr lang="cs-CZ" smtClean="0"/>
              <a:pPr/>
              <a:t>25.01.2021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FF14-F34D-44E0-9532-A2E314E65C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8E27-F8AA-4257-A827-82AADACD5E8F}" type="datetimeFigureOut">
              <a:rPr lang="cs-CZ" smtClean="0"/>
              <a:pPr/>
              <a:t>25.01.2021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FF14-F34D-44E0-9532-A2E314E65C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8E27-F8AA-4257-A827-82AADACD5E8F}" type="datetimeFigureOut">
              <a:rPr lang="cs-CZ" smtClean="0"/>
              <a:pPr/>
              <a:t>25.01.2021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FF14-F34D-44E0-9532-A2E314E65C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8E27-F8AA-4257-A827-82AADACD5E8F}" type="datetimeFigureOut">
              <a:rPr lang="cs-CZ" smtClean="0"/>
              <a:pPr/>
              <a:t>25.01.2021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FF14-F34D-44E0-9532-A2E314E65C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F8E27-F8AA-4257-A827-82AADACD5E8F}" type="datetimeFigureOut">
              <a:rPr lang="cs-CZ" smtClean="0"/>
              <a:pPr/>
              <a:t>25.01.2021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68FF14-F34D-44E0-9532-A2E314E65C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32656"/>
            <a:ext cx="5600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2" descr="C:\Documents and Settings\OEM\Dokumenty\Obrázky\2.ZŠ-panáčci\2zs_logo2-col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412776"/>
            <a:ext cx="4129841" cy="3801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77880397"/>
              </p:ext>
            </p:extLst>
          </p:nvPr>
        </p:nvGraphicFramePr>
        <p:xfrm>
          <a:off x="683568" y="5229200"/>
          <a:ext cx="7848872" cy="1402080"/>
        </p:xfrm>
        <a:graphic>
          <a:graphicData uri="http://schemas.openxmlformats.org/drawingml/2006/table">
            <a:tbl>
              <a:tblPr/>
              <a:tblGrid>
                <a:gridCol w="2376264"/>
                <a:gridCol w="5472608"/>
              </a:tblGrid>
              <a:tr h="348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Číslo projektu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latin typeface="Times New Roman,Bold"/>
                          <a:ea typeface="Calibri"/>
                          <a:cs typeface="Times New Roman,Bold"/>
                        </a:rPr>
                        <a:t>CZ.1.07/1.4.00/21.1405</a:t>
                      </a:r>
                      <a:endParaRPr lang="cs-CZ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Název sady materiálů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Skladba pro 8. </a:t>
                      </a:r>
                      <a:r>
                        <a:rPr lang="cs-CZ" sz="2000" b="1" smtClean="0">
                          <a:latin typeface="Times New Roman"/>
                          <a:ea typeface="Calibri"/>
                          <a:cs typeface="Times New Roman"/>
                        </a:rPr>
                        <a:t>ročník</a:t>
                      </a:r>
                      <a:endParaRPr lang="cs-CZ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Název materiálu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smtClean="0">
                          <a:latin typeface="Times New Roman"/>
                          <a:ea typeface="Calibri"/>
                          <a:cs typeface="Times New Roman"/>
                        </a:rPr>
                        <a:t>VY_32_INOVACE_19_Významový</a:t>
                      </a:r>
                      <a:r>
                        <a:rPr lang="cs-CZ" sz="2000" b="1" baseline="0" smtClean="0">
                          <a:latin typeface="Times New Roman"/>
                          <a:ea typeface="Calibri"/>
                          <a:cs typeface="Times New Roman"/>
                        </a:rPr>
                        <a:t> poměr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Autor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Times New Roman"/>
                          <a:ea typeface="Calibri"/>
                          <a:cs typeface="Times New Roman"/>
                        </a:rPr>
                        <a:t>Fulínová</a:t>
                      </a:r>
                      <a:r>
                        <a:rPr lang="cs-C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Šárka</a:t>
                      </a:r>
                      <a:endParaRPr lang="cs-C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122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067944" y="1772816"/>
            <a:ext cx="469872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-druhá věta vyjadřuje důsledek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věty první,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-proto, a proto, tedy, tudíž,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a tak, a tedy.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2204864"/>
            <a:ext cx="26773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POMĚR</a:t>
            </a:r>
          </a:p>
          <a:p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DŮSLEDKOVÝ</a:t>
            </a:r>
            <a:endParaRPr lang="cs-CZ" sz="28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Přímá spojovací šipka 4"/>
          <p:cNvCxnSpPr/>
          <p:nvPr/>
        </p:nvCxnSpPr>
        <p:spPr>
          <a:xfrm flipV="1">
            <a:off x="3275856" y="2132856"/>
            <a:ext cx="720080" cy="648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3275856" y="2780928"/>
            <a:ext cx="792088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683568" y="5085184"/>
            <a:ext cx="7255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Př.:  Neměl peníze,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proto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nejel do jižních Čech.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Mrak 10"/>
          <p:cNvSpPr/>
          <p:nvPr/>
        </p:nvSpPr>
        <p:spPr>
          <a:xfrm>
            <a:off x="611560" y="188640"/>
            <a:ext cx="1944216" cy="1152128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!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692696"/>
            <a:ext cx="835921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URČETE  VZÁJEMNÝ  POMĚR  MEZI VĚTAMI  HLAVNÍMI</a:t>
            </a:r>
          </a:p>
          <a:p>
            <a:endParaRPr lang="cs-CZ" sz="2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Nerad ořechy louská, rád však jadérka chroustá.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Se lží můžeš obědvat, ale do večeře nevydrží.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Nechoď po vychozených cestách, nebo sklouzneš.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Buď si cestu našel, nebo si ji udělal.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Neporadili mu, ba smáli se mu do očí.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Četl si, a proto mi neodpovídal.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Znal film dobře, neboť ho viděl dvakrát.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Hned byl mezi stromy, hned byl v houštině.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Venku se setmělo, ba dokonce začaly padat kroupy.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Neměla čas, tedy se to nenaučila.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04664"/>
            <a:ext cx="7619394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ŘEŠENÍ</a:t>
            </a:r>
          </a:p>
          <a:p>
            <a:endParaRPr lang="cs-CZ" sz="2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Nerad ořechy louská, rád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však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jadérka chroustá.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(ODPOROVACÍ)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Se lží můžeš obědvat,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ale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do večeře nevydrží.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(ODPOROVACÍ)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Nechoď po vychozených cestách,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nebo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sklouzneš.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(VYLUČOVACÍ)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Buď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si cestu našel,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nebo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si ji udělal.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(VYLUČOVACÍ)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Neporadili mu,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smáli se mu do očí.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(STUPŇOVACÍ)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92696"/>
            <a:ext cx="773506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Četl si,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proto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mi neodpovídal na otázky.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(DŮSLEDKOVÝ)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Znal film dobře,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neboť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ho viděl dvakrát.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(PŘÍČINNÝ)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Hned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byl mezi stromy,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hned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byl v houštině.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(SLUČOVACÍ)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Venku se setmělo,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 dokonce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začaly padat kroupy.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(STUPŇOVACÍ)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Neměla čas,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tedy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se to nenaučila.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DŮSLEDKOVÝ)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80728"/>
            <a:ext cx="5759450" cy="188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96604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</a:rPr>
              <a:t>VÝZNAMOVÝ POMĚR</a:t>
            </a:r>
            <a:endParaRPr lang="cs-CZ" b="1" u="sng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Šárka Fulínová</a:t>
            </a:r>
          </a:p>
          <a:p>
            <a:r>
              <a:rPr lang="cs-CZ" sz="1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2.ZŠ Dobříš</a:t>
            </a:r>
            <a:endParaRPr lang="cs-CZ" sz="11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628800"/>
            <a:ext cx="830227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VÝZNAMOVÝ  POMĚR  MEZI  SOUŘADNĚ</a:t>
            </a:r>
          </a:p>
          <a:p>
            <a:endParaRPr lang="cs-CZ" sz="32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32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SPOJENÝMI  VĚTAMI  HLAVNÍMI</a:t>
            </a:r>
            <a:endParaRPr lang="cs-CZ" sz="32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75856" y="2492896"/>
            <a:ext cx="2592288" cy="11521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POMĚRY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lipsa 2"/>
          <p:cNvSpPr/>
          <p:nvPr/>
        </p:nvSpPr>
        <p:spPr>
          <a:xfrm>
            <a:off x="323528" y="836712"/>
            <a:ext cx="2448272" cy="172819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slučovací</a:t>
            </a:r>
            <a:endParaRPr lang="cs-CZ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3419872" y="188640"/>
            <a:ext cx="2448272" cy="1800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stupňovací</a:t>
            </a:r>
            <a:endParaRPr lang="cs-CZ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6228184" y="908720"/>
            <a:ext cx="2664296" cy="1800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odporovací</a:t>
            </a:r>
            <a:endParaRPr lang="cs-CZ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395536" y="3789040"/>
            <a:ext cx="2448272" cy="172819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důsledkový</a:t>
            </a:r>
            <a:endParaRPr lang="cs-CZ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lipsa 6"/>
          <p:cNvSpPr/>
          <p:nvPr/>
        </p:nvSpPr>
        <p:spPr>
          <a:xfrm>
            <a:off x="3419872" y="4581128"/>
            <a:ext cx="2592288" cy="172819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příčinný</a:t>
            </a:r>
            <a:endParaRPr lang="cs-CZ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6444208" y="3861048"/>
            <a:ext cx="2520280" cy="172819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vylučovací</a:t>
            </a:r>
            <a:endParaRPr lang="cs-CZ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Přímá spojovací šipka 9"/>
          <p:cNvCxnSpPr/>
          <p:nvPr/>
        </p:nvCxnSpPr>
        <p:spPr>
          <a:xfrm rot="10800000">
            <a:off x="2987824" y="1988840"/>
            <a:ext cx="1512168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rot="5400000" flipH="1" flipV="1">
            <a:off x="4608004" y="2168860"/>
            <a:ext cx="21602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flipV="1">
            <a:off x="5220072" y="2060848"/>
            <a:ext cx="936104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rot="10800000" flipV="1">
            <a:off x="2627784" y="3717032"/>
            <a:ext cx="792088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rot="5400000">
            <a:off x="4283968" y="4077072"/>
            <a:ext cx="7200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>
            <a:off x="5652120" y="3933056"/>
            <a:ext cx="864096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797968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                              -věty jsou si významově</a:t>
            </a:r>
          </a:p>
          <a:p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            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rovnocenné</a:t>
            </a:r>
            <a:endParaRPr lang="cs-CZ" sz="2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POMĚR  SLUČOVACÍ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- a, i, ani, nebo, také, též,</a:t>
            </a:r>
            <a:endParaRPr lang="cs-CZ" sz="2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                                pak, potom, ani-ani,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                                jak-tak, jednak-jednak,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                                dílem-dílem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Př.:  Ráda háčkuji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poznávám nové vzorky.</a:t>
            </a:r>
          </a:p>
          <a:p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Přímá spojovací šipka 3"/>
          <p:cNvCxnSpPr/>
          <p:nvPr/>
        </p:nvCxnSpPr>
        <p:spPr>
          <a:xfrm rot="5400000" flipH="1" flipV="1">
            <a:off x="3599892" y="1592796"/>
            <a:ext cx="1008112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>
            <a:off x="3707904" y="2492896"/>
            <a:ext cx="864096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rak 4"/>
          <p:cNvSpPr/>
          <p:nvPr/>
        </p:nvSpPr>
        <p:spPr>
          <a:xfrm>
            <a:off x="251520" y="260648"/>
            <a:ext cx="3096344" cy="144016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!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779912" y="1628800"/>
            <a:ext cx="453842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druhá věta stupňuje význam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věty první, je významově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závažnější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ba,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i, dokonce i, nejen-ale,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nejen-nýbrž</a:t>
            </a:r>
          </a:p>
          <a:p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2276872"/>
            <a:ext cx="25112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POMĚR </a:t>
            </a:r>
          </a:p>
          <a:p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STUPŇOVACÍ</a:t>
            </a:r>
            <a:endParaRPr lang="cs-CZ" sz="28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0" y="5229200"/>
            <a:ext cx="79893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Př.:  Navštívil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nejen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severní Čechy,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ale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podíval se i do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jižních Čech.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Přímá spojovací šipka 5"/>
          <p:cNvCxnSpPr/>
          <p:nvPr/>
        </p:nvCxnSpPr>
        <p:spPr>
          <a:xfrm flipV="1">
            <a:off x="2915816" y="2276872"/>
            <a:ext cx="864096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2915816" y="2996952"/>
            <a:ext cx="864096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rak 8"/>
          <p:cNvSpPr/>
          <p:nvPr/>
        </p:nvSpPr>
        <p:spPr>
          <a:xfrm>
            <a:off x="683568" y="260648"/>
            <a:ext cx="2736304" cy="1656184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atin typeface="Arial" pitchFamily="34" charset="0"/>
                <a:cs typeface="Arial" pitchFamily="34" charset="0"/>
              </a:rPr>
              <a:t>!</a:t>
            </a:r>
            <a:endParaRPr lang="cs-CZ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572000" y="1700808"/>
            <a:ext cx="436850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-druhá věta odporuje větě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první nebo ji nějak omezuje,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-ale, a, avšak, však, než, leč,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jenže, nýbrž, a přece,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sice-ale.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2204864"/>
            <a:ext cx="26105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POMĚR</a:t>
            </a:r>
          </a:p>
          <a:p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ODPOROVACÍ</a:t>
            </a:r>
            <a:endParaRPr lang="cs-CZ" sz="28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Přímá spojovací šipka 4"/>
          <p:cNvCxnSpPr/>
          <p:nvPr/>
        </p:nvCxnSpPr>
        <p:spPr>
          <a:xfrm flipV="1">
            <a:off x="3131840" y="2132856"/>
            <a:ext cx="1152128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3131840" y="2924944"/>
            <a:ext cx="1152128" cy="936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67544" y="5229200"/>
            <a:ext cx="7545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PŘ.:  Navštívil jižní Čechy,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ale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Šumavu nenavštívil.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Mrak 9"/>
          <p:cNvSpPr/>
          <p:nvPr/>
        </p:nvSpPr>
        <p:spPr>
          <a:xfrm>
            <a:off x="539552" y="260648"/>
            <a:ext cx="2160240" cy="1152128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atin typeface="Arial" pitchFamily="34" charset="0"/>
                <a:cs typeface="Arial" pitchFamily="34" charset="0"/>
              </a:rPr>
              <a:t>!</a:t>
            </a:r>
            <a:endParaRPr lang="cs-CZ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139952" y="1556792"/>
            <a:ext cx="438934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-jedna věta vylučuje platnost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věty druhé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-platí-li jedna, neplatí druhá,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-nebo, anebo, buď-buď, či,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buď-anebo, zdali-či.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2204864"/>
            <a:ext cx="25112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POMĚR</a:t>
            </a:r>
          </a:p>
          <a:p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VYLUČOVACÍ</a:t>
            </a:r>
            <a:endParaRPr lang="cs-CZ" sz="28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Přímá spojovací šipka 4"/>
          <p:cNvCxnSpPr/>
          <p:nvPr/>
        </p:nvCxnSpPr>
        <p:spPr>
          <a:xfrm flipV="1">
            <a:off x="3131840" y="2132856"/>
            <a:ext cx="864096" cy="648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3131840" y="2780928"/>
            <a:ext cx="864096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611560" y="5085184"/>
            <a:ext cx="7047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Př.:  Pojedu do jižních Čech,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nebo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mi zálohu za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ubytování vraťte.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rak 8"/>
          <p:cNvSpPr/>
          <p:nvPr/>
        </p:nvSpPr>
        <p:spPr>
          <a:xfrm>
            <a:off x="755576" y="260648"/>
            <a:ext cx="2160240" cy="1152128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!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3968" y="1628800"/>
            <a:ext cx="43893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-druhá věta vyjadřuje příčinu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věty první,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b="1" dirty="0" smtClean="0"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-neboť, vždyť, totiž.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2276872"/>
            <a:ext cx="18998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POMĚR</a:t>
            </a:r>
          </a:p>
          <a:p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PŘÍČINNÝ</a:t>
            </a:r>
            <a:endParaRPr lang="cs-CZ" sz="28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Přímá spojovací šipka 4"/>
          <p:cNvCxnSpPr/>
          <p:nvPr/>
        </p:nvCxnSpPr>
        <p:spPr>
          <a:xfrm flipV="1">
            <a:off x="2987824" y="2132856"/>
            <a:ext cx="1152128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2987824" y="2708920"/>
            <a:ext cx="1080120" cy="936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755576" y="5229200"/>
            <a:ext cx="7095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Př.:  Nejel do jižních Čech, neboť neměl peníze.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rak 8"/>
          <p:cNvSpPr/>
          <p:nvPr/>
        </p:nvSpPr>
        <p:spPr>
          <a:xfrm>
            <a:off x="467544" y="188640"/>
            <a:ext cx="2664296" cy="1368152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!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830</TotalTime>
  <Words>510</Words>
  <Application>Microsoft Office PowerPoint</Application>
  <PresentationFormat>Předvádění na obrazovce (4:3)</PresentationFormat>
  <Paragraphs>132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Původ</vt:lpstr>
      <vt:lpstr>Snímek 1</vt:lpstr>
      <vt:lpstr>VÝZNAMOVÝ POMĚR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SKLADBA FULÍNOVÁ Š.</dc:title>
  <dc:creator>OEM</dc:creator>
  <cp:lastModifiedBy>Martin Seifert</cp:lastModifiedBy>
  <cp:revision>22</cp:revision>
  <dcterms:created xsi:type="dcterms:W3CDTF">2010-07-26T09:30:09Z</dcterms:created>
  <dcterms:modified xsi:type="dcterms:W3CDTF">2021-01-25T09:23:09Z</dcterms:modified>
</cp:coreProperties>
</file>