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816" r:id="rId9"/>
    <p:sldMasterId id="2147483828" r:id="rId10"/>
    <p:sldMasterId id="2147483840" r:id="rId11"/>
  </p:sldMasterIdLst>
  <p:sldIdLst>
    <p:sldId id="272" r:id="rId12"/>
    <p:sldId id="271" r:id="rId13"/>
    <p:sldId id="257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74" r:id="rId22"/>
    <p:sldId id="273" r:id="rId23"/>
    <p:sldId id="267" r:id="rId24"/>
    <p:sldId id="269" r:id="rId25"/>
    <p:sldId id="27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31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8530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0539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8859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1557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7966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0435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3694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5803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2566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9213367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00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190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588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0911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5137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6807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9550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0312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4368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126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2794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0026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2070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6645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11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134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6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93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281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455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022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5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769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216722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00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851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58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025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411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386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506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991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27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126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992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796553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016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884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782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84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095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613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357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10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19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129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448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35252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532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635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848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258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671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3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6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060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25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412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100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4100269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01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707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212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338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692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09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407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603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569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3170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461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5069459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482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81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702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566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54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748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622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5034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4517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6995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80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5074378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6985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983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666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81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5651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230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388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027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4019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6981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3965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828262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3229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146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14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1515495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4122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7987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83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0481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177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9518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9105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8078290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385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6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009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86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48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112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794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667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694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834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52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89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E8A518-4872-4557-AFE5-93CAB6ABE66E}" type="datetimeFigureOut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27.02.2021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EB619-027C-49F6-986B-BE06D2BB7D88}" type="slidenum">
              <a:rPr lang="cs-CZ" smtClean="0">
                <a:solidFill>
                  <a:srgbClr val="073E8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073E8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19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zhlas.cz/ctenarskydenik/dila/_zprava/485979" TargetMode="Externa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ozhlas.cz/ctenarskydenik/dila/_zprava/balady-a-romance--759706" TargetMode="Externa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http://tenkrat.webnode.cz/news/fejetony/" TargetMode="Externa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15614" y="1412776"/>
            <a:ext cx="7848253" cy="51706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B050"/>
                </a:solidFill>
              </a:rPr>
              <a:t>ZÁKLADNÍ ŠKOLA SLOVAN, KROMĚŘÍŽ, PŘÍSPĚVKOVÁ ORGANIZACE</a:t>
            </a:r>
          </a:p>
          <a:p>
            <a:pPr algn="ctr"/>
            <a:r>
              <a:rPr lang="cs-CZ" dirty="0">
                <a:solidFill>
                  <a:srgbClr val="00B050"/>
                </a:solidFill>
              </a:rPr>
              <a:t>ZEYEROVA 3354, 767 01 KROMĚŘÍŽ</a:t>
            </a:r>
          </a:p>
          <a:p>
            <a:pPr algn="ctr"/>
            <a:endParaRPr lang="cs-CZ" dirty="0">
              <a:solidFill>
                <a:prstClr val="black"/>
              </a:solidFill>
            </a:endParaRPr>
          </a:p>
          <a:p>
            <a:pPr algn="ctr"/>
            <a:r>
              <a:rPr lang="cs-CZ" dirty="0">
                <a:solidFill>
                  <a:prstClr val="black"/>
                </a:solidFill>
              </a:rPr>
              <a:t>projekt v rámci vzdělávacího programu</a:t>
            </a:r>
          </a:p>
          <a:p>
            <a:pPr algn="ctr"/>
            <a:r>
              <a:rPr lang="cs-CZ" dirty="0">
                <a:solidFill>
                  <a:prstClr val="black"/>
                </a:solidFill>
              </a:rPr>
              <a:t>VZDĚLÁNÍ PRO KONKURENCESCHOPNOST</a:t>
            </a:r>
          </a:p>
          <a:p>
            <a:pPr algn="ctr"/>
            <a:endParaRPr lang="cs-CZ" dirty="0">
              <a:solidFill>
                <a:prstClr val="black"/>
              </a:solidFill>
            </a:endParaRPr>
          </a:p>
          <a:p>
            <a:pPr algn="ctr"/>
            <a:r>
              <a:rPr lang="cs-CZ" dirty="0">
                <a:solidFill>
                  <a:prstClr val="black"/>
                </a:solidFill>
              </a:rPr>
              <a:t>ŠABLONA ČÍSLO: III/2</a:t>
            </a:r>
          </a:p>
          <a:p>
            <a:pPr algn="ctr"/>
            <a:r>
              <a:rPr lang="cs-CZ" dirty="0">
                <a:solidFill>
                  <a:prstClr val="black"/>
                </a:solidFill>
              </a:rPr>
              <a:t>NÁZEV:  INOVACE A ZKVALITNĚNÍ VÝUKY PROSTŘEDNICTVÍM ICT</a:t>
            </a:r>
          </a:p>
          <a:p>
            <a:pPr algn="ctr"/>
            <a:endParaRPr lang="cs-CZ" dirty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  <a:p>
            <a:r>
              <a:rPr lang="cs-CZ" sz="2000" b="1" dirty="0">
                <a:solidFill>
                  <a:prstClr val="black"/>
                </a:solidFill>
              </a:rPr>
              <a:t>PŘEDMĚT: JAZYK ČESKÝ</a:t>
            </a:r>
          </a:p>
          <a:p>
            <a:r>
              <a:rPr lang="cs-CZ" sz="2000" b="1" dirty="0">
                <a:solidFill>
                  <a:prstClr val="black"/>
                </a:solidFill>
              </a:rPr>
              <a:t>ROČNÍK: IX.</a:t>
            </a:r>
          </a:p>
          <a:p>
            <a:r>
              <a:rPr lang="cs-CZ" sz="2000" b="1" dirty="0">
                <a:solidFill>
                  <a:prstClr val="black"/>
                </a:solidFill>
              </a:rPr>
              <a:t>TÉMA: MÁJOVCI – </a:t>
            </a:r>
            <a:r>
              <a:rPr lang="cs-CZ" sz="2000" b="1" dirty="0" smtClean="0">
                <a:solidFill>
                  <a:prstClr val="black"/>
                </a:solidFill>
              </a:rPr>
              <a:t>JAN NERUDA</a:t>
            </a:r>
            <a:endParaRPr lang="cs-CZ" sz="2000" b="1" dirty="0">
              <a:solidFill>
                <a:prstClr val="black"/>
              </a:solidFill>
            </a:endParaRPr>
          </a:p>
          <a:p>
            <a:r>
              <a:rPr lang="cs-CZ" sz="2000" b="1" dirty="0">
                <a:solidFill>
                  <a:prstClr val="black"/>
                </a:solidFill>
              </a:rPr>
              <a:t>AUTOR: MGR. HANA GINTEROVÁ</a:t>
            </a:r>
          </a:p>
          <a:p>
            <a:r>
              <a:rPr lang="cs-CZ" sz="2000" b="1" dirty="0">
                <a:solidFill>
                  <a:prstClr val="black"/>
                </a:solidFill>
              </a:rPr>
              <a:t>DATUM VYTVOŘENÍ: </a:t>
            </a:r>
            <a:r>
              <a:rPr lang="cs-CZ" sz="2000" b="1" dirty="0" smtClean="0">
                <a:solidFill>
                  <a:prstClr val="black"/>
                </a:solidFill>
              </a:rPr>
              <a:t>31. </a:t>
            </a:r>
            <a:r>
              <a:rPr lang="cs-CZ" sz="2000" b="1" dirty="0">
                <a:solidFill>
                  <a:prstClr val="black"/>
                </a:solidFill>
              </a:rPr>
              <a:t>10. 2011</a:t>
            </a:r>
          </a:p>
          <a:p>
            <a:endParaRPr lang="cs-CZ" dirty="0">
              <a:solidFill>
                <a:prstClr val="white"/>
              </a:solidFill>
            </a:endParaRPr>
          </a:p>
          <a:p>
            <a:pPr algn="ctr"/>
            <a:r>
              <a:rPr lang="cs-CZ" dirty="0">
                <a:solidFill>
                  <a:prstClr val="white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VY_32_INOVACE_33_HG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2075"/>
            <a:ext cx="11398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823" y="179165"/>
            <a:ext cx="45418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6500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NERUDA PROZAIK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15616" y="1484785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POVÍDKY MALOSTRANSKÉ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 jejich </a:t>
            </a:r>
            <a:r>
              <a:rPr lang="cs-CZ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pestrost je nazýval </a:t>
            </a:r>
            <a:r>
              <a:rPr lang="cs-CZ" sz="24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obrázky, studiemi, žerty či drobnými klepy</a:t>
            </a:r>
            <a:r>
              <a:rPr lang="cs-CZ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endParaRPr lang="cs-CZ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Dvanáct</a:t>
            </a: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Povídek malostranských však reprezentuje prestižní žánr umělecké literatury. </a:t>
            </a:r>
            <a:endParaRPr lang="cs-CZ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Povídky </a:t>
            </a:r>
            <a:r>
              <a:rPr lang="cs-CZ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malostranské představují důmyslně komponovaný </a:t>
            </a:r>
            <a:r>
              <a:rPr lang="cs-CZ" sz="24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celek</a:t>
            </a:r>
            <a:r>
              <a:rPr lang="cs-CZ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endParaRPr lang="cs-CZ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cs-CZ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Týden v tichém domě</a:t>
            </a:r>
          </a:p>
          <a:p>
            <a:r>
              <a:rPr lang="cs-CZ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Přivedla žebráka na mizinu</a:t>
            </a:r>
          </a:p>
          <a:p>
            <a:r>
              <a:rPr lang="cs-CZ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Hastrman</a:t>
            </a:r>
          </a:p>
          <a:p>
            <a:r>
              <a:rPr lang="cs-CZ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Večerní šplechty</a:t>
            </a:r>
            <a:endParaRPr lang="cs-CZ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EU12\AppData\Local\Microsoft\Windows\Temporary Internet Files\Content.IE5\M1TMZU76\MP900438643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552944" cy="17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U12\AppData\Local\Microsoft\Windows\Temporary Internet Files\Content.IE5\2Q3A7NWE\MP900407139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257" y="3861048"/>
            <a:ext cx="1966813" cy="24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147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DŮM U DVOU SLUNCŮ, KDE NERUDA VYRŮSTAL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4873724" cy="48737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4961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087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SPISOVATELSKÁ JMENOVKA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400600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cs-CZ" sz="4300" b="1" dirty="0" smtClean="0">
                <a:solidFill>
                  <a:schemeClr val="tx2">
                    <a:lumMod val="50000"/>
                  </a:schemeClr>
                </a:solidFill>
              </a:rPr>
              <a:t>Jan Neruda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Český spisovatel 19. století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Hlavní představitel májovců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Spojen s Malou Stranou</a:t>
            </a:r>
          </a:p>
          <a:p>
            <a:pPr>
              <a:buFont typeface="Wingdings" pitchFamily="2" charset="2"/>
              <a:buChar char="§"/>
            </a:pPr>
            <a:r>
              <a:rPr lang="cs-CZ" b="1" u="sng" dirty="0">
                <a:solidFill>
                  <a:schemeClr val="tx2">
                    <a:lumMod val="50000"/>
                  </a:schemeClr>
                </a:solidFill>
              </a:rPr>
              <a:t>Novinář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fejetonista (krátká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vtipná stať, zamyšlení na aktuální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téma)</a:t>
            </a:r>
          </a:p>
          <a:p>
            <a:pPr marL="82296" indent="0">
              <a:buNone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Kam s ním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– nejznámější fejeton</a:t>
            </a:r>
          </a:p>
          <a:p>
            <a:pPr>
              <a:buFont typeface="Wingdings" pitchFamily="2" charset="2"/>
              <a:buChar char="§"/>
            </a:pPr>
            <a:r>
              <a:rPr lang="cs-CZ" b="1" u="sng" dirty="0" smtClean="0">
                <a:solidFill>
                  <a:schemeClr val="tx2">
                    <a:lumMod val="50000"/>
                  </a:schemeClr>
                </a:solidFill>
              </a:rPr>
              <a:t>Prozaik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Povídky malostranské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(12 propojených povídek)</a:t>
            </a:r>
          </a:p>
          <a:p>
            <a:pPr>
              <a:buFont typeface="Wingdings" pitchFamily="2" charset="2"/>
              <a:buChar char="§"/>
            </a:pPr>
            <a:r>
              <a:rPr lang="cs-CZ" b="1" u="sng" dirty="0" smtClean="0">
                <a:solidFill>
                  <a:schemeClr val="tx2">
                    <a:lumMod val="50000"/>
                  </a:schemeClr>
                </a:solidFill>
              </a:rPr>
              <a:t>Básník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Písně kosmické</a:t>
            </a:r>
          </a:p>
          <a:p>
            <a:pPr marL="82296" indent="0">
              <a:buNone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Balady a romance</a:t>
            </a:r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516216" y="5373216"/>
            <a:ext cx="21602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ZAPIŠTE SI DO SEŠITU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71900" y="6488668"/>
            <a:ext cx="56886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UKÁZKA</a:t>
            </a:r>
            <a:r>
              <a:rPr lang="cs-CZ" dirty="0" smtClean="0"/>
              <a:t> K POSLECHU – POVÍDKY MALOSTRANSKÉ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169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612" y="233472"/>
            <a:ext cx="3851194" cy="60581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ovéPole 2"/>
          <p:cNvSpPr txBox="1"/>
          <p:nvPr/>
        </p:nvSpPr>
        <p:spPr>
          <a:xfrm>
            <a:off x="2849036" y="5517232"/>
            <a:ext cx="3168352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prstClr val="white"/>
                </a:solidFill>
              </a:rPr>
              <a:t>Rukopis básně Srpen ze sbírky </a:t>
            </a:r>
            <a:endParaRPr lang="cs-CZ" sz="2400" b="1" dirty="0" smtClean="0">
              <a:solidFill>
                <a:prstClr val="white"/>
              </a:solidFill>
            </a:endParaRPr>
          </a:p>
          <a:p>
            <a:pPr algn="ctr"/>
            <a:r>
              <a:rPr lang="cs-CZ" sz="2400" b="1" dirty="0" smtClean="0">
                <a:solidFill>
                  <a:prstClr val="white"/>
                </a:solidFill>
              </a:rPr>
              <a:t>Prosté </a:t>
            </a:r>
            <a:r>
              <a:rPr lang="cs-CZ" sz="2400" b="1" dirty="0">
                <a:solidFill>
                  <a:prstClr val="white"/>
                </a:solidFill>
              </a:rPr>
              <a:t>motivy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03648" y="332656"/>
            <a:ext cx="3168352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/>
              <a:t>Srpen Jan Neruda Teprve srpen s oblohy záře a teplo jen srší, 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/>
              <a:t>přece již </a:t>
            </a:r>
            <a:r>
              <a:rPr lang="cs-CZ" dirty="0" smtClean="0"/>
              <a:t>z </a:t>
            </a:r>
            <a:r>
              <a:rPr lang="cs-CZ" dirty="0" err="1"/>
              <a:t>agátu</a:t>
            </a:r>
            <a:r>
              <a:rPr lang="cs-CZ" dirty="0"/>
              <a:t> před domem vše listí jak v podzimní prší. </a:t>
            </a:r>
            <a:endParaRPr lang="cs-CZ" dirty="0" smtClean="0"/>
          </a:p>
          <a:p>
            <a:r>
              <a:rPr lang="cs-CZ" dirty="0" smtClean="0"/>
              <a:t>Sotvaže </a:t>
            </a:r>
            <a:r>
              <a:rPr lang="cs-CZ" dirty="0"/>
              <a:t>větérek zavěje a sotvaže větev se skloní, </a:t>
            </a:r>
            <a:endParaRPr lang="cs-CZ" dirty="0" smtClean="0"/>
          </a:p>
          <a:p>
            <a:r>
              <a:rPr lang="cs-CZ" dirty="0" smtClean="0"/>
              <a:t>již </a:t>
            </a:r>
            <a:r>
              <a:rPr lang="cs-CZ" dirty="0"/>
              <a:t>ku zemi </a:t>
            </a:r>
            <a:r>
              <a:rPr lang="cs-CZ" dirty="0" smtClean="0"/>
              <a:t>zežloutlé </a:t>
            </a:r>
            <a:r>
              <a:rPr lang="cs-CZ" dirty="0"/>
              <a:t>listí to jak zlacený deštík se roní. Zamyšlen dívám se oknem ven a chvěju se , </a:t>
            </a:r>
            <a:endParaRPr lang="cs-CZ" dirty="0" smtClean="0"/>
          </a:p>
          <a:p>
            <a:r>
              <a:rPr lang="cs-CZ" dirty="0" smtClean="0"/>
              <a:t>podoben </a:t>
            </a:r>
            <a:r>
              <a:rPr lang="cs-CZ" dirty="0"/>
              <a:t>věchu – musí to přece být pěkné jen, když člověku prchnou dny </a:t>
            </a:r>
            <a:endParaRPr lang="cs-CZ" dirty="0" smtClean="0"/>
          </a:p>
          <a:p>
            <a:r>
              <a:rPr lang="cs-CZ" dirty="0" smtClean="0"/>
              <a:t>poslední </a:t>
            </a:r>
            <a:r>
              <a:rPr lang="cs-CZ" dirty="0"/>
              <a:t>tak v plničké záři, tak v spěchu!</a:t>
            </a:r>
          </a:p>
        </p:txBody>
      </p:sp>
    </p:spTree>
    <p:extLst>
      <p:ext uri="{BB962C8B-B14F-4D97-AF65-F5344CB8AC3E}">
        <p14:creationId xmlns:p14="http://schemas.microsoft.com/office/powerpoint/2010/main" xmlns="" val="197572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LITERÁRNÍ TERMÍNY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1475656" y="1524000"/>
            <a:ext cx="7416824" cy="5217368"/>
          </a:xfrm>
        </p:spPr>
        <p:txBody>
          <a:bodyPr>
            <a:normAutofit fontScale="92500" lnSpcReduction="10000"/>
          </a:bodyPr>
          <a:lstStyle/>
          <a:p>
            <a:r>
              <a:rPr lang="cs-CZ" sz="3500" dirty="0">
                <a:solidFill>
                  <a:schemeClr val="tx2">
                    <a:lumMod val="50000"/>
                  </a:schemeClr>
                </a:solidFill>
              </a:rPr>
              <a:t>Básník</a:t>
            </a:r>
          </a:p>
          <a:p>
            <a:r>
              <a:rPr lang="cs-CZ" sz="3500" dirty="0" smtClean="0">
                <a:solidFill>
                  <a:schemeClr val="tx2">
                    <a:lumMod val="50000"/>
                  </a:schemeClr>
                </a:solidFill>
              </a:rPr>
              <a:t>Prozaik</a:t>
            </a:r>
          </a:p>
          <a:p>
            <a:r>
              <a:rPr lang="cs-CZ" sz="3500" dirty="0" smtClean="0">
                <a:solidFill>
                  <a:schemeClr val="tx2">
                    <a:lumMod val="50000"/>
                  </a:schemeClr>
                </a:solidFill>
              </a:rPr>
              <a:t>Publicista</a:t>
            </a:r>
            <a:endParaRPr lang="cs-CZ" sz="35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3500" dirty="0" smtClean="0">
                <a:solidFill>
                  <a:schemeClr val="tx2">
                    <a:lumMod val="50000"/>
                  </a:schemeClr>
                </a:solidFill>
              </a:rPr>
              <a:t>Májovci</a:t>
            </a:r>
            <a:endParaRPr lang="cs-CZ" sz="35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3500" dirty="0">
                <a:solidFill>
                  <a:schemeClr val="tx2">
                    <a:lumMod val="50000"/>
                  </a:schemeClr>
                </a:solidFill>
              </a:rPr>
              <a:t>Román</a:t>
            </a:r>
          </a:p>
          <a:p>
            <a:r>
              <a:rPr lang="cs-CZ" sz="3500" dirty="0">
                <a:solidFill>
                  <a:schemeClr val="tx2">
                    <a:lumMod val="50000"/>
                  </a:schemeClr>
                </a:solidFill>
              </a:rPr>
              <a:t>Novela</a:t>
            </a:r>
          </a:p>
          <a:p>
            <a:r>
              <a:rPr lang="cs-CZ" sz="3500" dirty="0" smtClean="0">
                <a:solidFill>
                  <a:schemeClr val="tx2">
                    <a:lumMod val="50000"/>
                  </a:schemeClr>
                </a:solidFill>
              </a:rPr>
              <a:t>Žánr</a:t>
            </a:r>
          </a:p>
          <a:p>
            <a:r>
              <a:rPr lang="cs-CZ" sz="3500" dirty="0" smtClean="0">
                <a:solidFill>
                  <a:schemeClr val="tx2">
                    <a:lumMod val="50000"/>
                  </a:schemeClr>
                </a:solidFill>
              </a:rPr>
              <a:t>Fejeton</a:t>
            </a:r>
          </a:p>
          <a:p>
            <a:r>
              <a:rPr lang="cs-CZ" sz="3500" dirty="0" smtClean="0">
                <a:solidFill>
                  <a:schemeClr val="tx2">
                    <a:lumMod val="50000"/>
                  </a:schemeClr>
                </a:solidFill>
              </a:rPr>
              <a:t>Nadsázka</a:t>
            </a:r>
          </a:p>
          <a:p>
            <a:r>
              <a:rPr lang="cs-CZ" sz="3500" dirty="0" smtClean="0">
                <a:solidFill>
                  <a:schemeClr val="tx2">
                    <a:lumMod val="50000"/>
                  </a:schemeClr>
                </a:solidFill>
              </a:rPr>
              <a:t>Pointa</a:t>
            </a:r>
            <a:endParaRPr lang="cs-CZ" sz="3500" dirty="0">
              <a:solidFill>
                <a:schemeClr val="tx2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0599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0"/>
            <a:ext cx="7818072" cy="6206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200" dirty="0"/>
              <a:t>CITACE: OBRÁZKY, FOTOGRAFIE, KRESBY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764704"/>
            <a:ext cx="78581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cs-CZ" sz="3400" b="1" dirty="0"/>
              <a:t>VILÍMEK, Jan, vložil uživatel  </a:t>
            </a:r>
            <a:r>
              <a:rPr lang="cs-CZ" sz="3400" b="1" dirty="0" err="1"/>
              <a:t>Jedudedek</a:t>
            </a:r>
            <a:r>
              <a:rPr lang="cs-CZ" sz="3400" b="1" dirty="0"/>
              <a:t>. Http://cz.wikipedia.org [online]. 15. 1. 2009, 12:16. [</a:t>
            </a:r>
            <a:r>
              <a:rPr lang="cs-CZ" sz="3400" b="1" dirty="0" smtClean="0"/>
              <a:t>2011-10-31] </a:t>
            </a:r>
            <a:r>
              <a:rPr lang="cs-CZ" sz="3400" b="1" dirty="0" err="1"/>
              <a:t>Soubor:Jan</a:t>
            </a:r>
            <a:r>
              <a:rPr lang="cs-CZ" sz="3400" b="1" dirty="0"/>
              <a:t> Vilímek - Jan Neruda.jpg. </a:t>
            </a:r>
            <a:r>
              <a:rPr lang="cs-CZ" sz="3400" b="1" dirty="0" err="1"/>
              <a:t>From</a:t>
            </a:r>
            <a:r>
              <a:rPr lang="cs-CZ" sz="3400" b="1" dirty="0"/>
              <a:t> </a:t>
            </a:r>
            <a:r>
              <a:rPr lang="cs-CZ" sz="3400" b="1" dirty="0" err="1"/>
              <a:t>Wikipedia</a:t>
            </a:r>
            <a:r>
              <a:rPr lang="cs-CZ" sz="3400" b="1" dirty="0"/>
              <a:t>, </a:t>
            </a:r>
            <a:r>
              <a:rPr lang="cs-CZ" sz="3400" b="1" dirty="0" err="1"/>
              <a:t>the</a:t>
            </a:r>
            <a:r>
              <a:rPr lang="cs-CZ" sz="3400" b="1" dirty="0"/>
              <a:t> free </a:t>
            </a:r>
            <a:r>
              <a:rPr lang="cs-CZ" sz="3400" b="1" dirty="0" err="1"/>
              <a:t>encyclopedia</a:t>
            </a:r>
            <a:r>
              <a:rPr lang="cs-CZ" sz="3400" b="1" dirty="0"/>
              <a:t>. Dostupné z WWW: &lt;http://cs.wikipedia.org/wiki/Soubor:Jan_Vil%C3%ADmek_-_Jan_Neruda.jpg&gt;</a:t>
            </a:r>
          </a:p>
          <a:p>
            <a:r>
              <a:rPr lang="cs-CZ" sz="3400" b="1" dirty="0" smtClean="0"/>
              <a:t>Volné </a:t>
            </a:r>
            <a:r>
              <a:rPr lang="cs-CZ" sz="3400" b="1" dirty="0" err="1" smtClean="0"/>
              <a:t>dílo,vložil</a:t>
            </a:r>
            <a:r>
              <a:rPr lang="cs-CZ" sz="3400" b="1" dirty="0" smtClean="0"/>
              <a:t> </a:t>
            </a:r>
            <a:r>
              <a:rPr lang="cs-CZ" sz="3400" b="1" dirty="0"/>
              <a:t>uživatel </a:t>
            </a:r>
            <a:r>
              <a:rPr lang="cs-CZ" sz="3400" b="1" dirty="0" smtClean="0"/>
              <a:t>Karel K. </a:t>
            </a:r>
            <a:r>
              <a:rPr lang="cs-CZ" sz="3400" b="1" dirty="0"/>
              <a:t>Http://cz.wikipedia.org [online]. 1. 3. 2010, 14:51. [2011-10-31] </a:t>
            </a:r>
            <a:r>
              <a:rPr lang="cs-CZ" sz="3400" b="1" dirty="0" err="1"/>
              <a:t>Soubor:Jan</a:t>
            </a:r>
            <a:r>
              <a:rPr lang="cs-CZ" sz="3400" b="1" dirty="0"/>
              <a:t> Neruda.jpg. </a:t>
            </a:r>
            <a:r>
              <a:rPr lang="cs-CZ" sz="3400" b="1" dirty="0" err="1"/>
              <a:t>From</a:t>
            </a:r>
            <a:r>
              <a:rPr lang="cs-CZ" sz="3400" b="1" dirty="0"/>
              <a:t> </a:t>
            </a:r>
            <a:r>
              <a:rPr lang="cs-CZ" sz="3400" b="1" dirty="0" err="1"/>
              <a:t>Wikipedia</a:t>
            </a:r>
            <a:r>
              <a:rPr lang="cs-CZ" sz="3400" b="1" dirty="0"/>
              <a:t>, </a:t>
            </a:r>
            <a:r>
              <a:rPr lang="cs-CZ" sz="3400" b="1" dirty="0" err="1"/>
              <a:t>the</a:t>
            </a:r>
            <a:r>
              <a:rPr lang="cs-CZ" sz="3400" b="1" dirty="0"/>
              <a:t> free </a:t>
            </a:r>
            <a:r>
              <a:rPr lang="cs-CZ" sz="3400" b="1" dirty="0" err="1"/>
              <a:t>encyclopedia</a:t>
            </a:r>
            <a:r>
              <a:rPr lang="cs-CZ" sz="3400" b="1" dirty="0"/>
              <a:t>. Dostupné z WWW: </a:t>
            </a:r>
            <a:r>
              <a:rPr lang="cs-CZ" sz="3400" b="1" dirty="0" smtClean="0"/>
              <a:t>&lt;http</a:t>
            </a:r>
            <a:r>
              <a:rPr lang="cs-CZ" sz="3400" b="1" dirty="0"/>
              <a:t>://</a:t>
            </a:r>
            <a:r>
              <a:rPr lang="cs-CZ" sz="3400" b="1" dirty="0" smtClean="0"/>
              <a:t>cs.wikipedia.org/wiki/</a:t>
            </a:r>
            <a:r>
              <a:rPr lang="cs-CZ" sz="3400" b="1" dirty="0" err="1" smtClean="0"/>
              <a:t>Soubor:Jan_Neruda.jpg</a:t>
            </a:r>
            <a:r>
              <a:rPr lang="cs-CZ" sz="3400" b="1" dirty="0" smtClean="0"/>
              <a:t>&gt;</a:t>
            </a:r>
          </a:p>
          <a:p>
            <a:r>
              <a:rPr lang="cs-CZ" sz="3400" b="1" dirty="0" smtClean="0"/>
              <a:t>Vložil </a:t>
            </a:r>
            <a:r>
              <a:rPr lang="cs-CZ" sz="3400" b="1" dirty="0"/>
              <a:t>uživatel </a:t>
            </a:r>
            <a:r>
              <a:rPr lang="cs-CZ" sz="3400" b="1" dirty="0" err="1"/>
              <a:t>Miaow</a:t>
            </a:r>
            <a:r>
              <a:rPr lang="cs-CZ" sz="3400" b="1" dirty="0"/>
              <a:t> </a:t>
            </a:r>
            <a:r>
              <a:rPr lang="cs-CZ" sz="3400" b="1" dirty="0" err="1"/>
              <a:t>Miaow</a:t>
            </a:r>
            <a:r>
              <a:rPr lang="cs-CZ" sz="3400" b="1" dirty="0"/>
              <a:t>. Http://cz.wikipedia.org [online]. 28. 10. 2005, 20:42. [</a:t>
            </a:r>
            <a:r>
              <a:rPr lang="cs-CZ" sz="3400" b="1" dirty="0" smtClean="0"/>
              <a:t>2011-10-31]</a:t>
            </a:r>
            <a:r>
              <a:rPr lang="cs-CZ" sz="3400" dirty="0" smtClean="0"/>
              <a:t> </a:t>
            </a:r>
            <a:r>
              <a:rPr lang="cs-CZ" sz="3400" b="1" dirty="0" err="1" smtClean="0"/>
              <a:t>Soubor:Jan</a:t>
            </a:r>
            <a:r>
              <a:rPr lang="cs-CZ" sz="3400" b="1" dirty="0" smtClean="0"/>
              <a:t> </a:t>
            </a:r>
            <a:r>
              <a:rPr lang="cs-CZ" sz="3400" b="1" dirty="0"/>
              <a:t>Neruda </a:t>
            </a:r>
            <a:r>
              <a:rPr lang="cs-CZ" sz="3400" b="1" dirty="0" err="1"/>
              <a:t>grave</a:t>
            </a:r>
            <a:r>
              <a:rPr lang="cs-CZ" sz="3400" b="1" dirty="0"/>
              <a:t> </a:t>
            </a:r>
            <a:r>
              <a:rPr lang="cs-CZ" sz="3400" b="1" dirty="0" err="1"/>
              <a:t>Vysehrad</a:t>
            </a:r>
            <a:r>
              <a:rPr lang="cs-CZ" sz="3400" b="1" dirty="0"/>
              <a:t> </a:t>
            </a:r>
            <a:r>
              <a:rPr lang="cs-CZ" sz="3400" b="1" dirty="0" err="1"/>
              <a:t>Cemetery</a:t>
            </a:r>
            <a:r>
              <a:rPr lang="cs-CZ" sz="3400" b="1" dirty="0"/>
              <a:t> Prague CZ </a:t>
            </a:r>
            <a:r>
              <a:rPr lang="cs-CZ" sz="3400" b="1" dirty="0" smtClean="0"/>
              <a:t>807.jpg. </a:t>
            </a:r>
            <a:r>
              <a:rPr lang="cs-CZ" sz="3400" b="1" dirty="0" err="1"/>
              <a:t>From</a:t>
            </a:r>
            <a:r>
              <a:rPr lang="cs-CZ" sz="3400" b="1" dirty="0"/>
              <a:t> </a:t>
            </a:r>
            <a:r>
              <a:rPr lang="cs-CZ" sz="3400" b="1" dirty="0" err="1"/>
              <a:t>Wikipedia</a:t>
            </a:r>
            <a:r>
              <a:rPr lang="cs-CZ" sz="3400" b="1" dirty="0"/>
              <a:t>, </a:t>
            </a:r>
            <a:r>
              <a:rPr lang="cs-CZ" sz="3400" b="1" dirty="0" err="1"/>
              <a:t>the</a:t>
            </a:r>
            <a:r>
              <a:rPr lang="cs-CZ" sz="3400" b="1" dirty="0"/>
              <a:t> free </a:t>
            </a:r>
            <a:r>
              <a:rPr lang="cs-CZ" sz="3400" b="1" dirty="0" err="1"/>
              <a:t>encyclopedia</a:t>
            </a:r>
            <a:r>
              <a:rPr lang="cs-CZ" sz="3400" b="1" dirty="0"/>
              <a:t>. Dostupné z WWW: &lt;http://cs.wikipedia.org/wiki/Soubor:Jan_Neruda_grave_Vysehrad_Cemetery_Prague_CZ_807.jpg&gt;</a:t>
            </a:r>
          </a:p>
          <a:p>
            <a:r>
              <a:rPr lang="cs-CZ" sz="3400" b="1" dirty="0" smtClean="0"/>
              <a:t>BAŤHA. Matěj, vložil </a:t>
            </a:r>
            <a:r>
              <a:rPr lang="cs-CZ" sz="3400" b="1" dirty="0"/>
              <a:t>uživatel </a:t>
            </a:r>
            <a:r>
              <a:rPr lang="cs-CZ" sz="3400" b="1" dirty="0" err="1" smtClean="0"/>
              <a:t>Jedudedek</a:t>
            </a:r>
            <a:r>
              <a:rPr lang="cs-CZ" sz="3400" b="1" dirty="0" smtClean="0"/>
              <a:t>. </a:t>
            </a:r>
            <a:r>
              <a:rPr lang="cs-CZ" sz="3400" b="1" dirty="0"/>
              <a:t>Http://cz.wikipedia.org [online]. 13. 6. 2008, 14:54. [2011-10-31] </a:t>
            </a:r>
            <a:r>
              <a:rPr lang="cs-CZ" sz="3400" b="1" dirty="0" err="1"/>
              <a:t>Soubor:Praha</a:t>
            </a:r>
            <a:r>
              <a:rPr lang="cs-CZ" sz="3400" b="1" dirty="0"/>
              <a:t>, Mala Strana - Nerudova 47, U dvou </a:t>
            </a:r>
            <a:r>
              <a:rPr lang="cs-CZ" sz="3400" b="1" dirty="0" err="1"/>
              <a:t>sluncu</a:t>
            </a:r>
            <a:r>
              <a:rPr lang="cs-CZ" sz="3400" b="1" dirty="0"/>
              <a:t> (</a:t>
            </a:r>
            <a:r>
              <a:rPr lang="cs-CZ" sz="3400" b="1" dirty="0" err="1"/>
              <a:t>domovni</a:t>
            </a:r>
            <a:r>
              <a:rPr lang="cs-CZ" sz="3400" b="1" dirty="0"/>
              <a:t> </a:t>
            </a:r>
            <a:r>
              <a:rPr lang="cs-CZ" sz="3400" b="1" dirty="0" err="1"/>
              <a:t>znameni</a:t>
            </a:r>
            <a:r>
              <a:rPr lang="cs-CZ" sz="3400" b="1" dirty="0"/>
              <a:t>).</a:t>
            </a:r>
            <a:r>
              <a:rPr lang="cs-CZ" sz="3400" b="1" dirty="0" err="1"/>
              <a:t>jpg</a:t>
            </a:r>
            <a:r>
              <a:rPr lang="cs-CZ" sz="3400" b="1" dirty="0"/>
              <a:t>. </a:t>
            </a:r>
            <a:r>
              <a:rPr lang="cs-CZ" sz="3400" b="1" dirty="0" err="1"/>
              <a:t>From</a:t>
            </a:r>
            <a:r>
              <a:rPr lang="cs-CZ" sz="3400" b="1" dirty="0"/>
              <a:t> </a:t>
            </a:r>
            <a:r>
              <a:rPr lang="cs-CZ" sz="3400" b="1" dirty="0" err="1"/>
              <a:t>Wikipedia</a:t>
            </a:r>
            <a:r>
              <a:rPr lang="cs-CZ" sz="3400" b="1" dirty="0"/>
              <a:t>, </a:t>
            </a:r>
            <a:r>
              <a:rPr lang="cs-CZ" sz="3400" b="1" dirty="0" err="1"/>
              <a:t>the</a:t>
            </a:r>
            <a:r>
              <a:rPr lang="cs-CZ" sz="3400" b="1" dirty="0"/>
              <a:t> free </a:t>
            </a:r>
            <a:r>
              <a:rPr lang="cs-CZ" sz="3400" b="1" dirty="0" err="1"/>
              <a:t>encyclopedia</a:t>
            </a:r>
            <a:r>
              <a:rPr lang="cs-CZ" sz="3400" b="1" dirty="0"/>
              <a:t>. Dostupné z WWW: &lt;http://cs.wikipedia.org/wiki/Soubor:Praha,_Mala_Strana_-_Nerudova_47,_U_dvou_sluncu_(</a:t>
            </a:r>
            <a:r>
              <a:rPr lang="cs-CZ" sz="3400" b="1" dirty="0" err="1"/>
              <a:t>domovni_znameni</a:t>
            </a:r>
            <a:r>
              <a:rPr lang="cs-CZ" sz="3400" b="1" dirty="0"/>
              <a:t>).</a:t>
            </a:r>
            <a:r>
              <a:rPr lang="cs-CZ" sz="3400" b="1" dirty="0" err="1"/>
              <a:t>jpg</a:t>
            </a:r>
            <a:r>
              <a:rPr lang="cs-CZ" sz="3400" b="1" dirty="0"/>
              <a:t>&gt;</a:t>
            </a:r>
          </a:p>
          <a:p>
            <a:r>
              <a:rPr lang="cs-CZ" sz="3400" b="1" dirty="0"/>
              <a:t>Volné </a:t>
            </a:r>
            <a:r>
              <a:rPr lang="cs-CZ" sz="3400" b="1" dirty="0" err="1"/>
              <a:t>dílo,vložil</a:t>
            </a:r>
            <a:r>
              <a:rPr lang="cs-CZ" sz="3400" b="1" dirty="0"/>
              <a:t> uživatel </a:t>
            </a:r>
            <a:r>
              <a:rPr lang="cs-CZ" sz="3400" b="1" dirty="0" err="1"/>
              <a:t>Sevela.p</a:t>
            </a:r>
            <a:r>
              <a:rPr lang="cs-CZ" sz="3400" b="1" dirty="0"/>
              <a:t>. Http://cz.wikipedia.org [online]. 16. 3. 2008, 19:09. [2011-10-31] </a:t>
            </a:r>
            <a:r>
              <a:rPr lang="cs-CZ" sz="3400" b="1" dirty="0" err="1"/>
              <a:t>Soubor:Nerudův</a:t>
            </a:r>
            <a:r>
              <a:rPr lang="cs-CZ" sz="3400" b="1" dirty="0"/>
              <a:t> rukopis Srpen.jpg. </a:t>
            </a:r>
            <a:r>
              <a:rPr lang="cs-CZ" sz="3400" b="1" dirty="0" err="1"/>
              <a:t>From</a:t>
            </a:r>
            <a:r>
              <a:rPr lang="cs-CZ" sz="3400" b="1" dirty="0"/>
              <a:t> </a:t>
            </a:r>
            <a:r>
              <a:rPr lang="cs-CZ" sz="3400" b="1" dirty="0" err="1"/>
              <a:t>Wikipedia</a:t>
            </a:r>
            <a:r>
              <a:rPr lang="cs-CZ" sz="3400" b="1" dirty="0"/>
              <a:t>, </a:t>
            </a:r>
            <a:r>
              <a:rPr lang="cs-CZ" sz="3400" b="1" dirty="0" err="1"/>
              <a:t>the</a:t>
            </a:r>
            <a:r>
              <a:rPr lang="cs-CZ" sz="3400" b="1" dirty="0"/>
              <a:t> free </a:t>
            </a:r>
            <a:r>
              <a:rPr lang="cs-CZ" sz="3400" b="1" dirty="0" err="1"/>
              <a:t>encyclopedia</a:t>
            </a:r>
            <a:r>
              <a:rPr lang="cs-CZ" sz="3400" b="1" dirty="0"/>
              <a:t>. Dostupné z WWW: &lt;http://cs.wikipedia.org/wiki/Soubor:Nerud%C5%AFv_rukopis_Srpen.jpg&gt;</a:t>
            </a:r>
          </a:p>
          <a:p>
            <a:r>
              <a:rPr lang="cs-CZ" sz="3400" b="1" dirty="0"/>
              <a:t>Ostatní obrázky a fotografie – kliparty </a:t>
            </a:r>
            <a:r>
              <a:rPr lang="cs-CZ" sz="3400" b="1" dirty="0" err="1"/>
              <a:t>office</a:t>
            </a:r>
            <a:r>
              <a:rPr lang="cs-CZ" sz="3400" b="1" dirty="0"/>
              <a:t>- www.office.com</a:t>
            </a:r>
          </a:p>
          <a:p>
            <a:r>
              <a:rPr lang="cs-CZ" sz="3400" b="1" dirty="0"/>
              <a:t>FOTOGRAFIE JSOU VKLÁDÁNY OPAKOVANĚ</a:t>
            </a:r>
          </a:p>
          <a:p>
            <a:pPr marL="82296" indent="0">
              <a:buNone/>
            </a:pPr>
            <a:endParaRPr lang="cs-CZ" sz="3400" b="1" dirty="0" smtClean="0"/>
          </a:p>
          <a:p>
            <a:endParaRPr lang="cs-CZ" sz="3400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33750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818072" cy="56207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800" dirty="0" smtClean="0"/>
              <a:t>ANOTACE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682168" cy="59766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2400" dirty="0" smtClean="0"/>
              <a:t>PREZENTACE VYTVOŘENA JAKO DOPLNĚK K OPAKOVACÍMU UČIVU 9. ROČNÍKU MÁJOVCI – SPISOVATEL JAN NERUDA</a:t>
            </a:r>
          </a:p>
          <a:p>
            <a:r>
              <a:rPr lang="cs-CZ" sz="2400" dirty="0" smtClean="0"/>
              <a:t>V RÁMCI PREZENTACE MAJÍ ŽÁCI MOŽNOST </a:t>
            </a:r>
          </a:p>
          <a:p>
            <a:pPr marL="596646" indent="-514350">
              <a:buFont typeface="+mj-lt"/>
              <a:buAutoNum type="arabicPeriod"/>
            </a:pPr>
            <a:r>
              <a:rPr lang="cs-CZ" sz="2400" dirty="0" smtClean="0"/>
              <a:t>SEZNÁMIT SE S ŽIVOTNÍMI OSUDY A TVORBOU JANA NERUDY</a:t>
            </a:r>
          </a:p>
          <a:p>
            <a:pPr marL="596646" indent="-514350">
              <a:buFont typeface="+mj-lt"/>
              <a:buAutoNum type="arabicPeriod"/>
            </a:pPr>
            <a:r>
              <a:rPr lang="cs-CZ" sz="2400" dirty="0" smtClean="0"/>
              <a:t>SEZNÁMIT SE S PUBLICISTICKÝM  ŽÁNREM FEJETON</a:t>
            </a:r>
          </a:p>
          <a:p>
            <a:pPr marL="82296" indent="0" algn="ctr">
              <a:buNone/>
            </a:pPr>
            <a:r>
              <a:rPr lang="cs-CZ" sz="2400" dirty="0" smtClean="0"/>
              <a:t>DO PREZENTACE JSOU VLOŽENY HYPERTEXTOVÉ ODKAZY</a:t>
            </a:r>
          </a:p>
          <a:p>
            <a:pPr marL="82296" indent="0">
              <a:buNone/>
            </a:pPr>
            <a:r>
              <a:rPr lang="cs-CZ" sz="2400" dirty="0" smtClean="0"/>
              <a:t>Pilotáž: Prezentace pilotována ve třídách 9. ročníku, ale je možné ji využít jako doplněk učiva literární výchovy ve všech ročnících II. stupně ZŠ a víceletá gymnázia. Doporučuji využít v co největší míře hypertextové odkazy, které vás zavedou na stránky Čtenářského deníku </a:t>
            </a:r>
            <a:r>
              <a:rPr lang="cs-CZ" sz="2400" dirty="0"/>
              <a:t>Č</a:t>
            </a:r>
            <a:r>
              <a:rPr lang="cs-CZ" sz="2400" dirty="0" smtClean="0"/>
              <a:t>eského rozhlasu. Žáci se v nich mohou seznámit se všemi oblastmi literární činnosti – poezií (sbírka Balady a romance), prózou (Povídky malostranské) i publicistikou </a:t>
            </a:r>
            <a:r>
              <a:rPr lang="cs-CZ" sz="2400" smtClean="0"/>
              <a:t>(fejeton Kam s ním).  </a:t>
            </a:r>
            <a:endParaRPr lang="cs-CZ" sz="2400" dirty="0" smtClean="0"/>
          </a:p>
          <a:p>
            <a:endParaRPr lang="cs-CZ" sz="2400" dirty="0"/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endParaRPr lang="cs-CZ" dirty="0" smtClean="0"/>
          </a:p>
          <a:p>
            <a:pPr marL="82296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4350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800" b="1" dirty="0" smtClean="0"/>
              <a:t>JAN NERUDA</a:t>
            </a:r>
            <a:endParaRPr lang="cs-CZ" sz="4800" b="1" dirty="0"/>
          </a:p>
        </p:txBody>
      </p:sp>
      <p:sp>
        <p:nvSpPr>
          <p:cNvPr id="5" name="Obdélník 4"/>
          <p:cNvSpPr/>
          <p:nvPr/>
        </p:nvSpPr>
        <p:spPr>
          <a:xfrm>
            <a:off x="1115616" y="1700808"/>
            <a:ext cx="4572000" cy="4832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endParaRPr lang="cs-CZ" sz="2800" dirty="0">
              <a:solidFill>
                <a:prstClr val="white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>
                <a:solidFill>
                  <a:prstClr val="white"/>
                </a:solidFill>
              </a:rPr>
              <a:t>Oslnivý tanečník i novinář.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>
                <a:solidFill>
                  <a:prstClr val="white"/>
                </a:solidFill>
              </a:rPr>
              <a:t>Autor fejetonů, kvůli kterým stálo za to koupit si noviny.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>
                <a:solidFill>
                  <a:prstClr val="white"/>
                </a:solidFill>
              </a:rPr>
              <a:t>Starý mládenec proslulý svými láskami.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>
                <a:solidFill>
                  <a:prstClr val="white"/>
                </a:solidFill>
              </a:rPr>
              <a:t>Básník, který už první sbírkou vyvolal skandál.</a:t>
            </a:r>
          </a:p>
          <a:p>
            <a:pPr marL="457200" indent="-457200">
              <a:buFont typeface="Wingdings" pitchFamily="2" charset="2"/>
              <a:buChar char="q"/>
            </a:pPr>
            <a:endParaRPr lang="cs-CZ" sz="28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813298" cy="37698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313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068" y="3781819"/>
            <a:ext cx="3643657" cy="298779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Obdélník 1"/>
          <p:cNvSpPr/>
          <p:nvPr/>
        </p:nvSpPr>
        <p:spPr>
          <a:xfrm>
            <a:off x="2267744" y="181207"/>
            <a:ext cx="4572000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white"/>
                </a:solidFill>
              </a:rPr>
              <a:t>Neruda byl básníkem </a:t>
            </a:r>
            <a:r>
              <a:rPr lang="cs-CZ" sz="2400" b="1" u="sng" dirty="0">
                <a:solidFill>
                  <a:prstClr val="white"/>
                </a:solidFill>
              </a:rPr>
              <a:t>intimním</a:t>
            </a:r>
            <a:r>
              <a:rPr lang="cs-CZ" sz="2400" b="1" dirty="0">
                <a:solidFill>
                  <a:prstClr val="white"/>
                </a:solidFill>
              </a:rPr>
              <a:t> i kritickým ke </a:t>
            </a:r>
            <a:r>
              <a:rPr lang="cs-CZ" sz="2400" b="1" dirty="0" smtClean="0">
                <a:solidFill>
                  <a:prstClr val="white"/>
                </a:solidFill>
              </a:rPr>
              <a:t>společnosti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white"/>
                </a:solidFill>
              </a:rPr>
              <a:t>Byl </a:t>
            </a:r>
            <a:r>
              <a:rPr lang="cs-CZ" sz="2400" b="1" u="sng" dirty="0">
                <a:solidFill>
                  <a:prstClr val="white"/>
                </a:solidFill>
              </a:rPr>
              <a:t>prozaikem</a:t>
            </a:r>
            <a:r>
              <a:rPr lang="cs-CZ" sz="2400" b="1" dirty="0">
                <a:solidFill>
                  <a:prstClr val="white"/>
                </a:solidFill>
              </a:rPr>
              <a:t> sbližujícím literaturu s </a:t>
            </a:r>
            <a:r>
              <a:rPr lang="cs-CZ" sz="2400" b="1" u="sng" dirty="0" smtClean="0">
                <a:solidFill>
                  <a:prstClr val="white"/>
                </a:solidFill>
              </a:rPr>
              <a:t>publicistikou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white"/>
                </a:solidFill>
              </a:rPr>
              <a:t>Tvůrcem </a:t>
            </a:r>
            <a:r>
              <a:rPr lang="cs-CZ" sz="2400" b="1" dirty="0">
                <a:solidFill>
                  <a:prstClr val="white"/>
                </a:solidFill>
              </a:rPr>
              <a:t>českého </a:t>
            </a:r>
            <a:r>
              <a:rPr lang="cs-CZ" sz="2400" b="1" u="sng" dirty="0">
                <a:solidFill>
                  <a:prstClr val="white"/>
                </a:solidFill>
              </a:rPr>
              <a:t>fejetonu</a:t>
            </a:r>
            <a:r>
              <a:rPr lang="cs-CZ" sz="2400" b="1" dirty="0">
                <a:solidFill>
                  <a:prstClr val="white"/>
                </a:solidFill>
              </a:rPr>
              <a:t> a moderní </a:t>
            </a:r>
            <a:r>
              <a:rPr lang="cs-CZ" sz="2400" b="1" u="sng" dirty="0">
                <a:solidFill>
                  <a:prstClr val="white"/>
                </a:solidFill>
              </a:rPr>
              <a:t>povídky</a:t>
            </a:r>
            <a:r>
              <a:rPr lang="cs-CZ" sz="2400" b="1" dirty="0">
                <a:solidFill>
                  <a:prstClr val="white"/>
                </a:solidFill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59578"/>
            <a:ext cx="2594040" cy="343120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9868"/>
            <a:ext cx="1431032" cy="214654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162" y="194010"/>
            <a:ext cx="1914899" cy="255240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ovéPole 2"/>
          <p:cNvSpPr txBox="1"/>
          <p:nvPr/>
        </p:nvSpPr>
        <p:spPr>
          <a:xfrm>
            <a:off x="47508" y="3089695"/>
            <a:ext cx="553260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VYSVĚTLETE PODTRŽENÉ TERMÍNY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5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ŽIVOTNÍ OSUDY SPISOVATELE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547664" y="1555829"/>
            <a:ext cx="62646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2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Jan </a:t>
            </a:r>
            <a:r>
              <a:rPr lang="cs-CZ" sz="2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Neruda se nikdy neoženil, ale své první lásce – </a:t>
            </a:r>
            <a:r>
              <a:rPr lang="cs-CZ" sz="22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Anně Holinové </a:t>
            </a:r>
            <a:r>
              <a:rPr lang="cs-CZ" sz="2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 pravděpodobně nabídl. Anna Holinová byla jeho celoživotní láska, věnoval jí řadu svých básní, ostatní jí nazývají věčnou Nerudovou nevěstou... Jeho druhou láskou byla </a:t>
            </a:r>
            <a:r>
              <a:rPr lang="cs-CZ" sz="20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Karolína Světlá</a:t>
            </a:r>
            <a:r>
              <a:rPr lang="cs-CZ" sz="2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kterou považoval za ideální ženu. Jeho třetí milenkou byla </a:t>
            </a:r>
            <a:r>
              <a:rPr lang="cs-CZ" sz="22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Terezie Macháčková </a:t>
            </a:r>
            <a:r>
              <a:rPr lang="cs-CZ" sz="2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– zemřela. Jako starý se zamiloval do </a:t>
            </a:r>
            <a:r>
              <a:rPr lang="cs-CZ" sz="22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Boženy</a:t>
            </a:r>
            <a:r>
              <a:rPr lang="cs-CZ" sz="2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(příjmení je neznámé), která v tu dobu byla velmi mladá.</a:t>
            </a:r>
          </a:p>
          <a:p>
            <a:r>
              <a:rPr lang="cs-CZ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44154" y="5894138"/>
            <a:ext cx="597666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prstClr val="white"/>
                </a:solidFill>
              </a:rPr>
              <a:t>„Mnohý </a:t>
            </a:r>
            <a:r>
              <a:rPr lang="cs-CZ" sz="2400" b="1" i="1" dirty="0">
                <a:solidFill>
                  <a:prstClr val="white"/>
                </a:solidFill>
              </a:rPr>
              <a:t>muž se často zakouká do ženy </a:t>
            </a:r>
            <a:endParaRPr lang="cs-CZ" sz="2400" b="1" i="1" dirty="0" smtClean="0">
              <a:solidFill>
                <a:prstClr val="white"/>
              </a:solidFill>
            </a:endParaRPr>
          </a:p>
          <a:p>
            <a:r>
              <a:rPr lang="cs-CZ" sz="2400" b="1" i="1" dirty="0" smtClean="0">
                <a:solidFill>
                  <a:prstClr val="white"/>
                </a:solidFill>
              </a:rPr>
              <a:t>a </a:t>
            </a:r>
            <a:r>
              <a:rPr lang="cs-CZ" sz="2400" b="1" i="1" dirty="0">
                <a:solidFill>
                  <a:prstClr val="white"/>
                </a:solidFill>
              </a:rPr>
              <a:t>přece do ní obyčejně </a:t>
            </a:r>
            <a:r>
              <a:rPr lang="cs-CZ" sz="2400" b="1" i="1" dirty="0" smtClean="0">
                <a:solidFill>
                  <a:prstClr val="white"/>
                </a:solidFill>
              </a:rPr>
              <a:t>nevidí.“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62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3153"/>
            <a:ext cx="3096344" cy="41237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ovéPole 3"/>
          <p:cNvSpPr txBox="1"/>
          <p:nvPr/>
        </p:nvSpPr>
        <p:spPr>
          <a:xfrm>
            <a:off x="5762128" y="1196752"/>
            <a:ext cx="2592288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Hrob Jana </a:t>
            </a:r>
            <a:r>
              <a:rPr lang="cs-CZ" sz="4000" b="1" dirty="0"/>
              <a:t>N</a:t>
            </a:r>
            <a:r>
              <a:rPr lang="cs-CZ" sz="4000" b="1" dirty="0" smtClean="0"/>
              <a:t>erudy</a:t>
            </a:r>
            <a:endParaRPr lang="cs-CZ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3040988" cy="1708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69599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NERUDA BÁSNÍK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59632" y="6093296"/>
            <a:ext cx="770485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prstClr val="black"/>
                </a:solidFill>
              </a:rPr>
              <a:t>UKÁZKA K POSLECHU – </a:t>
            </a:r>
            <a:r>
              <a:rPr lang="cs-CZ" sz="2000" dirty="0">
                <a:solidFill>
                  <a:prstClr val="black"/>
                </a:solidFill>
                <a:hlinkClick r:id="rId2"/>
              </a:rPr>
              <a:t>BÁSNICKÁ</a:t>
            </a:r>
            <a:r>
              <a:rPr lang="cs-CZ" sz="2000" dirty="0">
                <a:solidFill>
                  <a:prstClr val="black"/>
                </a:solidFill>
              </a:rPr>
              <a:t> SBÍRKA  BALADY A ROMANCE</a:t>
            </a:r>
          </a:p>
        </p:txBody>
      </p:sp>
      <p:pic>
        <p:nvPicPr>
          <p:cNvPr id="2052" name="Picture 4" descr="C:\Users\EU12\AppData\Local\Microsoft\Windows\Temporary Internet Files\Content.IE5\2Q3A7NWE\MP900401196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36417"/>
            <a:ext cx="4261500" cy="34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00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4756064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NERUDA NOVINÁŘ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331640" y="1708633"/>
            <a:ext cx="51125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Neruda je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tvůrcem fejetonu. 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Jako novinář byl oblíben a zvláště jeho fejetony (často podepisované trojúhelníkem) patřily ve své době k nejčtenějším.</a:t>
            </a:r>
          </a:p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20071" y="5046921"/>
            <a:ext cx="288032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prstClr val="white"/>
                </a:solidFill>
                <a:hlinkClick r:id="rId2"/>
              </a:rPr>
              <a:t>Fejeton</a:t>
            </a:r>
            <a:r>
              <a:rPr lang="cs-CZ" sz="3200" dirty="0">
                <a:solidFill>
                  <a:prstClr val="white"/>
                </a:solidFill>
              </a:rPr>
              <a:t> </a:t>
            </a:r>
            <a:r>
              <a:rPr lang="cs-CZ" sz="3200" dirty="0">
                <a:solidFill>
                  <a:schemeClr val="tx2">
                    <a:lumMod val="10000"/>
                  </a:schemeClr>
                </a:solidFill>
              </a:rPr>
              <a:t>Kam s ním?</a:t>
            </a:r>
          </a:p>
        </p:txBody>
      </p:sp>
      <p:pic>
        <p:nvPicPr>
          <p:cNvPr id="1026" name="Picture 2" descr="C:\Users\EU12\AppData\Local\Microsoft\Windows\Temporary Internet Files\Content.IE5\2Q3A7NWE\MC900192383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229" y="3165906"/>
            <a:ext cx="3905771" cy="32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033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2704344" cy="778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FEJETON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547664" y="1268760"/>
            <a:ext cx="56415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cs-CZ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literárně publicistický </a:t>
            </a: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útvar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krátký </a:t>
            </a:r>
            <a:r>
              <a:rPr lang="cs-CZ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subjektivní</a:t>
            </a: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komentář  </a:t>
            </a:r>
            <a:endParaRPr lang="cs-CZ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zaměřený na aktuální společenské nebo kulturní téma</a:t>
            </a:r>
          </a:p>
          <a:p>
            <a:r>
              <a:rPr lang="cs-CZ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JAZYKOVÉ PROSTŘEDKY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apsán je lehkým zábavným slohem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častá je </a:t>
            </a:r>
            <a:r>
              <a:rPr lang="cs-CZ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nadsázka</a:t>
            </a: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humorné postřehy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typický humor obsahuje i užívání prostředků jazykové hry a hry se slovy či užití knižních tvarů.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měl by obsahovat novou, nečekanou </a:t>
            </a:r>
            <a:r>
              <a:rPr lang="cs-CZ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pointu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vést čtenáře k zamyšlení nad tématem</a:t>
            </a:r>
            <a:endParaRPr lang="cs-CZ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EU12\AppData\Local\Microsoft\Windows\Temporary Internet Files\Content.IE5\M1TMZU76\MP900178998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038" y="260648"/>
            <a:ext cx="18242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106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Slunovrat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674</Words>
  <Application>Microsoft Office PowerPoint</Application>
  <PresentationFormat>Předvádění na obrazovce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15</vt:i4>
      </vt:variant>
    </vt:vector>
  </HeadingPairs>
  <TitlesOfParts>
    <vt:vector size="26" baseType="lpstr">
      <vt:lpstr>Slunovrat</vt:lpstr>
      <vt:lpstr>1_Slunovrat</vt:lpstr>
      <vt:lpstr>3_Slunovrat</vt:lpstr>
      <vt:lpstr>5_Slunovrat</vt:lpstr>
      <vt:lpstr>6_Slunovrat</vt:lpstr>
      <vt:lpstr>7_Slunovrat</vt:lpstr>
      <vt:lpstr>8_Slunovrat</vt:lpstr>
      <vt:lpstr>9_Slunovrat</vt:lpstr>
      <vt:lpstr>13_Slunovrat</vt:lpstr>
      <vt:lpstr>14_Slunovrat</vt:lpstr>
      <vt:lpstr>15_Slunovrat</vt:lpstr>
      <vt:lpstr>Snímek 1</vt:lpstr>
      <vt:lpstr>ANOTACE</vt:lpstr>
      <vt:lpstr>JAN NERUDA</vt:lpstr>
      <vt:lpstr>Snímek 4</vt:lpstr>
      <vt:lpstr>ŽIVOTNÍ OSUDY SPISOVATELE</vt:lpstr>
      <vt:lpstr>Snímek 6</vt:lpstr>
      <vt:lpstr>NERUDA BÁSNÍK</vt:lpstr>
      <vt:lpstr>NERUDA NOVINÁŘ</vt:lpstr>
      <vt:lpstr>FEJETON</vt:lpstr>
      <vt:lpstr>NERUDA PROZAIK</vt:lpstr>
      <vt:lpstr> DŮM U DVOU SLUNCŮ, KDE NERUDA VYRŮSTAL </vt:lpstr>
      <vt:lpstr>SPISOVATELSKÁ JMENOVKA</vt:lpstr>
      <vt:lpstr>Snímek 13</vt:lpstr>
      <vt:lpstr>LITERÁRNÍ TERMÍNY</vt:lpstr>
      <vt:lpstr>CITACE: OBRÁZKY, FOTOGRAFIE, KRESBY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EU12</dc:creator>
  <cp:lastModifiedBy>Martin Seifert</cp:lastModifiedBy>
  <cp:revision>18</cp:revision>
  <dcterms:created xsi:type="dcterms:W3CDTF">2011-10-31T18:24:34Z</dcterms:created>
  <dcterms:modified xsi:type="dcterms:W3CDTF">2021-02-27T17:24:45Z</dcterms:modified>
</cp:coreProperties>
</file>