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6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E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</a:t>
          </a:r>
          <a:r>
            <a:rPr lang="cs-CZ" sz="2000" baseline="0" dirty="0" smtClean="0"/>
            <a:t> VY_32_INOVACE_11- 09_Národní divadlo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MŠ a ZŠ, Veselí nad Moravou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Bc. Hana Králíková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TÉMA: Národní divadlo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CZ. 1. 07/ 1. 4. 00/ 21. 0822 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5" custLinFactNeighborX="22611" custLinFactNeighborY="53701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5" custLinFactNeighborX="-244" custLinFactNeighborY="165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5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5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5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5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5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5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5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5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5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5"/>
      <dgm:spPr/>
      <dgm:t>
        <a:bodyPr/>
        <a:lstStyle/>
        <a:p>
          <a:endParaRPr lang="cs-CZ"/>
        </a:p>
      </dgm:t>
    </dgm:pt>
    <dgm:pt modelId="{EE85B701-7295-41C0-BA7A-34D3756A2AE6}" type="pres">
      <dgm:prSet presAssocID="{4C35D32F-0EAB-4CD7-82EE-45574DC2A586}" presName="circle5" presStyleLbl="node1" presStyleIdx="4" presStyleCnt="5"/>
      <dgm:spPr/>
      <dgm:t>
        <a:bodyPr/>
        <a:lstStyle/>
        <a:p>
          <a:endParaRPr lang="cs-CZ"/>
        </a:p>
      </dgm:t>
    </dgm:pt>
    <dgm:pt modelId="{8BEBB6EC-1DAA-4CAC-8A25-BC0FCBD5DBD5}" type="pres">
      <dgm:prSet presAssocID="{4C35D32F-0EAB-4CD7-82EE-45574DC2A586}" presName="rect5" presStyleLbl="alignAcc1" presStyleIdx="4" presStyleCnt="5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9C055E7E-6067-44A6-B935-5DDEBA2586A9}" type="presOf" srcId="{4C35D32F-0EAB-4CD7-82EE-45574DC2A586}" destId="{890E4F0B-2866-4A3F-A3C7-2A14B1797930}" srcOrd="1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DA0AAE64-FBBC-45D1-AAA5-6FEF2C6DD40C}" type="presOf" srcId="{D1B46980-6531-4606-95E6-44980827E919}" destId="{6140AFEC-043D-4C43-A2F9-D0F5331DF3A3}" srcOrd="0" destOrd="0" presId="urn:microsoft.com/office/officeart/2005/8/layout/target3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70267071-B421-4C79-BD57-CFADDE5B9181}" type="presOf" srcId="{B651F6E3-6281-48DB-9319-2AEAFDAE7572}" destId="{6BB5E863-4638-4E1D-BFDE-399D028AC4ED}" srcOrd="1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F40FEF3E-396A-4E7D-B018-F81B0A906A94}" type="presOf" srcId="{D1B46980-6531-4606-95E6-44980827E919}" destId="{2BE915AB-18AA-4053-B92C-3BFC9ED204BB}" srcOrd="1" destOrd="0" presId="urn:microsoft.com/office/officeart/2005/8/layout/target3"/>
    <dgm:cxn modelId="{EAD8FAE3-0CC5-45D4-BF03-E6DF7A63A401}" type="presOf" srcId="{D1D4F407-5343-4D3F-B5B9-D407B03CAEB4}" destId="{AED2198E-93D5-4001-81B4-73124B309672}" srcOrd="1" destOrd="0" presId="urn:microsoft.com/office/officeart/2005/8/layout/target3"/>
    <dgm:cxn modelId="{42036A9A-5A7C-49DF-931E-15508A8F1385}" type="presOf" srcId="{D1D4F407-5343-4D3F-B5B9-D407B03CAEB4}" destId="{D005CE8C-CC26-4C3E-AC11-E15060ECD759}" srcOrd="0" destOrd="0" presId="urn:microsoft.com/office/officeart/2005/8/layout/target3"/>
    <dgm:cxn modelId="{6AAD460D-E5E2-41A4-969A-86F8BBE50697}" type="presOf" srcId="{4C35D32F-0EAB-4CD7-82EE-45574DC2A586}" destId="{8BEBB6EC-1DAA-4CAC-8A25-BC0FCBD5DBD5}" srcOrd="0" destOrd="0" presId="urn:microsoft.com/office/officeart/2005/8/layout/target3"/>
    <dgm:cxn modelId="{F9EAD835-76C0-425D-85BE-BE6AFCD06D93}" type="presOf" srcId="{D8197B8C-B260-4A16-BDF4-0947B075E274}" destId="{25B08C86-7E15-44DC-BE7F-FFB55DD49D12}" srcOrd="0" destOrd="0" presId="urn:microsoft.com/office/officeart/2005/8/layout/target3"/>
    <dgm:cxn modelId="{284AA353-19E0-4C32-8FDC-D76F2D56E721}" type="presOf" srcId="{757F3AB3-0718-4624-B441-E567A8F0AB56}" destId="{333A1088-737F-45CB-B68E-254E46348037}" srcOrd="0" destOrd="0" presId="urn:microsoft.com/office/officeart/2005/8/layout/target3"/>
    <dgm:cxn modelId="{B01A7986-7863-4424-9178-A5D174716AC6}" type="presOf" srcId="{B651F6E3-6281-48DB-9319-2AEAFDAE7572}" destId="{619D679B-A015-4ECF-8348-D1034C574F40}" srcOrd="0" destOrd="0" presId="urn:microsoft.com/office/officeart/2005/8/layout/target3"/>
    <dgm:cxn modelId="{74B5EF9F-86B3-4C0A-9272-1E6E586F35FE}" type="presOf" srcId="{D8197B8C-B260-4A16-BDF4-0947B075E274}" destId="{5A5FFA88-C948-4069-8E93-59FA12366E83}" srcOrd="1" destOrd="0" presId="urn:microsoft.com/office/officeart/2005/8/layout/target3"/>
    <dgm:cxn modelId="{B6FFD880-C11C-425B-B4C8-82D96D78C39D}" type="presParOf" srcId="{333A1088-737F-45CB-B68E-254E46348037}" destId="{F5ABB229-8D3B-4694-996A-96F23CF14429}" srcOrd="0" destOrd="0" presId="urn:microsoft.com/office/officeart/2005/8/layout/target3"/>
    <dgm:cxn modelId="{FA506CC9-9822-4F26-B44A-E29F8BC7A29D}" type="presParOf" srcId="{333A1088-737F-45CB-B68E-254E46348037}" destId="{F41139FD-01EE-4571-8B17-4FB00FC51163}" srcOrd="1" destOrd="0" presId="urn:microsoft.com/office/officeart/2005/8/layout/target3"/>
    <dgm:cxn modelId="{6E51076C-2758-4F4C-AAA9-E3A8E0023D64}" type="presParOf" srcId="{333A1088-737F-45CB-B68E-254E46348037}" destId="{D005CE8C-CC26-4C3E-AC11-E15060ECD759}" srcOrd="2" destOrd="0" presId="urn:microsoft.com/office/officeart/2005/8/layout/target3"/>
    <dgm:cxn modelId="{3BB4E3EE-EF10-42E0-A8C0-6438D3D90800}" type="presParOf" srcId="{333A1088-737F-45CB-B68E-254E46348037}" destId="{2C702D82-9B77-49B7-9568-BB8EB47C3372}" srcOrd="3" destOrd="0" presId="urn:microsoft.com/office/officeart/2005/8/layout/target3"/>
    <dgm:cxn modelId="{E1F87E45-28BA-42B7-9687-AD40BB09D8EB}" type="presParOf" srcId="{333A1088-737F-45CB-B68E-254E46348037}" destId="{A52A0455-90FF-4808-ABD0-F02540D31D5A}" srcOrd="4" destOrd="0" presId="urn:microsoft.com/office/officeart/2005/8/layout/target3"/>
    <dgm:cxn modelId="{ADA9D39D-528B-4BCD-8556-0F542E96372F}" type="presParOf" srcId="{333A1088-737F-45CB-B68E-254E46348037}" destId="{6140AFEC-043D-4C43-A2F9-D0F5331DF3A3}" srcOrd="5" destOrd="0" presId="urn:microsoft.com/office/officeart/2005/8/layout/target3"/>
    <dgm:cxn modelId="{673C8E0D-F7AD-4445-AEF7-01F91BF96ED1}" type="presParOf" srcId="{333A1088-737F-45CB-B68E-254E46348037}" destId="{9358AC05-5D7D-4327-9F80-1AD486AEA664}" srcOrd="6" destOrd="0" presId="urn:microsoft.com/office/officeart/2005/8/layout/target3"/>
    <dgm:cxn modelId="{6F9B82E9-6659-45CE-9D61-5517A0EFFCD6}" type="presParOf" srcId="{333A1088-737F-45CB-B68E-254E46348037}" destId="{313FC574-E1CD-4FB4-B054-0B805CE0447D}" srcOrd="7" destOrd="0" presId="urn:microsoft.com/office/officeart/2005/8/layout/target3"/>
    <dgm:cxn modelId="{47B519CF-453F-4F5C-95B4-10D223948F83}" type="presParOf" srcId="{333A1088-737F-45CB-B68E-254E46348037}" destId="{619D679B-A015-4ECF-8348-D1034C574F40}" srcOrd="8" destOrd="0" presId="urn:microsoft.com/office/officeart/2005/8/layout/target3"/>
    <dgm:cxn modelId="{D3180738-347E-4E54-972C-E19D0918A33D}" type="presParOf" srcId="{333A1088-737F-45CB-B68E-254E46348037}" destId="{322283A8-4A27-4CDA-BAE3-F381106A9174}" srcOrd="9" destOrd="0" presId="urn:microsoft.com/office/officeart/2005/8/layout/target3"/>
    <dgm:cxn modelId="{7DC1AB70-9EFC-470F-B69C-AAEE602E5C61}" type="presParOf" srcId="{333A1088-737F-45CB-B68E-254E46348037}" destId="{FFC9F71D-1B4F-4AD9-A4A6-86ADEFC8AF5C}" srcOrd="10" destOrd="0" presId="urn:microsoft.com/office/officeart/2005/8/layout/target3"/>
    <dgm:cxn modelId="{0755B4B4-97B7-4804-B4DC-7A0D127E2061}" type="presParOf" srcId="{333A1088-737F-45CB-B68E-254E46348037}" destId="{25B08C86-7E15-44DC-BE7F-FFB55DD49D12}" srcOrd="11" destOrd="0" presId="urn:microsoft.com/office/officeart/2005/8/layout/target3"/>
    <dgm:cxn modelId="{02461AF7-39F9-45F6-862F-95147C83B4EC}" type="presParOf" srcId="{333A1088-737F-45CB-B68E-254E46348037}" destId="{76644BE8-9D7C-4C09-B250-3D10AF48CBB7}" srcOrd="12" destOrd="0" presId="urn:microsoft.com/office/officeart/2005/8/layout/target3"/>
    <dgm:cxn modelId="{ADF5E3E5-73B4-428C-A147-4978A38C6467}" type="presParOf" srcId="{333A1088-737F-45CB-B68E-254E46348037}" destId="{EE85B701-7295-41C0-BA7A-34D3756A2AE6}" srcOrd="13" destOrd="0" presId="urn:microsoft.com/office/officeart/2005/8/layout/target3"/>
    <dgm:cxn modelId="{8693D27F-DC5E-464F-8BFF-DCFB540D1E43}" type="presParOf" srcId="{333A1088-737F-45CB-B68E-254E46348037}" destId="{8BEBB6EC-1DAA-4CAC-8A25-BC0FCBD5DBD5}" srcOrd="14" destOrd="0" presId="urn:microsoft.com/office/officeart/2005/8/layout/target3"/>
    <dgm:cxn modelId="{9ACC688B-DC6A-4483-84C0-D6F8F733D4CA}" type="presParOf" srcId="{333A1088-737F-45CB-B68E-254E46348037}" destId="{AED2198E-93D5-4001-81B4-73124B309672}" srcOrd="15" destOrd="0" presId="urn:microsoft.com/office/officeart/2005/8/layout/target3"/>
    <dgm:cxn modelId="{A0C5B6DE-77C3-4B48-AEC6-3DB6F5D424A9}" type="presParOf" srcId="{333A1088-737F-45CB-B68E-254E46348037}" destId="{2BE915AB-18AA-4053-B92C-3BFC9ED204BB}" srcOrd="16" destOrd="0" presId="urn:microsoft.com/office/officeart/2005/8/layout/target3"/>
    <dgm:cxn modelId="{3AE802F2-A10D-49D1-BA03-C3B764ACA1A5}" type="presParOf" srcId="{333A1088-737F-45CB-B68E-254E46348037}" destId="{6BB5E863-4638-4E1D-BFDE-399D028AC4ED}" srcOrd="17" destOrd="0" presId="urn:microsoft.com/office/officeart/2005/8/layout/target3"/>
    <dgm:cxn modelId="{ACD9E97B-85E5-4088-8AE0-45B44FC7E7D0}" type="presParOf" srcId="{333A1088-737F-45CB-B68E-254E46348037}" destId="{5A5FFA88-C948-4069-8E93-59FA12366E83}" srcOrd="18" destOrd="0" presId="urn:microsoft.com/office/officeart/2005/8/layout/target3"/>
    <dgm:cxn modelId="{49DEB68F-0360-41FD-A606-75D22E696AB8}" type="presParOf" srcId="{333A1088-737F-45CB-B68E-254E46348037}" destId="{890E4F0B-2866-4A3F-A3C7-2A14B17979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576063" y="1273857"/>
          <a:ext cx="2547714" cy="25477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58000" y="0"/>
          <a:ext cx="6498543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MŠ a ZŠ, Veselí nad Moravou</a:t>
          </a:r>
          <a:endParaRPr lang="cs-CZ" sz="2000" kern="1200" dirty="0"/>
        </a:p>
      </dsp:txBody>
      <dsp:txXfrm>
        <a:off x="1258000" y="0"/>
        <a:ext cx="6498543" cy="407634"/>
      </dsp:txXfrm>
    </dsp:sp>
    <dsp:sp modelId="{A52A0455-90FF-4808-ABD0-F02540D31D5A}">
      <dsp:nvSpPr>
        <dsp:cNvPr id="0" name=""/>
        <dsp:cNvSpPr/>
      </dsp:nvSpPr>
      <dsp:spPr>
        <a:xfrm>
          <a:off x="267509" y="407634"/>
          <a:ext cx="2012694" cy="2012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407634"/>
          <a:ext cx="6498543" cy="201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Bc. Hana Králíková</a:t>
          </a:r>
          <a:endParaRPr lang="cs-CZ" sz="2000" kern="1200" dirty="0"/>
        </a:p>
      </dsp:txBody>
      <dsp:txXfrm>
        <a:off x="1273857" y="407634"/>
        <a:ext cx="6498543" cy="407634"/>
      </dsp:txXfrm>
    </dsp:sp>
    <dsp:sp modelId="{313FC574-E1CD-4FB4-B054-0B805CE0447D}">
      <dsp:nvSpPr>
        <dsp:cNvPr id="0" name=""/>
        <dsp:cNvSpPr/>
      </dsp:nvSpPr>
      <dsp:spPr>
        <a:xfrm>
          <a:off x="535019" y="815268"/>
          <a:ext cx="1477674" cy="14776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815268"/>
          <a:ext cx="6498543" cy="14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</a:t>
          </a:r>
          <a:r>
            <a:rPr lang="cs-CZ" sz="2000" kern="1200" baseline="0" dirty="0" smtClean="0"/>
            <a:t> VY_32_INOVACE_11- 09_Národní divadlo</a:t>
          </a:r>
          <a:endParaRPr lang="cs-CZ" sz="2000" kern="1200" dirty="0"/>
        </a:p>
      </dsp:txBody>
      <dsp:txXfrm>
        <a:off x="1273857" y="815268"/>
        <a:ext cx="6498543" cy="407634"/>
      </dsp:txXfrm>
    </dsp:sp>
    <dsp:sp modelId="{FFC9F71D-1B4F-4AD9-A4A6-86ADEFC8AF5C}">
      <dsp:nvSpPr>
        <dsp:cNvPr id="0" name=""/>
        <dsp:cNvSpPr/>
      </dsp:nvSpPr>
      <dsp:spPr>
        <a:xfrm>
          <a:off x="802529" y="1222902"/>
          <a:ext cx="942654" cy="942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73857" y="1222902"/>
          <a:ext cx="6498543" cy="94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TÉMA: Národní divadlo</a:t>
          </a:r>
          <a:endParaRPr lang="cs-CZ" sz="2000" kern="1200" dirty="0"/>
        </a:p>
      </dsp:txBody>
      <dsp:txXfrm>
        <a:off x="1273857" y="1222902"/>
        <a:ext cx="6498543" cy="407634"/>
      </dsp:txXfrm>
    </dsp:sp>
    <dsp:sp modelId="{EE85B701-7295-41C0-BA7A-34D3756A2AE6}">
      <dsp:nvSpPr>
        <dsp:cNvPr id="0" name=""/>
        <dsp:cNvSpPr/>
      </dsp:nvSpPr>
      <dsp:spPr>
        <a:xfrm>
          <a:off x="1070039" y="1630536"/>
          <a:ext cx="407634" cy="407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1273857" y="1630536"/>
          <a:ext cx="6498543" cy="40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CZ. 1. 07/ 1. 4. 00/ 21. 0822 </a:t>
          </a:r>
          <a:endParaRPr lang="cs-CZ" sz="2000" kern="1200" dirty="0"/>
        </a:p>
      </dsp:txBody>
      <dsp:txXfrm>
        <a:off x="1273857" y="1630536"/>
        <a:ext cx="6498543" cy="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B396C-447D-4CE1-A627-C4187F4242F6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6E63-84C7-414D-972F-F3A665C1DA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850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834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24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774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44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228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9876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318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88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08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613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56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14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0A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7F47-B5F9-4A42-8295-F4D050C485B7}" type="datetimeFigureOut">
              <a:rPr lang="cs-CZ" smtClean="0"/>
              <a:pPr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D116-1A85-4A5A-BEB2-C021805165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29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wmf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31325541"/>
              </p:ext>
            </p:extLst>
          </p:nvPr>
        </p:nvGraphicFramePr>
        <p:xfrm>
          <a:off x="539552" y="908720"/>
          <a:ext cx="7772400" cy="25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743820"/>
            <a:ext cx="5407152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1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Osobnosti,které</a:t>
            </a:r>
            <a:r>
              <a:rPr lang="cs-CZ" sz="3200" b="1" dirty="0" smtClean="0"/>
              <a:t> se podílely na výzdobě Národního divadla</a:t>
            </a:r>
            <a:endParaRPr lang="cs-CZ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67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21682"/>
            <a:ext cx="2095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304256" cy="328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</a:t>
            </a:r>
            <a:r>
              <a:rPr lang="cs-CZ" sz="2000" dirty="0" smtClean="0"/>
              <a:t>-&gt; Mikoláš Aleš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		  - František Ženíšek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25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Železná opona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oslavuje obětavost českého národa při budování Národního divadla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28800"/>
            <a:ext cx="41529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0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Umělecké soubory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Národní </a:t>
            </a:r>
            <a:r>
              <a:rPr lang="cs-CZ" dirty="0"/>
              <a:t>divadlo má tři různé vlastní umělecké soubory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i="1" dirty="0" smtClean="0"/>
              <a:t>Činohra </a:t>
            </a:r>
            <a:r>
              <a:rPr lang="cs-CZ" i="1" dirty="0"/>
              <a:t>Národního divadla</a:t>
            </a:r>
          </a:p>
          <a:p>
            <a:pPr marL="0" indent="0">
              <a:buNone/>
            </a:pPr>
            <a:r>
              <a:rPr lang="cs-CZ" i="1" dirty="0" smtClean="0"/>
              <a:t>- Balet </a:t>
            </a:r>
            <a:r>
              <a:rPr lang="cs-CZ" i="1" dirty="0"/>
              <a:t>Národního divadla</a:t>
            </a:r>
          </a:p>
          <a:p>
            <a:pPr marL="0" indent="0">
              <a:buNone/>
            </a:pPr>
            <a:r>
              <a:rPr lang="cs-CZ" i="1" dirty="0" smtClean="0"/>
              <a:t>- Opera </a:t>
            </a:r>
            <a:r>
              <a:rPr lang="cs-CZ" i="1" dirty="0"/>
              <a:t>Národního divadla</a:t>
            </a:r>
          </a:p>
          <a:p>
            <a:endParaRPr lang="cs-CZ" i="1" dirty="0"/>
          </a:p>
        </p:txBody>
      </p:sp>
      <p:pic>
        <p:nvPicPr>
          <p:cNvPr id="6146" name="Picture 2" descr="C:\Documents and Settings\kralikova\Local Settings\Temporary Internet Files\Content.IE5\1HD52S4A\MC900089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438" y="2492896"/>
            <a:ext cx="1792224" cy="15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kralikova\Local Settings\Temporary Internet Files\Content.IE5\PFZGDH5D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109" y="4221088"/>
            <a:ext cx="1133872" cy="16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kralikova\Local Settings\Temporary Internet Files\Content.IE5\FTQ74FZE\MC9000567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921" y="4751466"/>
            <a:ext cx="1212494" cy="18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kralikova\Local Settings\Temporary Internet Files\Content.IE5\AERD0RH5\MC9002218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3504"/>
            <a:ext cx="1411471" cy="12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32048"/>
            <a:ext cx="8229600" cy="948680"/>
          </a:xfrm>
        </p:spPr>
        <p:txBody>
          <a:bodyPr/>
          <a:lstStyle/>
          <a:p>
            <a:r>
              <a:rPr lang="cs-CZ" b="1" dirty="0" smtClean="0"/>
              <a:t>Nová scéna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2" y="126876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508978" cy="299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63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Ilustrace: </a:t>
            </a:r>
            <a:r>
              <a:rPr lang="cs-CZ" dirty="0" smtClean="0">
                <a:hlinkClick r:id="rId2"/>
              </a:rPr>
              <a:t>www.office.microsoft.com</a:t>
            </a:r>
            <a:endParaRPr lang="cs-CZ" dirty="0" smtClean="0"/>
          </a:p>
          <a:p>
            <a:r>
              <a:rPr lang="cs-CZ" smtClean="0"/>
              <a:t>www.wikipedie.cz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023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Materiál je určen pro výuku hudební výchovy pro žáky speciálních tří, pro práci na interaktivní tabuli</a:t>
            </a:r>
          </a:p>
          <a:p>
            <a:r>
              <a:rPr lang="cs-CZ" dirty="0" smtClean="0"/>
              <a:t>Doba vzniku leden 2012</a:t>
            </a:r>
          </a:p>
          <a:p>
            <a:r>
              <a:rPr lang="cs-CZ" dirty="0" smtClean="0"/>
              <a:t>Ověřeno 12. 3. 2012</a:t>
            </a:r>
          </a:p>
          <a:p>
            <a:r>
              <a:rPr lang="cs-CZ" dirty="0"/>
              <a:t> </a:t>
            </a:r>
            <a:r>
              <a:rPr lang="cs-CZ" dirty="0" smtClean="0"/>
              <a:t>Žáci byli blíže seznámeni s pojmem Národní divadlo, se zájmem sledovali výklad  tématu, byli vedeni k samostatnému vyprávění svých zážitků z dosavadních divadelních představeních. Byli seznámeni s novými pojmy – činohra, balet, opera. Bylo by vhodné téma Národní divadlo zařadit do výuky i mimo hudební výchovu ( např. do Vlastivědy)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2624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8592" y="476672"/>
            <a:ext cx="7772400" cy="1470025"/>
          </a:xfrm>
        </p:spPr>
        <p:txBody>
          <a:bodyPr/>
          <a:lstStyle/>
          <a:p>
            <a:r>
              <a:rPr lang="cs-CZ" b="1" dirty="0" smtClean="0"/>
              <a:t>Národní divadlo</a:t>
            </a:r>
            <a:endParaRPr lang="cs-CZ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2"/>
            <a:ext cx="5826224" cy="38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7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cs-CZ" sz="2800" b="1" dirty="0"/>
              <a:t>Národní divadlo</a:t>
            </a:r>
            <a:r>
              <a:rPr lang="cs-CZ" sz="2800" dirty="0"/>
              <a:t> v Praze patří mezi nejznámější divadla v </a:t>
            </a:r>
            <a:r>
              <a:rPr lang="cs-CZ" sz="2800" dirty="0" smtClean="0"/>
              <a:t>České republice</a:t>
            </a:r>
            <a:r>
              <a:rPr lang="cs-CZ" sz="2800" dirty="0"/>
              <a:t>. </a:t>
            </a:r>
            <a:endParaRPr lang="cs-CZ" sz="2800" dirty="0" smtClean="0"/>
          </a:p>
          <a:p>
            <a:r>
              <a:rPr lang="cs-CZ" sz="2800" dirty="0" smtClean="0"/>
              <a:t>Novorenesanční budova </a:t>
            </a:r>
            <a:r>
              <a:rPr lang="cs-CZ" sz="2800" dirty="0"/>
              <a:t>divadla </a:t>
            </a:r>
            <a:r>
              <a:rPr lang="cs-CZ" sz="2800" dirty="0" smtClean="0"/>
              <a:t>od Josefa </a:t>
            </a:r>
            <a:r>
              <a:rPr lang="cs-CZ" sz="2800" dirty="0"/>
              <a:t>Zítka je jednou z nejvýznamnějších staveb v zemi jak z hlediska obecně </a:t>
            </a:r>
            <a:r>
              <a:rPr lang="cs-CZ" sz="2800" dirty="0" smtClean="0"/>
              <a:t>národně-kulturního</a:t>
            </a:r>
            <a:r>
              <a:rPr lang="cs-CZ" sz="2800" dirty="0"/>
              <a:t>, historického, tak i z hlediska čistě architektonického</a:t>
            </a:r>
            <a:r>
              <a:rPr lang="cs-CZ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1018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84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Historická budova – stavba a výzdoba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Stavební architekt Josef Zítek byl pověřen, aby vypracoval návrh stavby Národního divadla</a:t>
            </a:r>
          </a:p>
          <a:p>
            <a:r>
              <a:rPr lang="cs-CZ" sz="2800" dirty="0" smtClean="0"/>
              <a:t>O tři roky později na jaře 16. května v roce 1868 byl za velikých slavností položen pro stavbu Národního divadla základní kámen</a:t>
            </a:r>
          </a:p>
        </p:txBody>
      </p:sp>
      <p:pic>
        <p:nvPicPr>
          <p:cNvPr id="1026" name="Picture 2" descr="C:\Documents and Settings\kralikova\Local Settings\Temporary Internet Files\Content.IE5\WNKZJOIU\MC9002337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06438"/>
            <a:ext cx="987412" cy="11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alikova\Local Settings\Temporary Internet Files\Content.IE5\6T2ZBYFK\MC900282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750"/>
            <a:ext cx="1217300" cy="1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alikova\Local Settings\Temporary Internet Files\Content.IE5\MXU9UW40\MC9002905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107" y="5568151"/>
            <a:ext cx="1131598" cy="9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alikova\Local Settings\Temporary Internet Files\Content.IE5\PFZGDH5D\MC9001952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01" y="5373216"/>
            <a:ext cx="904567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alikova\Local Settings\Temporary Internet Files\Content.IE5\1HD52S4A\MM900283012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752" y="45622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alikova\Local Settings\Temporary Internet Files\Content.IE5\6T2ZBYFK\MP90014526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33178"/>
            <a:ext cx="2673014" cy="17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alikova\Local Settings\Temporary Internet Files\Content.IE5\MXU9UW40\MC90040635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53578"/>
            <a:ext cx="1661151" cy="14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7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r>
              <a:rPr lang="cs-CZ" sz="2800" dirty="0"/>
              <a:t>Na výtvarné výzdobě divadla se podíleli zejména </a:t>
            </a:r>
            <a:r>
              <a:rPr lang="cs-CZ" sz="2800" dirty="0" smtClean="0"/>
              <a:t>- </a:t>
            </a:r>
            <a:r>
              <a:rPr lang="cs-CZ" sz="2400" dirty="0" smtClean="0"/>
              <a:t>Mikoláš Aleš</a:t>
            </a:r>
            <a:r>
              <a:rPr lang="cs-CZ" sz="2400" dirty="0"/>
              <a:t>, František Ženíšek, Josef Václav </a:t>
            </a:r>
            <a:r>
              <a:rPr lang="cs-CZ" sz="2400" dirty="0" err="1"/>
              <a:t>Myslbek</a:t>
            </a:r>
            <a:r>
              <a:rPr lang="cs-CZ" sz="2400" dirty="0"/>
              <a:t>, Václav Brožík a Julius Mařák</a:t>
            </a:r>
            <a:r>
              <a:rPr lang="cs-CZ" sz="2400" dirty="0" smtClean="0"/>
              <a:t>.</a:t>
            </a:r>
          </a:p>
          <a:p>
            <a:endParaRPr lang="cs-CZ" sz="2600" dirty="0" smtClean="0"/>
          </a:p>
          <a:p>
            <a:endParaRPr lang="cs-CZ" sz="2600" dirty="0"/>
          </a:p>
          <a:p>
            <a:r>
              <a:rPr lang="cs-CZ" sz="2600" dirty="0" smtClean="0"/>
              <a:t>Národní </a:t>
            </a:r>
            <a:r>
              <a:rPr lang="cs-CZ" sz="2600" dirty="0"/>
              <a:t>divadlo bylo poprvé otevřeno </a:t>
            </a:r>
            <a:r>
              <a:rPr lang="cs-CZ" sz="2600" dirty="0" smtClean="0"/>
              <a:t>11.června</a:t>
            </a:r>
            <a:r>
              <a:rPr lang="cs-CZ" sz="2600" dirty="0"/>
              <a:t> 1881 </a:t>
            </a:r>
            <a:r>
              <a:rPr lang="cs-CZ" sz="2600" dirty="0" smtClean="0"/>
              <a:t>premiérou</a:t>
            </a:r>
            <a:r>
              <a:rPr lang="cs-CZ" sz="2600" dirty="0"/>
              <a:t> </a:t>
            </a:r>
            <a:r>
              <a:rPr lang="cs-CZ" sz="2600" dirty="0" smtClean="0"/>
              <a:t>Libuše od skladatele Bedřicha Smetany</a:t>
            </a:r>
          </a:p>
          <a:p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</a:t>
            </a:r>
          </a:p>
          <a:p>
            <a:endParaRPr lang="cs-CZ" sz="2600" i="1" dirty="0" smtClean="0"/>
          </a:p>
          <a:p>
            <a:endParaRPr lang="cs-CZ" sz="2600" dirty="0"/>
          </a:p>
        </p:txBody>
      </p:sp>
      <p:pic>
        <p:nvPicPr>
          <p:cNvPr id="2050" name="Picture 2" descr="C:\Documents and Settings\kralikova\Local Settings\Temporary Internet Files\Content.IE5\AERD0RH5\MC900295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257" y="1340768"/>
            <a:ext cx="1422195" cy="12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alikova\Local Settings\Temporary Internet Files\Content.IE5\GCNAKFL3\MC9003616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553" y="1196752"/>
            <a:ext cx="1414233" cy="17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alikova\Local Settings\Temporary Internet Files\Content.IE5\6T2ZBYFK\MC9002372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68686"/>
            <a:ext cx="1530036" cy="15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kralikova\Local Settings\Temporary Internet Files\Content.IE5\MXU9UW40\MC9003186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1754739" cy="26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kralikova\Local Settings\Temporary Internet Files\Content.IE5\GCNAKFL3\MP90044248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435883" cy="18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kralikova\Local Settings\Temporary Internet Files\Content.IE5\AERD0RH5\MC9003432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087"/>
            <a:ext cx="1143914" cy="8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kralikova\Local Settings\Temporary Internet Files\Content.IE5\WNKZJOIU\MC90028747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84250"/>
            <a:ext cx="2476560" cy="18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9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Libuše - úryvek</a:t>
            </a:r>
            <a:endParaRPr lang="cs-CZ" dirty="0"/>
          </a:p>
        </p:txBody>
      </p:sp>
      <p:pic>
        <p:nvPicPr>
          <p:cNvPr id="3074" name="Picture 2" descr="C:\Documents and Settings\kralikova\Local Settings\Temporary Internet Files\Content.IE5\WNKZJOIU\MC9002874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626672" cy="35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ralikova\Local Settings\Temporary Internet Files\Content.IE5\PFZGDH5D\MC9003186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269" y="2780928"/>
            <a:ext cx="2070140" cy="31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56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12. srpna 1881, došlo v Národním divadle k požáru a bylo z velké části zničeno, byla to Národní katastrofa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77034"/>
            <a:ext cx="4680520" cy="224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kralikova\Local Settings\Temporary Internet Files\Content.IE5\WNKZJOIU\MP9004026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318872" cy="22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kralikova\Local Settings\Temporary Internet Files\Content.IE5\6T2ZBYFK\MP9004019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6468"/>
            <a:ext cx="3253368" cy="21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kralikova\Local Settings\Temporary Internet Files\Content.IE5\MXU9UW40\MP90030934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7112"/>
            <a:ext cx="946982" cy="14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kralikova\Local Settings\Temporary Internet Files\Content.IE5\MXU9UW40\MP90030934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12" y="4800361"/>
            <a:ext cx="924103" cy="14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Popis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Divadlo je 26 m vysoké. </a:t>
            </a:r>
            <a:endParaRPr lang="cs-CZ" dirty="0" smtClean="0"/>
          </a:p>
          <a:p>
            <a:r>
              <a:rPr lang="cs-CZ" dirty="0" smtClean="0"/>
              <a:t>Velice </a:t>
            </a:r>
            <a:r>
              <a:rPr lang="cs-CZ" dirty="0"/>
              <a:t>dobrá akustika a slyšitelnost i v nejsvrchnějších patrech. </a:t>
            </a:r>
            <a:endParaRPr lang="cs-CZ" dirty="0" smtClean="0"/>
          </a:p>
          <a:p>
            <a:r>
              <a:rPr lang="cs-CZ" dirty="0" smtClean="0"/>
              <a:t>Nad </a:t>
            </a:r>
            <a:r>
              <a:rPr lang="cs-CZ" dirty="0"/>
              <a:t>hledištěm visí dvě tuny těžký lustr o šířce 3 metry a délce 5,5 metrů, který má 260 lampiček.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jevištěm a hledištěm jsou 3 opony. </a:t>
            </a:r>
            <a:r>
              <a:rPr lang="cs-CZ" i="1" dirty="0"/>
              <a:t>Železná </a:t>
            </a:r>
            <a:r>
              <a:rPr lang="cs-CZ" i="1" dirty="0" smtClean="0"/>
              <a:t>opona </a:t>
            </a:r>
            <a:r>
              <a:rPr lang="cs-CZ" dirty="0" smtClean="0"/>
              <a:t>pro </a:t>
            </a:r>
            <a:r>
              <a:rPr lang="cs-CZ" dirty="0"/>
              <a:t>případ požáru, druhá opona namalována </a:t>
            </a:r>
            <a:r>
              <a:rPr lang="cs-CZ" i="1" dirty="0"/>
              <a:t>Vojtěchem </a:t>
            </a:r>
            <a:r>
              <a:rPr lang="cs-CZ" i="1" dirty="0" err="1"/>
              <a:t>Hynaisem</a:t>
            </a:r>
            <a:r>
              <a:rPr lang="cs-CZ" dirty="0"/>
              <a:t> </a:t>
            </a:r>
            <a:r>
              <a:rPr lang="cs-CZ" dirty="0" smtClean="0"/>
              <a:t>(oslavuje </a:t>
            </a:r>
            <a:r>
              <a:rPr lang="cs-CZ" dirty="0"/>
              <a:t>obětavost českého národa při budování Národního </a:t>
            </a:r>
            <a:r>
              <a:rPr lang="cs-CZ" dirty="0" smtClean="0"/>
              <a:t>divadla) </a:t>
            </a:r>
            <a:r>
              <a:rPr lang="cs-CZ" dirty="0"/>
              <a:t>a třetí opona je </a:t>
            </a:r>
            <a:r>
              <a:rPr lang="cs-CZ" i="1" dirty="0"/>
              <a:t>červená</a:t>
            </a:r>
            <a:r>
              <a:rPr lang="cs-CZ" dirty="0"/>
              <a:t>, </a:t>
            </a:r>
            <a:r>
              <a:rPr lang="cs-CZ" i="1" dirty="0"/>
              <a:t>sametová</a:t>
            </a:r>
            <a:r>
              <a:rPr lang="cs-CZ" dirty="0"/>
              <a:t> a roztahuje se ručně. </a:t>
            </a:r>
            <a:endParaRPr lang="cs-CZ" dirty="0" smtClean="0"/>
          </a:p>
          <a:p>
            <a:r>
              <a:rPr lang="cs-CZ" dirty="0" smtClean="0"/>
              <a:t>Nad </a:t>
            </a:r>
            <a:r>
              <a:rPr lang="cs-CZ" dirty="0"/>
              <a:t>oponami lze spatřit nápis „Národ sobě“, který vystihuje spolu s Hynaisovou oponou občany, kteří darovali peníze na výstavbu budovy.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V divadle se nachází i varhany. </a:t>
            </a:r>
            <a:r>
              <a:rPr lang="cs-CZ" dirty="0" smtClean="0"/>
              <a:t>Na </a:t>
            </a:r>
            <a:r>
              <a:rPr lang="cs-CZ" dirty="0"/>
              <a:t>prvním balkóně se nacházejí malby Mikoláše Alše a Františka Ženíška. </a:t>
            </a:r>
            <a:endParaRPr lang="cs-CZ" dirty="0" smtClean="0"/>
          </a:p>
          <a:p>
            <a:r>
              <a:rPr lang="cs-CZ" dirty="0" smtClean="0"/>
              <a:t>V prostorách </a:t>
            </a:r>
            <a:r>
              <a:rPr lang="cs-CZ" dirty="0"/>
              <a:t>divadla jsou též bysty osobností, které se mimořádně zasloužily o divadlo.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zde i 3 nástropní malby. Jedna zobrazuje zlatý věk, druhá úpadek a třetí znovuvzkříšení.</a:t>
            </a:r>
          </a:p>
        </p:txBody>
      </p:sp>
      <p:pic>
        <p:nvPicPr>
          <p:cNvPr id="5123" name="Picture 3" descr="C:\Documents and Settings\kralikova\Local Settings\Temporary Internet Files\Content.IE5\WNKZJOIU\MP9004423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259632" cy="8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kralikova\Local Settings\Temporary Internet Files\Content.IE5\AERD0RH5\MC9002505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878328" cy="10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kralikova\Local Settings\Temporary Internet Files\Content.IE5\GCNAKFL3\MC9001923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2149"/>
            <a:ext cx="927727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kralikova\Local Settings\Temporary Internet Files\Content.IE5\6T2ZBYFK\MP90044248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2483"/>
            <a:ext cx="1270728" cy="9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kralikova\Local Settings\Temporary Internet Files\Content.IE5\WNKZJOIU\MC9001923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966315" cy="9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kralikova\Local Settings\Temporary Internet Files\Content.IE5\6T2ZBYFK\MC9003317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152" y="5589239"/>
            <a:ext cx="951169" cy="9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kralikova\Local Settings\Temporary Internet Files\Content.IE5\AERD0RH5\MP90038663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397" y="5589240"/>
            <a:ext cx="806198" cy="11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kralikova\Local Settings\Temporary Internet Files\Content.IE5\WNKZJOIU\MP90038663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620" y="5634807"/>
            <a:ext cx="741188" cy="10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0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307</Words>
  <Application>Microsoft Office PowerPoint</Application>
  <PresentationFormat>Předvádění na obrazovce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Snímek 1</vt:lpstr>
      <vt:lpstr>ANOTACE</vt:lpstr>
      <vt:lpstr>Národní divadlo</vt:lpstr>
      <vt:lpstr>Snímek 4</vt:lpstr>
      <vt:lpstr>Historická budova – stavba a výzdoba</vt:lpstr>
      <vt:lpstr>Snímek 6</vt:lpstr>
      <vt:lpstr>Poslech</vt:lpstr>
      <vt:lpstr>Snímek 8</vt:lpstr>
      <vt:lpstr>Popis</vt:lpstr>
      <vt:lpstr>Osobnosti,které se podílely na výzdobě Národního divadla</vt:lpstr>
      <vt:lpstr>Železná opona</vt:lpstr>
      <vt:lpstr>Umělecké soubory</vt:lpstr>
      <vt:lpstr>Nová scéna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divadlo</dc:title>
  <dc:creator>Hanka Zivná</dc:creator>
  <cp:lastModifiedBy>Martin Seifert</cp:lastModifiedBy>
  <cp:revision>23</cp:revision>
  <dcterms:created xsi:type="dcterms:W3CDTF">2011-12-19T12:35:35Z</dcterms:created>
  <dcterms:modified xsi:type="dcterms:W3CDTF">2021-01-29T11:32:31Z</dcterms:modified>
</cp:coreProperties>
</file>