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496" y="-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3908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408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4324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1054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2858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55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5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955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812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48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2994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121-EE26-41B1-B6E2-646AC69C47B3}" type="datetimeFigureOut">
              <a:rPr lang="cs-CZ" smtClean="0"/>
              <a:pPr/>
              <a:t>13.04.2021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9A96-463C-4927-8E43-0926CE42112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9421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593177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1323608" y="4959032"/>
            <a:ext cx="6400800" cy="4564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>
                <a:solidFill>
                  <a:schemeClr val="tx1"/>
                </a:solidFill>
              </a:rPr>
              <a:t>VY_32_INOVACE_03-18</a:t>
            </a:r>
            <a:endParaRPr lang="cs-CZ" dirty="0">
              <a:solidFill>
                <a:schemeClr val="tx1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6101200"/>
              </p:ext>
            </p:extLst>
          </p:nvPr>
        </p:nvGraphicFramePr>
        <p:xfrm>
          <a:off x="1419810" y="1700808"/>
          <a:ext cx="6208395" cy="250429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08760"/>
                <a:gridCol w="4699635"/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8.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Vzdělávací oblast: 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kern="50" dirty="0" smtClean="0">
                          <a:effectLst/>
                        </a:rPr>
                        <a:t>Jazyk a</a:t>
                      </a:r>
                      <a:r>
                        <a:rPr lang="cs-CZ" sz="1200" kern="50" baseline="0" dirty="0" smtClean="0">
                          <a:effectLst/>
                        </a:rPr>
                        <a:t> jazyková komunikace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2136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Vzdělávací obor: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200" kern="50" dirty="0" smtClean="0">
                          <a:effectLst/>
                        </a:rPr>
                        <a:t>Český jazyk a literatura</a:t>
                      </a:r>
                      <a:endParaRPr lang="cs-CZ" sz="1100" kern="50" dirty="0" smtClean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Tematický okruh: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Tvarosloví</a:t>
                      </a:r>
                      <a:r>
                        <a:rPr lang="cs-CZ" sz="1200" kern="50" baseline="0" dirty="0" smtClean="0">
                          <a:effectLst/>
                          <a:latin typeface="Times New Roman"/>
                          <a:ea typeface="Times New Roman"/>
                        </a:rPr>
                        <a:t> a pravopis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Téma: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Přejatá slova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Jméno autora: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Libuše </a:t>
                      </a:r>
                      <a:r>
                        <a:rPr lang="cs-CZ" sz="1400" kern="50" dirty="0" err="1" smtClean="0">
                          <a:effectLst/>
                        </a:rPr>
                        <a:t>Gondkovská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Vytvořeno dne: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21. 8. 2011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Metodický popis,</a:t>
                      </a:r>
                      <a:endParaRPr lang="cs-CZ" sz="1200" kern="5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>
                          <a:effectLst/>
                        </a:rPr>
                        <a:t>(anotace):</a:t>
                      </a:r>
                      <a:endParaRPr lang="cs-CZ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 </a:t>
                      </a:r>
                      <a:r>
                        <a:rPr lang="cs-CZ" sz="1400" kern="50" dirty="0" smtClean="0">
                          <a:effectLst/>
                        </a:rPr>
                        <a:t>Seznámí žáky s významy, psaním</a:t>
                      </a:r>
                      <a:r>
                        <a:rPr lang="cs-CZ" sz="1400" kern="50" baseline="0" dirty="0" smtClean="0">
                          <a:effectLst/>
                        </a:rPr>
                        <a:t> a tvary přejatých slov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37808" y="260649"/>
            <a:ext cx="7772400" cy="122413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Přejatá slova</a:t>
            </a:r>
          </a:p>
        </p:txBody>
      </p:sp>
    </p:spTree>
    <p:extLst>
      <p:ext uri="{BB962C8B-B14F-4D97-AF65-F5344CB8AC3E}">
        <p14:creationId xmlns:p14="http://schemas.microsoft.com/office/powerpoint/2010/main" xmlns="" val="44671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Pracuj se slovníkem, napiš význam slov.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724385"/>
              </p:ext>
            </p:extLst>
          </p:nvPr>
        </p:nvGraphicFramePr>
        <p:xfrm>
          <a:off x="457200" y="1600200"/>
          <a:ext cx="8229600" cy="3962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458616"/>
                <a:gridCol w="57709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xenofobie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strach z neznámého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archeologie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věda zkoumající minulost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genetika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nauka o dědičnosti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mytologie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souhrn bájí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filatelie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sbírání poštovních známek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zoologie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věda o živočišstvu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estetika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nauka o krásnu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astronomie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věda</a:t>
                      </a:r>
                      <a:r>
                        <a:rPr lang="cs-CZ" sz="2000" b="1" baseline="0" dirty="0" smtClean="0"/>
                        <a:t> o vesmíru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tragédie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truchlohra</a:t>
                      </a:r>
                      <a:endParaRPr lang="cs-CZ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minorita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dirty="0" smtClean="0"/>
                        <a:t>menšina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2915816" y="1700808"/>
            <a:ext cx="5760640" cy="38164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7674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odpovídající vzor.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7787683"/>
              </p:ext>
            </p:extLst>
          </p:nvPr>
        </p:nvGraphicFramePr>
        <p:xfrm>
          <a:off x="539552" y="1628801"/>
          <a:ext cx="8208912" cy="377532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04456"/>
                <a:gridCol w="4104456"/>
              </a:tblGrid>
              <a:tr h="437768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metropole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růže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igelit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mikroskop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hurikán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moderátor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pán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cylindr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metoda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žena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textil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fjord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bulvár</a:t>
                      </a:r>
                      <a:endParaRPr lang="cs-CZ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hrad</a:t>
                      </a:r>
                      <a:endParaRPr lang="cs-CZ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4677461" y="1724186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712120" y="2088438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741371" y="2497925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741371" y="2822848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741371" y="3194301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716016" y="3645024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712120" y="3933056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716016" y="4365104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716016" y="4797152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716016" y="5085184"/>
            <a:ext cx="648072" cy="288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496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KRAUSOVÁ, Zdeňka; PAŠKOVÁ, Martina . </a:t>
            </a:r>
            <a:r>
              <a:rPr lang="cs-CZ" i="1" dirty="0"/>
              <a:t>Český jazyk 8 : pracovní sešit pro základní školy a víceletá gymnázia</a:t>
            </a:r>
            <a:r>
              <a:rPr lang="cs-CZ" dirty="0"/>
              <a:t>. </a:t>
            </a:r>
            <a:r>
              <a:rPr lang="cs-CZ" dirty="0" smtClean="0"/>
              <a:t>Plzeň</a:t>
            </a:r>
            <a:r>
              <a:rPr lang="cs-CZ" dirty="0"/>
              <a:t> : Fraus, </a:t>
            </a:r>
            <a:r>
              <a:rPr lang="cs-CZ" dirty="0" smtClean="0"/>
              <a:t>2005. </a:t>
            </a:r>
            <a:r>
              <a:rPr lang="cs-CZ" dirty="0"/>
              <a:t>68 s. ISBN 80-7238-420-1.</a:t>
            </a:r>
          </a:p>
          <a:p>
            <a:r>
              <a:rPr lang="cs-CZ" dirty="0"/>
              <a:t>HRDLIČKOVÁ, Hana; BERÁNKOVÁ, Eva; KLÍMA, Ivan. </a:t>
            </a:r>
            <a:r>
              <a:rPr lang="cs-CZ" i="1" dirty="0"/>
              <a:t>Český jazyk 8 : 1.díl - Učivo o jazyce</a:t>
            </a:r>
            <a:r>
              <a:rPr lang="cs-CZ" dirty="0"/>
              <a:t>. Havlíčkův Brod : ALTER, 2005. 173 s. ISBN 80-7245-011-5.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744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501008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Přejatá slova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10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Spoj slova přejatá a domácí.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3311182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06488"/>
                <a:gridCol w="2880320"/>
                <a:gridCol w="1440160"/>
                <a:gridCol w="260263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cs-CZ" b="0" dirty="0" smtClean="0"/>
                        <a:t>1.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negativní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rgbClr val="0070C0"/>
                          </a:solidFill>
                        </a:rPr>
                        <a:t>9.</a:t>
                      </a:r>
                      <a:endParaRPr lang="cs-CZ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/>
                        <a:t>myšlenka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lokální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7.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hvězdář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globální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5.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úplný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signál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1.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záporný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totální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6.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vzít, zabavit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zkonfiskovat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4.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znamení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astronom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2.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místní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parametr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9.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myšlenka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9.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3.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celkový, celosvětový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aroma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70C0"/>
                          </a:solidFill>
                        </a:rPr>
                        <a:t>8.</a:t>
                      </a:r>
                      <a:endParaRPr lang="cs-CZ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rozměr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4644008" y="1556792"/>
            <a:ext cx="1440160" cy="37444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4953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Skloňování přejatých slov obecných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A. Podstatná jména zařazená k domácím vzorům.</a:t>
            </a:r>
          </a:p>
          <a:p>
            <a:pPr marL="0" indent="0">
              <a:buNone/>
            </a:pPr>
            <a:r>
              <a:rPr lang="cs-CZ" dirty="0" smtClean="0"/>
              <a:t>Př.: signál – hrad</a:t>
            </a:r>
          </a:p>
          <a:p>
            <a:r>
              <a:rPr lang="cs-CZ" dirty="0" smtClean="0"/>
              <a:t>B. Podstatná jména, u kterých se odsouvá zakončení.</a:t>
            </a:r>
          </a:p>
          <a:p>
            <a:pPr marL="0" indent="0">
              <a:buNone/>
            </a:pPr>
            <a:r>
              <a:rPr lang="cs-CZ" dirty="0" smtClean="0"/>
              <a:t>Př.: géni</a:t>
            </a:r>
            <a:r>
              <a:rPr lang="cs-CZ" dirty="0" smtClean="0">
                <a:solidFill>
                  <a:srgbClr val="FF0000"/>
                </a:solidFill>
              </a:rPr>
              <a:t>us  - </a:t>
            </a:r>
            <a:r>
              <a:rPr lang="cs-CZ" dirty="0" smtClean="0"/>
              <a:t>geni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endParaRPr lang="cs-CZ" dirty="0" smtClean="0"/>
          </a:p>
          <a:p>
            <a:r>
              <a:rPr lang="cs-CZ" dirty="0" smtClean="0"/>
              <a:t>Podstatná jména přejatá nesklonná</a:t>
            </a:r>
          </a:p>
          <a:p>
            <a:pPr marL="0" indent="0">
              <a:buNone/>
            </a:pPr>
            <a:r>
              <a:rPr lang="cs-CZ" dirty="0" smtClean="0"/>
              <a:t>Př.: revue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447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dirty="0" smtClean="0"/>
              <a:t> Rod mužský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Podstatná jména rodu mužského na </a:t>
            </a:r>
            <a:r>
              <a:rPr lang="cs-CZ" b="1" u="sng" dirty="0" smtClean="0">
                <a:solidFill>
                  <a:srgbClr val="FF0000"/>
                </a:solidFill>
              </a:rPr>
              <a:t>-</a:t>
            </a:r>
            <a:r>
              <a:rPr lang="cs-CZ" b="1" u="sng" dirty="0" err="1" smtClean="0">
                <a:solidFill>
                  <a:srgbClr val="FF0000"/>
                </a:solidFill>
              </a:rPr>
              <a:t>us</a:t>
            </a:r>
            <a:r>
              <a:rPr lang="cs-CZ" b="1" u="sng" dirty="0" smtClean="0"/>
              <a:t> , </a:t>
            </a:r>
            <a:r>
              <a:rPr lang="cs-CZ" b="1" u="sng" dirty="0" smtClean="0">
                <a:solidFill>
                  <a:srgbClr val="FF0000"/>
                </a:solidFill>
              </a:rPr>
              <a:t>os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géni</a:t>
            </a:r>
            <a:r>
              <a:rPr lang="cs-CZ" dirty="0" smtClean="0">
                <a:solidFill>
                  <a:srgbClr val="FF0000"/>
                </a:solidFill>
              </a:rPr>
              <a:t>us –</a:t>
            </a:r>
            <a:r>
              <a:rPr lang="cs-CZ" dirty="0" smtClean="0"/>
              <a:t>gén</a:t>
            </a:r>
            <a:r>
              <a:rPr lang="cs-CZ" dirty="0" smtClean="0">
                <a:solidFill>
                  <a:srgbClr val="FF0000"/>
                </a:solidFill>
              </a:rPr>
              <a:t>ia </a:t>
            </a:r>
            <a:r>
              <a:rPr lang="cs-CZ" dirty="0"/>
              <a:t>(</a:t>
            </a:r>
            <a:r>
              <a:rPr lang="cs-CZ" dirty="0" smtClean="0"/>
              <a:t>jed. č.   - pán, mn.č. -  muž)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	-</a:t>
            </a:r>
            <a:r>
              <a:rPr lang="cs-CZ" dirty="0" err="1" smtClean="0"/>
              <a:t>us</a:t>
            </a:r>
            <a:r>
              <a:rPr lang="cs-CZ" dirty="0" smtClean="0"/>
              <a:t> se ve všech pádech </a:t>
            </a:r>
            <a:r>
              <a:rPr lang="cs-CZ" u="sng" dirty="0" smtClean="0">
                <a:solidFill>
                  <a:srgbClr val="0070C0"/>
                </a:solidFill>
              </a:rPr>
              <a:t>odsouvá</a:t>
            </a:r>
          </a:p>
          <a:p>
            <a:pPr marL="514350" indent="-514350">
              <a:buAutoNum type="arabicPeriod" startAt="2"/>
            </a:pPr>
            <a:r>
              <a:rPr lang="cs-CZ" dirty="0" smtClean="0"/>
              <a:t>cyklus – cyklu (hrad)</a:t>
            </a:r>
          </a:p>
          <a:p>
            <a:pPr marL="0" indent="0">
              <a:buNone/>
            </a:pPr>
            <a:r>
              <a:rPr lang="cs-CZ" dirty="0" smtClean="0"/>
              <a:t>-us se ve všech pádech </a:t>
            </a:r>
            <a:r>
              <a:rPr lang="cs-CZ" dirty="0" smtClean="0">
                <a:solidFill>
                  <a:srgbClr val="0070C0"/>
                </a:solidFill>
              </a:rPr>
              <a:t>kromě </a:t>
            </a:r>
            <a:r>
              <a:rPr lang="cs-CZ" u="sng" dirty="0" smtClean="0">
                <a:solidFill>
                  <a:srgbClr val="0070C0"/>
                </a:solidFill>
              </a:rPr>
              <a:t>4.p.č.j. </a:t>
            </a:r>
            <a:r>
              <a:rPr lang="cs-CZ" dirty="0" smtClean="0">
                <a:solidFill>
                  <a:srgbClr val="0070C0"/>
                </a:solidFill>
              </a:rPr>
              <a:t>odsouvá</a:t>
            </a:r>
          </a:p>
          <a:p>
            <a:pPr marL="514350" indent="-514350">
              <a:buAutoNum type="arabicPeriod" startAt="3"/>
            </a:pPr>
            <a:r>
              <a:rPr lang="cs-CZ" dirty="0" smtClean="0"/>
              <a:t>Některá slova mohou mít </a:t>
            </a:r>
            <a:r>
              <a:rPr lang="cs-CZ" dirty="0" smtClean="0">
                <a:solidFill>
                  <a:srgbClr val="0070C0"/>
                </a:solidFill>
              </a:rPr>
              <a:t>dva tvary</a:t>
            </a:r>
          </a:p>
          <a:p>
            <a:pPr marL="0" indent="0">
              <a:buNone/>
            </a:pPr>
            <a:r>
              <a:rPr lang="cs-CZ" dirty="0" smtClean="0"/>
              <a:t>glóbus             glóbusu i glóbu</a:t>
            </a:r>
          </a:p>
          <a:p>
            <a:pPr marL="0" indent="0">
              <a:buNone/>
            </a:pPr>
            <a:r>
              <a:rPr lang="cs-CZ" dirty="0" smtClean="0"/>
              <a:t>4. Někde se  -</a:t>
            </a:r>
            <a:r>
              <a:rPr lang="cs-CZ" dirty="0" err="1" smtClean="0"/>
              <a:t>us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neodsouvá</a:t>
            </a:r>
            <a:r>
              <a:rPr lang="cs-CZ" dirty="0" smtClean="0"/>
              <a:t>           kaktus, krokus</a:t>
            </a:r>
            <a:endParaRPr lang="cs-CZ" dirty="0"/>
          </a:p>
        </p:txBody>
      </p:sp>
      <p:sp>
        <p:nvSpPr>
          <p:cNvPr id="6" name="Šipka doprava 5"/>
          <p:cNvSpPr/>
          <p:nvPr/>
        </p:nvSpPr>
        <p:spPr>
          <a:xfrm>
            <a:off x="1763688" y="5085184"/>
            <a:ext cx="100811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5220072" y="5589240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46697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 Rod střední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 smtClean="0"/>
              <a:t>1. podstatná jména na –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  - vzor město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um se odsouvá</a:t>
            </a:r>
          </a:p>
          <a:p>
            <a:pPr lvl="2"/>
            <a:r>
              <a:rPr lang="cs-CZ" dirty="0" smtClean="0"/>
              <a:t>album  - alba, datum – data, centrum – centra</a:t>
            </a:r>
          </a:p>
          <a:p>
            <a:r>
              <a:rPr lang="cs-CZ" dirty="0" smtClean="0"/>
              <a:t>2. podstatná jména na –</a:t>
            </a:r>
            <a:r>
              <a:rPr lang="cs-CZ" dirty="0" err="1" smtClean="0">
                <a:solidFill>
                  <a:srgbClr val="FF0000"/>
                </a:solidFill>
              </a:rPr>
              <a:t>eum</a:t>
            </a:r>
            <a:r>
              <a:rPr lang="cs-CZ" dirty="0" smtClean="0">
                <a:solidFill>
                  <a:srgbClr val="FF0000"/>
                </a:solidFill>
              </a:rPr>
              <a:t>, -</a:t>
            </a:r>
            <a:r>
              <a:rPr lang="cs-CZ" dirty="0" err="1" smtClean="0">
                <a:solidFill>
                  <a:srgbClr val="FF0000"/>
                </a:solidFill>
              </a:rPr>
              <a:t>ium</a:t>
            </a:r>
            <a:r>
              <a:rPr lang="cs-CZ" dirty="0" smtClean="0">
                <a:solidFill>
                  <a:srgbClr val="FF0000"/>
                </a:solidFill>
              </a:rPr>
              <a:t>, -</a:t>
            </a:r>
            <a:r>
              <a:rPr lang="cs-CZ" dirty="0" err="1" smtClean="0">
                <a:solidFill>
                  <a:srgbClr val="FF0000"/>
                </a:solidFill>
              </a:rPr>
              <a:t>uum</a:t>
            </a:r>
            <a:endParaRPr lang="cs-CZ" dirty="0" smtClean="0">
              <a:solidFill>
                <a:srgbClr val="FF0000"/>
              </a:solidFill>
            </a:endParaRPr>
          </a:p>
          <a:p>
            <a:pPr marL="971550" lvl="1" indent="-457200">
              <a:buFontTx/>
              <a:buChar char="-"/>
            </a:pPr>
            <a:r>
              <a:rPr lang="cs-CZ" dirty="0" smtClean="0"/>
              <a:t>č. j. a 1.a 4. p. č. mn.  - město </a:t>
            </a:r>
          </a:p>
          <a:p>
            <a:pPr marL="971550" lvl="1" indent="-457200">
              <a:buFontTx/>
              <a:buChar char="-"/>
            </a:pPr>
            <a:r>
              <a:rPr lang="cs-CZ" dirty="0" smtClean="0"/>
              <a:t>2., 3.,6.,7. p. -  moře</a:t>
            </a:r>
          </a:p>
          <a:p>
            <a:pPr marL="1371600" lvl="2" indent="-457200">
              <a:buFontTx/>
              <a:buChar char="-"/>
            </a:pPr>
            <a:r>
              <a:rPr lang="cs-CZ" dirty="0" smtClean="0"/>
              <a:t>muzeum  - muzea - města</a:t>
            </a:r>
          </a:p>
          <a:p>
            <a:pPr marL="2286000" lvl="4" indent="-457200">
              <a:buFontTx/>
              <a:buChar char="-"/>
            </a:pPr>
            <a:r>
              <a:rPr lang="cs-CZ" dirty="0" smtClean="0"/>
              <a:t>        </a:t>
            </a:r>
            <a:r>
              <a:rPr lang="cs-CZ" sz="2400" dirty="0" smtClean="0"/>
              <a:t>muzeí – moří</a:t>
            </a:r>
          </a:p>
          <a:p>
            <a:pPr marL="2286000" lvl="4" indent="-457200">
              <a:buFontTx/>
              <a:buChar char="-"/>
            </a:pPr>
            <a:r>
              <a:rPr lang="cs-CZ" sz="2400" dirty="0" smtClean="0"/>
              <a:t>                           </a:t>
            </a:r>
            <a:r>
              <a:rPr lang="cs-CZ" sz="2400" dirty="0" smtClean="0">
                <a:solidFill>
                  <a:srgbClr val="0070C0"/>
                </a:solidFill>
              </a:rPr>
              <a:t>koncovky se odsouvají</a:t>
            </a:r>
          </a:p>
          <a:p>
            <a:pPr marL="685800" indent="-571500"/>
            <a:r>
              <a:rPr lang="cs-CZ" dirty="0" smtClean="0"/>
              <a:t>3. podstatná jména na – ma  - drama, téma, schéma rozšiřují o příponu –</a:t>
            </a:r>
            <a:r>
              <a:rPr lang="cs-CZ" dirty="0" smtClean="0">
                <a:solidFill>
                  <a:srgbClr val="FF0000"/>
                </a:solidFill>
              </a:rPr>
              <a:t>at</a:t>
            </a:r>
            <a:r>
              <a:rPr lang="cs-CZ" dirty="0" smtClean="0"/>
              <a:t> – schém</a:t>
            </a:r>
            <a:r>
              <a:rPr lang="cs-CZ" dirty="0" smtClean="0">
                <a:solidFill>
                  <a:srgbClr val="FF0000"/>
                </a:solidFill>
              </a:rPr>
              <a:t>at</a:t>
            </a:r>
            <a:r>
              <a:rPr lang="cs-CZ" dirty="0" smtClean="0"/>
              <a:t>a, dram</a:t>
            </a:r>
            <a:r>
              <a:rPr lang="cs-CZ" dirty="0" smtClean="0">
                <a:solidFill>
                  <a:srgbClr val="FF0000"/>
                </a:solidFill>
              </a:rPr>
              <a:t>at</a:t>
            </a:r>
            <a:r>
              <a:rPr lang="cs-CZ" dirty="0" smtClean="0"/>
              <a:t>a – město (kromě 2.p)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6288074" y="3068960"/>
            <a:ext cx="72008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557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 Rod ženský - idea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00397286"/>
              </p:ext>
            </p:extLst>
          </p:nvPr>
        </p:nvGraphicFramePr>
        <p:xfrm>
          <a:off x="457200" y="1600200"/>
          <a:ext cx="8229600" cy="439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50504"/>
                <a:gridCol w="3672408"/>
                <a:gridCol w="3106688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Skloňování podle vzoru žena a růže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pád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 jednotné číslo</a:t>
                      </a:r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množné číslo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idey, ideje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idey, ideje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idejí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3.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ideji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ideám, idejí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4.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ideu,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idey, ideje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5.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ideo!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idey! ideje!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6.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ideji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ideách, idejích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7.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ideou, idejí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ideami, idejemi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8289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 správné koncovky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Vyslov smělou ide ___ . Vrátíme se znovu k té   ide ___ .S tou ide___/ide___ souhlasím. O té ide___ budu uvažovat. Která ze zveřejněných ide___ tě zaujala. Všichni byli překvapeni vyslovenými ide___/ide___ . V dějepisu se dozvídáme o velkých ide___/ ide___ . Vědci vedli boj za prosazení nových ide___. Věříte všem těm ide___/ide____?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160839" y="5035431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jím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29976" y="5074198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ám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9992" y="3645024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jemi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239852" y="3645024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ami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110188" y="3166120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110188" y="2656138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716016" y="2129235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ou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3419872" y="2136028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115616" y="2132856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ji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3563888" y="1628800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eu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012160" y="4653136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939743" y="4068841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jích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568306" y="4149080"/>
            <a:ext cx="64807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3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Podstatná jména přejatá nesklonná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Podstatná jména, která mají </a:t>
            </a:r>
            <a:r>
              <a:rPr lang="cs-CZ" dirty="0" smtClean="0">
                <a:solidFill>
                  <a:srgbClr val="00B0F0"/>
                </a:solidFill>
              </a:rPr>
              <a:t>odlišnou</a:t>
            </a:r>
            <a:r>
              <a:rPr lang="cs-CZ" dirty="0" smtClean="0"/>
              <a:t> podobu od češtiny , bývají často nesklonná.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Některá z nich  (zakončená na –</a:t>
            </a:r>
            <a:r>
              <a:rPr lang="cs-CZ" dirty="0" smtClean="0">
                <a:solidFill>
                  <a:srgbClr val="00B0F0"/>
                </a:solidFill>
              </a:rPr>
              <a:t>e</a:t>
            </a:r>
            <a:r>
              <a:rPr lang="cs-CZ" dirty="0" smtClean="0"/>
              <a:t>) mohou mít v 7. p. č. jed. koncovku –</a:t>
            </a:r>
            <a:r>
              <a:rPr lang="cs-CZ" dirty="0" err="1" smtClean="0">
                <a:solidFill>
                  <a:srgbClr val="00B0F0"/>
                </a:solidFill>
              </a:rPr>
              <a:t>em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revma, tabu, apartmá, klišé</a:t>
            </a:r>
          </a:p>
          <a:p>
            <a:pPr lvl="1"/>
            <a:r>
              <a:rPr lang="cs-CZ" dirty="0" smtClean="0"/>
              <a:t>finále – </a:t>
            </a:r>
            <a:r>
              <a:rPr lang="cs-CZ" dirty="0" err="1" smtClean="0">
                <a:solidFill>
                  <a:srgbClr val="00B0F0"/>
                </a:solidFill>
              </a:rPr>
              <a:t>finálem</a:t>
            </a:r>
            <a:r>
              <a:rPr lang="cs-CZ" dirty="0" smtClean="0"/>
              <a:t>, penále - </a:t>
            </a:r>
            <a:r>
              <a:rPr lang="cs-CZ" dirty="0" smtClean="0">
                <a:solidFill>
                  <a:srgbClr val="00B0F0"/>
                </a:solidFill>
              </a:rPr>
              <a:t>penálem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587</Words>
  <Application>Microsoft Office PowerPoint</Application>
  <PresentationFormat>Předvádění na obrazovce (4:3)</PresentationFormat>
  <Paragraphs>180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Přejatá slova</vt:lpstr>
      <vt:lpstr>Přejatá slova</vt:lpstr>
      <vt:lpstr>Spoj slova přejatá a domácí.</vt:lpstr>
      <vt:lpstr>Skloňování přejatých slov obecných</vt:lpstr>
      <vt:lpstr> Rod mužský</vt:lpstr>
      <vt:lpstr> Rod střední</vt:lpstr>
      <vt:lpstr> Rod ženský - idea</vt:lpstr>
      <vt:lpstr>Doplň správné koncovky</vt:lpstr>
      <vt:lpstr>Podstatná jména přejatá nesklonná</vt:lpstr>
      <vt:lpstr>Pracuj se slovníkem, napiš význam slov.</vt:lpstr>
      <vt:lpstr>Doplň odpovídající vzor.</vt:lpstr>
      <vt:lpstr>Použité zdroje: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Libuše Gondkovská</dc:creator>
  <cp:lastModifiedBy>Martin Seifert</cp:lastModifiedBy>
  <cp:revision>30</cp:revision>
  <dcterms:created xsi:type="dcterms:W3CDTF">2011-08-03T06:27:36Z</dcterms:created>
  <dcterms:modified xsi:type="dcterms:W3CDTF">2021-04-13T17:08:10Z</dcterms:modified>
</cp:coreProperties>
</file>