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1" r:id="rId2"/>
    <p:sldId id="256" r:id="rId3"/>
    <p:sldId id="264" r:id="rId4"/>
    <p:sldId id="265" r:id="rId5"/>
    <p:sldId id="266" r:id="rId6"/>
    <p:sldId id="278" r:id="rId7"/>
    <p:sldId id="267" r:id="rId8"/>
    <p:sldId id="268" r:id="rId9"/>
    <p:sldId id="280" r:id="rId10"/>
    <p:sldId id="269" r:id="rId11"/>
    <p:sldId id="270" r:id="rId12"/>
    <p:sldId id="272" r:id="rId13"/>
    <p:sldId id="271" r:id="rId14"/>
    <p:sldId id="277" r:id="rId15"/>
    <p:sldId id="279" r:id="rId16"/>
    <p:sldId id="284" r:id="rId17"/>
    <p:sldId id="285" r:id="rId18"/>
    <p:sldId id="282" r:id="rId19"/>
    <p:sldId id="28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C29A8B-3A34-4557-9F60-1CCB0D469E18}" type="datetimeFigureOut">
              <a:rPr lang="cs-CZ" smtClean="0"/>
              <a:pPr/>
              <a:t>7. 12. 2014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2B6139-3E56-43BB-94B9-B15A02310E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29A8B-3A34-4557-9F60-1CCB0D469E18}" type="datetimeFigureOut">
              <a:rPr lang="cs-CZ" smtClean="0"/>
              <a:pPr/>
              <a:t>7. 12. 2014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B6139-3E56-43BB-94B9-B15A02310E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7C29A8B-3A34-4557-9F60-1CCB0D469E18}" type="datetimeFigureOut">
              <a:rPr lang="cs-CZ" smtClean="0"/>
              <a:pPr/>
              <a:t>7. 12. 2014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2B6139-3E56-43BB-94B9-B15A02310E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29A8B-3A34-4557-9F60-1CCB0D469E18}" type="datetimeFigureOut">
              <a:rPr lang="cs-CZ" smtClean="0"/>
              <a:pPr/>
              <a:t>7. 12. 2014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B6139-3E56-43BB-94B9-B15A02310E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C29A8B-3A34-4557-9F60-1CCB0D469E18}" type="datetimeFigureOut">
              <a:rPr lang="cs-CZ" smtClean="0"/>
              <a:pPr/>
              <a:t>7. 12. 2014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02B6139-3E56-43BB-94B9-B15A02310E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29A8B-3A34-4557-9F60-1CCB0D469E18}" type="datetimeFigureOut">
              <a:rPr lang="cs-CZ" smtClean="0"/>
              <a:pPr/>
              <a:t>7. 12. 2014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B6139-3E56-43BB-94B9-B15A02310E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29A8B-3A34-4557-9F60-1CCB0D469E18}" type="datetimeFigureOut">
              <a:rPr lang="cs-CZ" smtClean="0"/>
              <a:pPr/>
              <a:t>7. 12. 2014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B6139-3E56-43BB-94B9-B15A02310E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29A8B-3A34-4557-9F60-1CCB0D469E18}" type="datetimeFigureOut">
              <a:rPr lang="cs-CZ" smtClean="0"/>
              <a:pPr/>
              <a:t>7. 12. 2014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B6139-3E56-43BB-94B9-B15A02310E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C29A8B-3A34-4557-9F60-1CCB0D469E18}" type="datetimeFigureOut">
              <a:rPr lang="cs-CZ" smtClean="0"/>
              <a:pPr/>
              <a:t>7. 12. 2014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B6139-3E56-43BB-94B9-B15A02310E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29A8B-3A34-4557-9F60-1CCB0D469E18}" type="datetimeFigureOut">
              <a:rPr lang="cs-CZ" smtClean="0"/>
              <a:pPr/>
              <a:t>7. 12. 2014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B6139-3E56-43BB-94B9-B15A02310E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29A8B-3A34-4557-9F60-1CCB0D469E18}" type="datetimeFigureOut">
              <a:rPr lang="cs-CZ" smtClean="0"/>
              <a:pPr/>
              <a:t>7. 12. 2014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B6139-3E56-43BB-94B9-B15A02310E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7C29A8B-3A34-4557-9F60-1CCB0D469E18}" type="datetimeFigureOut">
              <a:rPr lang="cs-CZ" smtClean="0"/>
              <a:pPr/>
              <a:t>7. 12. 2014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2B6139-3E56-43BB-94B9-B15A02310ED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5/55/Bozena_Nemcova_Babicka_1913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pload.wikimedia.org/wikipedia/commons/4/46/Souso%C5%A1%C3%AD_Babi%C4%8Dky_v_Ratibo%C5%99ic%C3%ADch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pload.wikimedia.org/wikipedia/commons/3/3c/Ratiborice_-_Stare_belidlo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9/98/Ratibo%C5%99ice_castle_main_building_back.JPG/800px-Ratibo%C5%99ice_castle_main_building_back.JPG" TargetMode="External"/><Relationship Id="rId2" Type="http://schemas.openxmlformats.org/officeDocument/2006/relationships/hyperlink" Target="http://upload.wikimedia.org/wikipedia/commons/thumb/b/b2/Bo%C5%BEena_N%C4%9Bmcov%C3%A1_1850.jpg/450px-Bo%C5%BEena_N%C4%9Bmcov%C3%A1_1850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pload.wikimedia.org/wikipedia/commons/thumb/0/0f/Ceska_Skalice-muzeum.jpg/800px-Ceska_Skalice-muzeum.jp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3/3c/Ratiborice_-_Stare_belidlo.jpg/800px-Ratiborice_-_Stare_belidlo.jpg" TargetMode="External"/><Relationship Id="rId2" Type="http://schemas.openxmlformats.org/officeDocument/2006/relationships/hyperlink" Target="http://upload.wikimedia.org/wikipedia/commons/4/46/Souso%C5%A1%C3%AD_Babi%C4%8Dky_v_Ratibo%C5%99ic%C3%ADch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Bo%C5%BEena_N%C4%9Bmcov%C3%A1_1850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9/98/Ratibo%C5%99ice_castle_main_building_back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0/0f/Ceska_Skalice-muzeum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4606" y="548680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0890094"/>
              </p:ext>
            </p:extLst>
          </p:nvPr>
        </p:nvGraphicFramePr>
        <p:xfrm>
          <a:off x="611560" y="2276870"/>
          <a:ext cx="7128792" cy="3517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28792"/>
              </a:tblGrid>
              <a:tr h="524178">
                <a:tc>
                  <a:txBody>
                    <a:bodyPr/>
                    <a:lstStyle/>
                    <a:p>
                      <a:pPr algn="l"/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Název</a:t>
                      </a:r>
                      <a:r>
                        <a:rPr lang="cs-CZ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školy: 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Základní škola a Mateřská škola při dětské           léčebně, Janské Lázně, Horní promenáda 268</a:t>
                      </a:r>
                    </a:p>
                  </a:txBody>
                  <a:tcPr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Autor: 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Mgr. Jitka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Langerová </a:t>
                      </a:r>
                    </a:p>
                    <a:p>
                      <a:r>
                        <a:rPr lang="cs-CZ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Datum: </a:t>
                      </a:r>
                      <a:r>
                        <a:rPr lang="cs-CZ" sz="2400" b="0" baseline="0" smtClean="0">
                          <a:latin typeface="Times New Roman" pitchFamily="18" charset="0"/>
                          <a:cs typeface="Times New Roman" pitchFamily="18" charset="0"/>
                        </a:rPr>
                        <a:t>30.5.2012</a:t>
                      </a:r>
                      <a:endParaRPr lang="cs-CZ" sz="2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Název</a:t>
                      </a:r>
                      <a:r>
                        <a:rPr lang="cs-CZ" sz="2400" b="1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cs-CZ" sz="2400" smtClean="0">
                          <a:latin typeface="Times New Roman" pitchFamily="18" charset="0"/>
                          <a:cs typeface="Times New Roman" pitchFamily="18" charset="0"/>
                        </a:rPr>
                        <a:t>VY_32_INOVACE_02_ČESKÝ</a:t>
                      </a:r>
                      <a:r>
                        <a:rPr lang="cs-CZ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JAZYK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Téma</a:t>
                      </a:r>
                      <a:r>
                        <a:rPr lang="cs-CZ" sz="2400" b="1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cs-CZ" sz="2400" b="0" smtClean="0">
                          <a:latin typeface="Times New Roman" pitchFamily="18" charset="0"/>
                          <a:cs typeface="Times New Roman" pitchFamily="18" charset="0"/>
                        </a:rPr>
                        <a:t>Spisovatelé</a:t>
                      </a:r>
                      <a:r>
                        <a:rPr lang="cs-CZ" sz="2400" b="0" baseline="0" smtClean="0">
                          <a:latin typeface="Times New Roman" pitchFamily="18" charset="0"/>
                          <a:cs typeface="Times New Roman" pitchFamily="18" charset="0"/>
                        </a:rPr>
                        <a:t> -  Božena Němcová    </a:t>
                      </a:r>
                      <a:r>
                        <a:rPr lang="cs-CZ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cs-CZ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r>
                        <a:rPr lang="cs-CZ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cs-CZ" sz="2400" b="0" baseline="0" smtClean="0">
                          <a:latin typeface="Times New Roman" pitchFamily="18" charset="0"/>
                          <a:cs typeface="Times New Roman" pitchFamily="18" charset="0"/>
                        </a:rPr>
                        <a:t>8.-9.</a:t>
                      </a:r>
                      <a:endParaRPr lang="cs-CZ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Číslo projektu: </a:t>
                      </a:r>
                      <a:r>
                        <a:rPr lang="cs-CZ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CZ.1.07/1.4.00/21.2979</a:t>
                      </a:r>
                      <a:endParaRPr lang="cs-CZ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9405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800" smtClean="0">
                <a:solidFill>
                  <a:schemeClr val="tx1"/>
                </a:solidFill>
              </a:rPr>
              <a:t>TVORBA</a:t>
            </a:r>
            <a:endParaRPr lang="cs-CZ" sz="480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14400" b="1" i="1" smtClean="0">
                <a:solidFill>
                  <a:srgbClr val="FF0000"/>
                </a:solidFill>
              </a:rPr>
              <a:t>Povídky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cs-CZ" sz="14400" b="1" smtClean="0"/>
              <a:t>  Divá Bára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cs-CZ" sz="14400" b="1" smtClean="0"/>
              <a:t>  V zámku a podzámčí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cs-CZ" sz="14400" b="1" smtClean="0"/>
              <a:t>  Pohorská vesnice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cs-CZ" sz="14400" b="1" smtClean="0"/>
              <a:t>  Pan učitel</a:t>
            </a:r>
          </a:p>
          <a:p>
            <a:pPr>
              <a:buClr>
                <a:schemeClr val="tx2">
                  <a:lumMod val="50000"/>
                </a:schemeClr>
              </a:buClr>
              <a:buNone/>
            </a:pPr>
            <a:endParaRPr lang="cs-CZ" sz="14400" b="1" smtClean="0"/>
          </a:p>
          <a:p>
            <a:pPr>
              <a:buClr>
                <a:schemeClr val="tx2">
                  <a:lumMod val="50000"/>
                </a:schemeClr>
              </a:buClr>
              <a:buNone/>
            </a:pPr>
            <a:r>
              <a:rPr lang="cs-CZ" sz="14400" b="1" i="1" smtClean="0">
                <a:solidFill>
                  <a:srgbClr val="FF0000"/>
                </a:solidFill>
              </a:rPr>
              <a:t>Sběratelská činnost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cs-CZ" sz="14400" b="1" i="1" smtClean="0">
                <a:solidFill>
                  <a:srgbClr val="FF0000"/>
                </a:solidFill>
              </a:rPr>
              <a:t>  </a:t>
            </a:r>
            <a:r>
              <a:rPr lang="cs-CZ" sz="14400" b="1" smtClean="0"/>
              <a:t>Národní báchorky a pověsti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cs-CZ" sz="14400" b="1" i="1" smtClean="0">
                <a:solidFill>
                  <a:srgbClr val="FF0000"/>
                </a:solidFill>
              </a:rPr>
              <a:t>  </a:t>
            </a:r>
            <a:r>
              <a:rPr lang="cs-CZ" sz="14400" b="1" smtClean="0"/>
              <a:t>Slovenské pohádky a pověsti</a:t>
            </a:r>
          </a:p>
          <a:p>
            <a:pPr>
              <a:buClr>
                <a:schemeClr val="tx2">
                  <a:lumMod val="50000"/>
                </a:schemeClr>
              </a:buClr>
              <a:buNone/>
            </a:pPr>
            <a:endParaRPr lang="cs-CZ" sz="11100" b="1" smtClean="0"/>
          </a:p>
          <a:p>
            <a:pPr>
              <a:buClr>
                <a:schemeClr val="tx2">
                  <a:lumMod val="50000"/>
                </a:schemeClr>
              </a:buClr>
              <a:buNone/>
            </a:pPr>
            <a:endParaRPr lang="cs-CZ" sz="11100" b="1" smtClean="0"/>
          </a:p>
          <a:p>
            <a:pPr>
              <a:buClr>
                <a:schemeClr val="tx2">
                  <a:lumMod val="50000"/>
                </a:schemeClr>
              </a:buClr>
              <a:buNone/>
            </a:pPr>
            <a:endParaRPr lang="cs-CZ" sz="3600" b="1" smtClean="0"/>
          </a:p>
          <a:p>
            <a:pPr>
              <a:buClr>
                <a:schemeClr val="tx2">
                  <a:lumMod val="50000"/>
                </a:schemeClr>
              </a:buClr>
              <a:buNone/>
            </a:pPr>
            <a:endParaRPr lang="cs-CZ" sz="3600" b="1" smtClean="0"/>
          </a:p>
          <a:p>
            <a:pPr>
              <a:buNone/>
            </a:pPr>
            <a:endParaRPr lang="cs-CZ" sz="3200" b="1" i="1" smtClean="0">
              <a:solidFill>
                <a:srgbClr val="FF0000"/>
              </a:solidFill>
            </a:endParaRP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endParaRPr lang="cs-CZ" sz="3600" b="1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r>
              <a:rPr lang="cs-CZ" sz="3600" b="1" i="1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endParaRPr lang="cs-CZ" sz="32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800" smtClean="0">
                <a:solidFill>
                  <a:schemeClr val="tx1"/>
                </a:solidFill>
              </a:rPr>
              <a:t>BABIČKA</a:t>
            </a:r>
            <a:endParaRPr lang="cs-CZ" sz="480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643192" cy="5258984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cs-CZ" sz="3200" smtClean="0"/>
              <a:t> je název prozaického díla, které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r>
              <a:rPr lang="cs-CZ" sz="3200" smtClean="0"/>
              <a:t>   patří ke zlatému fondu české 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r>
              <a:rPr lang="cs-CZ" sz="3200" smtClean="0"/>
              <a:t>   literatury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endParaRPr lang="cs-CZ" sz="3200" smtClean="0"/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cs-CZ" sz="3200" smtClean="0"/>
              <a:t> byla mnohokrát publikována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r>
              <a:rPr lang="cs-CZ" sz="3200" smtClean="0"/>
              <a:t>                 přes 300 vydání a přeložena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r>
              <a:rPr lang="cs-CZ" sz="3200" smtClean="0"/>
              <a:t>   do mnoha cizích jazyků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endParaRPr lang="cs-CZ" sz="3200" smtClean="0"/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cs-CZ" sz="3200" smtClean="0"/>
              <a:t> stala se námětem pro filmové scénáře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r>
              <a:rPr lang="cs-CZ" sz="3200" smtClean="0"/>
              <a:t> </a:t>
            </a:r>
            <a:endParaRPr lang="cs-CZ" sz="3200"/>
          </a:p>
        </p:txBody>
      </p:sp>
      <p:sp>
        <p:nvSpPr>
          <p:cNvPr id="4" name="Šipka doprava 3"/>
          <p:cNvSpPr/>
          <p:nvPr/>
        </p:nvSpPr>
        <p:spPr>
          <a:xfrm>
            <a:off x="1403648" y="4005064"/>
            <a:ext cx="100811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000" smtClean="0">
                <a:solidFill>
                  <a:schemeClr val="bg1"/>
                </a:solidFill>
              </a:rPr>
              <a:t>Úvodní list knihy Babička z roku 1913</a:t>
            </a:r>
            <a:endParaRPr lang="cs-CZ" sz="2000">
              <a:solidFill>
                <a:schemeClr val="bg1"/>
              </a:solidFill>
            </a:endParaRPr>
          </a:p>
        </p:txBody>
      </p:sp>
      <p:pic>
        <p:nvPicPr>
          <p:cNvPr id="4" name="Obrázek 3" descr="Soubor:Bozena Nemcova Babicka 1913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980728"/>
            <a:ext cx="468052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7571184" cy="626709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cs-CZ" sz="3200" smtClean="0"/>
              <a:t> autorka vzpomíná na dětství strávené</a:t>
            </a:r>
          </a:p>
          <a:p>
            <a:pPr>
              <a:buNone/>
            </a:pPr>
            <a:r>
              <a:rPr lang="cs-CZ" sz="3200" smtClean="0"/>
              <a:t>   na Starém Bělidle, na babičku a líčí </a:t>
            </a:r>
          </a:p>
          <a:p>
            <a:pPr>
              <a:buNone/>
            </a:pPr>
            <a:r>
              <a:rPr lang="cs-CZ" sz="3200" smtClean="0"/>
              <a:t>   průběh života jednoho roku  </a:t>
            </a:r>
          </a:p>
          <a:p>
            <a:pPr>
              <a:buNone/>
            </a:pPr>
            <a:r>
              <a:rPr lang="cs-CZ" sz="320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cs-CZ" sz="3200" smtClean="0"/>
              <a:t> popisuje život venkovských lidí a</a:t>
            </a:r>
          </a:p>
          <a:p>
            <a:pPr>
              <a:buNone/>
            </a:pPr>
            <a:r>
              <a:rPr lang="cs-CZ" sz="3200" smtClean="0"/>
              <a:t>   panstva z nedalekého zámku</a:t>
            </a:r>
          </a:p>
          <a:p>
            <a:pPr>
              <a:buNone/>
            </a:pPr>
            <a:endParaRPr lang="cs-CZ" sz="3200" smtClean="0"/>
          </a:p>
          <a:p>
            <a:pPr>
              <a:buFont typeface="Wingdings" pitchFamily="2" charset="2"/>
              <a:buChar char="q"/>
            </a:pPr>
            <a:r>
              <a:rPr lang="cs-CZ" sz="3200" smtClean="0"/>
              <a:t> postavy            </a:t>
            </a:r>
            <a:r>
              <a:rPr lang="cs-CZ" sz="3200" i="1" smtClean="0">
                <a:solidFill>
                  <a:schemeClr val="bg2">
                    <a:lumMod val="50000"/>
                  </a:schemeClr>
                </a:solidFill>
              </a:rPr>
              <a:t>Barunka, Adélka, Jan,</a:t>
            </a:r>
          </a:p>
          <a:p>
            <a:pPr>
              <a:buNone/>
            </a:pPr>
            <a:r>
              <a:rPr lang="cs-CZ" sz="3200" i="1" smtClean="0">
                <a:solidFill>
                  <a:schemeClr val="bg2">
                    <a:lumMod val="50000"/>
                  </a:schemeClr>
                </a:solidFill>
              </a:rPr>
              <a:t>   Vilém, Tereza Prošková, Viktorka,</a:t>
            </a:r>
          </a:p>
          <a:p>
            <a:pPr>
              <a:buNone/>
            </a:pPr>
            <a:r>
              <a:rPr lang="cs-CZ" sz="3200" i="1" smtClean="0">
                <a:solidFill>
                  <a:schemeClr val="bg2">
                    <a:lumMod val="50000"/>
                  </a:schemeClr>
                </a:solidFill>
              </a:rPr>
              <a:t>   kněžna, slečna Hortenzie, Kristla,</a:t>
            </a:r>
          </a:p>
          <a:p>
            <a:pPr>
              <a:buNone/>
            </a:pPr>
            <a:r>
              <a:rPr lang="cs-CZ" sz="3200" i="1" smtClean="0">
                <a:solidFill>
                  <a:schemeClr val="bg2">
                    <a:lumMod val="50000"/>
                  </a:schemeClr>
                </a:solidFill>
              </a:rPr>
              <a:t>   Jakub</a:t>
            </a:r>
          </a:p>
          <a:p>
            <a:pPr>
              <a:buNone/>
            </a:pPr>
            <a:r>
              <a:rPr lang="cs-CZ" sz="3200" i="1" smtClean="0"/>
              <a:t>    </a:t>
            </a:r>
          </a:p>
          <a:p>
            <a:pPr>
              <a:buNone/>
            </a:pPr>
            <a:endParaRPr lang="cs-CZ" sz="3200" i="1" smtClean="0"/>
          </a:p>
          <a:p>
            <a:pPr>
              <a:buNone/>
            </a:pPr>
            <a:r>
              <a:rPr lang="cs-CZ" sz="3200" i="1" smtClean="0"/>
              <a:t>          </a:t>
            </a:r>
            <a:endParaRPr lang="cs-CZ" sz="3200" smtClean="0"/>
          </a:p>
          <a:p>
            <a:pPr>
              <a:buNone/>
            </a:pPr>
            <a:r>
              <a:rPr lang="cs-CZ" sz="3200" smtClean="0"/>
              <a:t>   </a:t>
            </a:r>
            <a:endParaRPr lang="cs-CZ" sz="3200"/>
          </a:p>
        </p:txBody>
      </p:sp>
      <p:sp>
        <p:nvSpPr>
          <p:cNvPr id="4" name="Šipka doprava 3"/>
          <p:cNvSpPr/>
          <p:nvPr/>
        </p:nvSpPr>
        <p:spPr>
          <a:xfrm>
            <a:off x="2555776" y="4437112"/>
            <a:ext cx="108012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oubor:Sousoší Babičky v Ratibořicích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1003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smtClean="0"/>
              <a:t>Sousoší Babičky v Ratibořicích</a:t>
            </a:r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oubor:Ratiborice - Stare belidlo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17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7239000" cy="6267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smtClean="0"/>
              <a:t>Staré Bělidlo v Ratibořicích</a:t>
            </a:r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cs-CZ" smtClean="0">
                <a:solidFill>
                  <a:schemeClr val="tx1"/>
                </a:solidFill>
              </a:rPr>
              <a:t>Pracovní list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571184" cy="5258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smtClean="0">
                <a:solidFill>
                  <a:srgbClr val="FF0000"/>
                </a:solidFill>
              </a:rPr>
              <a:t>Doplň do vět správná slova.</a:t>
            </a:r>
          </a:p>
          <a:p>
            <a:pPr>
              <a:buNone/>
            </a:pPr>
            <a:r>
              <a:rPr lang="cs-CZ" sz="3200" smtClean="0"/>
              <a:t>Božena Němcová se narodila ve ______.</a:t>
            </a:r>
          </a:p>
          <a:p>
            <a:pPr>
              <a:buNone/>
            </a:pPr>
            <a:r>
              <a:rPr lang="cs-CZ" sz="3200" smtClean="0"/>
              <a:t>Dětství prožila v __________. Provdala</a:t>
            </a:r>
          </a:p>
          <a:p>
            <a:pPr>
              <a:buNone/>
            </a:pPr>
            <a:r>
              <a:rPr lang="cs-CZ" sz="3200" smtClean="0"/>
              <a:t>se za  úředníka finanční stráže _______</a:t>
            </a:r>
          </a:p>
          <a:p>
            <a:pPr>
              <a:buNone/>
            </a:pPr>
            <a:r>
              <a:rPr lang="cs-CZ" sz="3200" smtClean="0"/>
              <a:t>________. Psala _______ a ________.</a:t>
            </a:r>
          </a:p>
          <a:p>
            <a:pPr>
              <a:buNone/>
            </a:pPr>
            <a:r>
              <a:rPr lang="cs-CZ" sz="3200" smtClean="0"/>
              <a:t>Ke konci života žila v _________.</a:t>
            </a:r>
          </a:p>
          <a:p>
            <a:pPr>
              <a:buNone/>
            </a:pPr>
            <a:r>
              <a:rPr lang="cs-CZ" sz="3200" smtClean="0"/>
              <a:t>Jejím nejznámějším dílem je ________.</a:t>
            </a:r>
          </a:p>
          <a:p>
            <a:pPr>
              <a:buNone/>
            </a:pPr>
            <a:r>
              <a:rPr lang="cs-CZ" sz="3200" smtClean="0"/>
              <a:t>Vzpomíná v něm na dětství strávené na</a:t>
            </a:r>
          </a:p>
          <a:p>
            <a:pPr>
              <a:buNone/>
            </a:pPr>
            <a:r>
              <a:rPr lang="cs-CZ" sz="3200" smtClean="0"/>
              <a:t>________ _________.</a:t>
            </a:r>
          </a:p>
          <a:p>
            <a:pPr>
              <a:buNone/>
            </a:pPr>
            <a:endParaRPr lang="cs-CZ" sz="3200" smtClean="0"/>
          </a:p>
          <a:p>
            <a:pPr>
              <a:buNone/>
            </a:pPr>
            <a:endParaRPr lang="cs-CZ" sz="3200" smtClean="0"/>
          </a:p>
          <a:p>
            <a:pPr>
              <a:buNone/>
            </a:pPr>
            <a:endParaRPr lang="cs-CZ" sz="3200" smtClean="0"/>
          </a:p>
          <a:p>
            <a:pPr>
              <a:buNone/>
            </a:pPr>
            <a:endParaRPr lang="cs-CZ" sz="3200" smtClean="0"/>
          </a:p>
          <a:p>
            <a:pPr>
              <a:buNone/>
            </a:pPr>
            <a:endParaRPr lang="cs-CZ" sz="3200" smtClean="0"/>
          </a:p>
          <a:p>
            <a:pPr>
              <a:buNone/>
            </a:pPr>
            <a:endParaRPr lang="cs-CZ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cs-CZ" smtClean="0">
                <a:solidFill>
                  <a:schemeClr val="tx1"/>
                </a:solidFill>
              </a:rPr>
              <a:t>Pracovní list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571184" cy="5258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smtClean="0">
                <a:solidFill>
                  <a:srgbClr val="FF0000"/>
                </a:solidFill>
              </a:rPr>
              <a:t>Řešení.</a:t>
            </a:r>
          </a:p>
          <a:p>
            <a:pPr>
              <a:buNone/>
            </a:pPr>
            <a:r>
              <a:rPr lang="cs-CZ" sz="3200" smtClean="0"/>
              <a:t>Božena Němcová se narodila ve </a:t>
            </a:r>
            <a:r>
              <a:rPr lang="cs-CZ" sz="3200" b="1" smtClean="0">
                <a:solidFill>
                  <a:srgbClr val="FF0000"/>
                </a:solidFill>
              </a:rPr>
              <a:t>Vídni</a:t>
            </a:r>
            <a:r>
              <a:rPr lang="cs-CZ" sz="3200" smtClean="0"/>
              <a:t>.</a:t>
            </a:r>
          </a:p>
          <a:p>
            <a:pPr>
              <a:buNone/>
            </a:pPr>
            <a:r>
              <a:rPr lang="cs-CZ" sz="3200" smtClean="0"/>
              <a:t>Dětství prožila v </a:t>
            </a:r>
            <a:r>
              <a:rPr lang="cs-CZ" sz="3200" b="1" smtClean="0">
                <a:solidFill>
                  <a:srgbClr val="FF0000"/>
                </a:solidFill>
              </a:rPr>
              <a:t>Ratibořicích</a:t>
            </a:r>
            <a:r>
              <a:rPr lang="cs-CZ" sz="3200" smtClean="0"/>
              <a:t>. Provdala</a:t>
            </a:r>
          </a:p>
          <a:p>
            <a:pPr>
              <a:buNone/>
            </a:pPr>
            <a:r>
              <a:rPr lang="cs-CZ" sz="3200" smtClean="0"/>
              <a:t>se za  úředníka finanční stráže </a:t>
            </a:r>
            <a:r>
              <a:rPr lang="cs-CZ" sz="3200" b="1" smtClean="0">
                <a:solidFill>
                  <a:srgbClr val="FF0000"/>
                </a:solidFill>
              </a:rPr>
              <a:t>Josefa</a:t>
            </a:r>
          </a:p>
          <a:p>
            <a:pPr>
              <a:buNone/>
            </a:pPr>
            <a:r>
              <a:rPr lang="cs-CZ" sz="3200" b="1" smtClean="0">
                <a:solidFill>
                  <a:srgbClr val="FF0000"/>
                </a:solidFill>
              </a:rPr>
              <a:t>Němce</a:t>
            </a:r>
            <a:r>
              <a:rPr lang="cs-CZ" sz="3200" smtClean="0"/>
              <a:t>. Psala </a:t>
            </a:r>
            <a:r>
              <a:rPr lang="cs-CZ" sz="3200" b="1" smtClean="0">
                <a:solidFill>
                  <a:srgbClr val="FF0000"/>
                </a:solidFill>
              </a:rPr>
              <a:t>povídky</a:t>
            </a:r>
            <a:r>
              <a:rPr lang="cs-CZ" sz="3200" smtClean="0"/>
              <a:t> a </a:t>
            </a:r>
            <a:r>
              <a:rPr lang="cs-CZ" sz="3200" b="1" smtClean="0">
                <a:solidFill>
                  <a:srgbClr val="FF0000"/>
                </a:solidFill>
              </a:rPr>
              <a:t>pohádky</a:t>
            </a:r>
            <a:r>
              <a:rPr lang="cs-CZ" sz="3200" smtClean="0"/>
              <a:t>.</a:t>
            </a:r>
          </a:p>
          <a:p>
            <a:pPr>
              <a:buNone/>
            </a:pPr>
            <a:r>
              <a:rPr lang="cs-CZ" sz="3200" smtClean="0"/>
              <a:t>Ke konci života žila v </a:t>
            </a:r>
            <a:r>
              <a:rPr lang="cs-CZ" sz="3200" b="1" smtClean="0">
                <a:solidFill>
                  <a:srgbClr val="FF0000"/>
                </a:solidFill>
              </a:rPr>
              <a:t>Praze</a:t>
            </a:r>
            <a:r>
              <a:rPr lang="cs-CZ" sz="3200" smtClean="0"/>
              <a:t>.</a:t>
            </a:r>
          </a:p>
          <a:p>
            <a:pPr>
              <a:buNone/>
            </a:pPr>
            <a:r>
              <a:rPr lang="cs-CZ" sz="3200" smtClean="0"/>
              <a:t>Jejím nejznámějším dílem je </a:t>
            </a:r>
            <a:r>
              <a:rPr lang="cs-CZ" sz="3200" b="1" smtClean="0">
                <a:solidFill>
                  <a:srgbClr val="FF0000"/>
                </a:solidFill>
              </a:rPr>
              <a:t>Babička</a:t>
            </a:r>
            <a:r>
              <a:rPr lang="cs-CZ" sz="3200" smtClean="0"/>
              <a:t>.</a:t>
            </a:r>
          </a:p>
          <a:p>
            <a:pPr>
              <a:buNone/>
            </a:pPr>
            <a:r>
              <a:rPr lang="cs-CZ" sz="3200" smtClean="0"/>
              <a:t>Vzpomíná v něm na dětství strávené na</a:t>
            </a:r>
          </a:p>
          <a:p>
            <a:pPr>
              <a:buNone/>
            </a:pPr>
            <a:r>
              <a:rPr lang="cs-CZ" sz="3200" b="1" smtClean="0">
                <a:solidFill>
                  <a:srgbClr val="FF0000"/>
                </a:solidFill>
              </a:rPr>
              <a:t>Starém Bělidle</a:t>
            </a:r>
            <a:r>
              <a:rPr lang="cs-CZ" sz="3200" smtClean="0"/>
              <a:t>.</a:t>
            </a:r>
          </a:p>
          <a:p>
            <a:pPr>
              <a:buNone/>
            </a:pPr>
            <a:endParaRPr lang="cs-CZ" sz="3200" smtClean="0"/>
          </a:p>
          <a:p>
            <a:pPr>
              <a:buNone/>
            </a:pPr>
            <a:endParaRPr lang="cs-CZ" sz="3200" smtClean="0"/>
          </a:p>
          <a:p>
            <a:pPr>
              <a:buNone/>
            </a:pPr>
            <a:endParaRPr lang="cs-CZ" sz="3200" smtClean="0"/>
          </a:p>
          <a:p>
            <a:pPr>
              <a:buNone/>
            </a:pPr>
            <a:endParaRPr lang="cs-CZ" sz="3200" smtClean="0"/>
          </a:p>
          <a:p>
            <a:pPr>
              <a:buNone/>
            </a:pPr>
            <a:endParaRPr lang="cs-CZ" sz="3200" smtClean="0"/>
          </a:p>
          <a:p>
            <a:pPr>
              <a:buNone/>
            </a:pPr>
            <a:endParaRPr lang="cs-CZ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7776864" cy="5979064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cs-CZ" sz="2400" smtClean="0"/>
              <a:t>Zdroj:</a:t>
            </a:r>
          </a:p>
          <a:p>
            <a:pPr>
              <a:buFont typeface="Wingdings 2" pitchFamily="18" charset="2"/>
              <a:buNone/>
              <a:defRPr/>
            </a:pPr>
            <a:r>
              <a:rPr lang="cs-CZ" sz="2400" smtClean="0"/>
              <a:t>Vlastní tvorba</a:t>
            </a:r>
          </a:p>
          <a:p>
            <a:pPr>
              <a:buFont typeface="Wingdings 2" pitchFamily="18" charset="2"/>
              <a:buNone/>
              <a:defRPr/>
            </a:pPr>
            <a:r>
              <a:rPr lang="cs-CZ" sz="2400" smtClean="0"/>
              <a:t>Ilustrace:</a:t>
            </a:r>
          </a:p>
          <a:p>
            <a:pPr>
              <a:buNone/>
              <a:defRPr/>
            </a:pPr>
            <a:r>
              <a:rPr lang="cs-CZ" sz="1400" smtClean="0"/>
              <a:t>Božena Němcová. In: </a:t>
            </a:r>
            <a:r>
              <a:rPr lang="cs-CZ" sz="1400" i="1" smtClean="0"/>
              <a:t>Wikipedia</a:t>
            </a:r>
            <a:r>
              <a:rPr lang="cs-CZ" sz="1400" smtClean="0"/>
              <a:t>: </a:t>
            </a:r>
            <a:r>
              <a:rPr lang="cs-CZ" sz="1400" i="1" smtClean="0"/>
              <a:t>the free encyclopedia</a:t>
            </a:r>
            <a:r>
              <a:rPr lang="cs-CZ" sz="1400" smtClean="0"/>
              <a:t> [online]. San Francisco (CA): Wikimedia Foundation, 2001-25-2 [cit. 2012-03-11]. Dostupné z: </a:t>
            </a:r>
            <a:r>
              <a:rPr lang="cs-CZ" sz="1400" smtClean="0">
                <a:hlinkClick r:id="rId2"/>
              </a:rPr>
              <a:t>http://upload.wikimedia.org/wikipedia/commons/thumb/b/b2/Bo%C5%BEena_N%C4%9Bmcov%C3%A1_1850.jpg/450px-Bo%C5%BEena_N%C4%9Bmcov%C3%A1_1850.jpg</a:t>
            </a:r>
            <a:endParaRPr lang="cs-CZ" sz="1400" smtClean="0"/>
          </a:p>
          <a:p>
            <a:pPr>
              <a:buNone/>
              <a:defRPr/>
            </a:pPr>
            <a:r>
              <a:rPr lang="cs-CZ" sz="1400" smtClean="0"/>
              <a:t>Zámek. In: </a:t>
            </a:r>
            <a:r>
              <a:rPr lang="cs-CZ" sz="1400" i="1" smtClean="0"/>
              <a:t>Wikipedia</a:t>
            </a:r>
            <a:r>
              <a:rPr lang="cs-CZ" sz="1400" smtClean="0"/>
              <a:t>: </a:t>
            </a:r>
            <a:r>
              <a:rPr lang="cs-CZ" sz="1400" i="1" smtClean="0"/>
              <a:t>the free encyclopedia</a:t>
            </a:r>
            <a:r>
              <a:rPr lang="cs-CZ" sz="1400" smtClean="0"/>
              <a:t> [online]. San Francisco (CA): Wikimedia Foundation, 2001-12-08 [cit. 2012-03-11]. Dostupné z: </a:t>
            </a:r>
            <a:r>
              <a:rPr lang="cs-CZ" sz="1400" smtClean="0">
                <a:hlinkClick r:id="rId3"/>
              </a:rPr>
              <a:t>http://upload.wikimedia.org/wikipedia/commons/thumb/9/98/Ratibo%C5%99ice_castle_main_building_back.JPG/800px-Ratibo%C5%99ice_castle_main_building_back.JPG</a:t>
            </a:r>
            <a:endParaRPr lang="cs-CZ" sz="1400" smtClean="0"/>
          </a:p>
          <a:p>
            <a:pPr>
              <a:buNone/>
              <a:defRPr/>
            </a:pPr>
            <a:r>
              <a:rPr lang="cs-CZ" sz="1400" smtClean="0"/>
              <a:t>Muzeum Boženy Něcové. In: </a:t>
            </a:r>
            <a:r>
              <a:rPr lang="cs-CZ" sz="1400" i="1" smtClean="0"/>
              <a:t>Wikipedia</a:t>
            </a:r>
            <a:r>
              <a:rPr lang="cs-CZ" sz="1400" smtClean="0"/>
              <a:t>: </a:t>
            </a:r>
            <a:r>
              <a:rPr lang="cs-CZ" sz="1400" i="1" smtClean="0"/>
              <a:t>the free encyclopedia</a:t>
            </a:r>
            <a:r>
              <a:rPr lang="cs-CZ" sz="1400" smtClean="0"/>
              <a:t> [online]. San Francisco (CA): Wikimedia Foundation, 2001-12-04 [cit. 2012-03-11]. Dostupné z: </a:t>
            </a:r>
            <a:r>
              <a:rPr lang="cs-CZ" sz="1400" smtClean="0">
                <a:hlinkClick r:id="rId4"/>
              </a:rPr>
              <a:t>http://upload.wikimedia.org/wikipedia/commons/thumb/0/0f/Ceska_Skalice-muzeum.jpg/800px-Ceska_Skalice-muzeum.jpg</a:t>
            </a:r>
            <a:endParaRPr lang="cs-CZ" sz="1400" smtClean="0"/>
          </a:p>
          <a:p>
            <a:pPr>
              <a:buNone/>
              <a:defRPr/>
            </a:pPr>
            <a:r>
              <a:rPr lang="en-US" sz="1400" smtClean="0"/>
              <a:t>Úvodní list z Babičky od Boženy Němcové z roku 1913. In: </a:t>
            </a:r>
            <a:r>
              <a:rPr lang="en-US" sz="1400" i="1" smtClean="0"/>
              <a:t>Wikipedia</a:t>
            </a:r>
            <a:r>
              <a:rPr lang="en-US" sz="1400" smtClean="0"/>
              <a:t>: </a:t>
            </a:r>
            <a:r>
              <a:rPr lang="en-US" sz="1400" i="1" smtClean="0"/>
              <a:t>the free encyclopedia</a:t>
            </a:r>
            <a:r>
              <a:rPr lang="en-US" sz="1400" smtClean="0"/>
              <a:t> [online]. San Francisco (CA): Wikimedia Foundation, 2006-10-19 [cit. 2012-03-11]. Dostupné z: http://upload.wikimedia.org/wikipedia/commons/thumb/5/55/Bozena_Nemcova_Babicka_1913.jpg/435px-Bozena_Nemcova_Babicka_1913.jpg</a:t>
            </a:r>
          </a:p>
          <a:p>
            <a:pPr>
              <a:buNone/>
              <a:defRPr/>
            </a:pPr>
            <a:endParaRPr lang="cs-CZ" sz="1400" smtClean="0"/>
          </a:p>
          <a:p>
            <a:pPr>
              <a:buNone/>
              <a:defRPr/>
            </a:pPr>
            <a:endParaRPr lang="cs-CZ" sz="1600" smtClean="0"/>
          </a:p>
          <a:p>
            <a:pPr>
              <a:buNone/>
              <a:defRPr/>
            </a:pPr>
            <a:endParaRPr lang="cs-CZ" sz="1600" smtClean="0"/>
          </a:p>
          <a:p>
            <a:pPr>
              <a:buNone/>
              <a:defRPr/>
            </a:pPr>
            <a:endParaRPr lang="cs-CZ" sz="1600" smtClean="0"/>
          </a:p>
          <a:p>
            <a:pPr>
              <a:buFont typeface="Wingdings 2" pitchFamily="18" charset="2"/>
              <a:buNone/>
              <a:defRPr/>
            </a:pPr>
            <a:endParaRPr lang="cs-CZ" sz="2000" smtClean="0"/>
          </a:p>
          <a:p>
            <a:pPr>
              <a:buFont typeface="Wingdings 2" pitchFamily="18" charset="2"/>
              <a:buNone/>
              <a:defRPr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400" smtClean="0"/>
              <a:t>Sousoší Babičky v Ratibořicích. In: </a:t>
            </a:r>
            <a:r>
              <a:rPr lang="cs-CZ" sz="1400" i="1" smtClean="0"/>
              <a:t>Wikipedia</a:t>
            </a:r>
            <a:r>
              <a:rPr lang="cs-CZ" sz="1400" smtClean="0"/>
              <a:t>: </a:t>
            </a:r>
            <a:r>
              <a:rPr lang="cs-CZ" sz="1400" i="1" smtClean="0"/>
              <a:t>the free encyclopedia</a:t>
            </a:r>
            <a:r>
              <a:rPr lang="cs-CZ" sz="1400" smtClean="0"/>
              <a:t> [online]. San Francisco (CA): Wikimedia Foundation, 2001-01-15 [cit. 2012-03-11]. Dostupné z: </a:t>
            </a:r>
            <a:r>
              <a:rPr lang="cs-CZ" sz="1400" smtClean="0">
                <a:hlinkClick r:id="rId2"/>
              </a:rPr>
              <a:t>http://upload.wikimedia.org/wikipedia/commons/4/46/Souso%C5%A1%C3%AD_Babi%C4%8Dky_v_Ratibo%C5%99ic%C3%ADch.jpg</a:t>
            </a:r>
            <a:endParaRPr lang="cs-CZ" sz="1400" smtClean="0"/>
          </a:p>
          <a:p>
            <a:pPr>
              <a:buNone/>
            </a:pPr>
            <a:r>
              <a:rPr lang="cs-CZ" sz="1400" smtClean="0"/>
              <a:t>Staré bělidlo. In: </a:t>
            </a:r>
            <a:r>
              <a:rPr lang="cs-CZ" sz="1400" i="1" smtClean="0"/>
              <a:t>Wikipedia</a:t>
            </a:r>
            <a:r>
              <a:rPr lang="cs-CZ" sz="1400" smtClean="0"/>
              <a:t>: </a:t>
            </a:r>
            <a:r>
              <a:rPr lang="cs-CZ" sz="1400" i="1" smtClean="0"/>
              <a:t>the free encyclopedia</a:t>
            </a:r>
            <a:r>
              <a:rPr lang="cs-CZ" sz="1400" smtClean="0"/>
              <a:t> [online]. San Francisco (CA): Wikimedia Foundation, 2007-12-04 [cit. 2012-03-11]. Dostupné z: </a:t>
            </a:r>
            <a:r>
              <a:rPr lang="cs-CZ" sz="1400" smtClean="0">
                <a:hlinkClick r:id="rId3"/>
              </a:rPr>
              <a:t>http://upload.wikimedia.org/wikipedia/commons/thumb/3/3c/Ratiborice_-_Stare_belidlo.jpg/800px-Ratiborice_-_Stare_belidlo.jpg</a:t>
            </a:r>
            <a:endParaRPr lang="cs-CZ" sz="1400" smtClean="0"/>
          </a:p>
          <a:p>
            <a:pPr>
              <a:buNone/>
            </a:pPr>
            <a:r>
              <a:rPr lang="cs-CZ" sz="2400" smtClean="0"/>
              <a:t>Citace:</a:t>
            </a:r>
          </a:p>
          <a:p>
            <a:pPr>
              <a:buNone/>
            </a:pPr>
            <a:r>
              <a:rPr lang="cs-CZ" sz="1800" i="1" smtClean="0"/>
              <a:t>Školní slovník českých spisovatelů</a:t>
            </a:r>
            <a:r>
              <a:rPr lang="cs-CZ" sz="1800" smtClean="0"/>
              <a:t>. Humpolec: Pavel Dolejší, nakladatelství a vydavatelství JAS, 2004. ISBN 80-86480-41-0.</a:t>
            </a:r>
          </a:p>
          <a:p>
            <a:pPr>
              <a:buNone/>
            </a:pPr>
            <a:r>
              <a:rPr lang="cs-CZ" sz="2400" smtClean="0"/>
              <a:t>Anotace:</a:t>
            </a:r>
          </a:p>
          <a:p>
            <a:pPr>
              <a:buFont typeface="Wingdings 2" pitchFamily="18" charset="2"/>
              <a:buNone/>
            </a:pPr>
            <a:r>
              <a:rPr lang="cs-CZ" sz="2400" smtClean="0"/>
              <a:t>Materiál lze využít jako prezentaci a výklad nového</a:t>
            </a:r>
          </a:p>
          <a:p>
            <a:pPr>
              <a:buFont typeface="Wingdings 2" pitchFamily="18" charset="2"/>
              <a:buNone/>
            </a:pPr>
            <a:r>
              <a:rPr lang="cs-CZ" sz="2400" smtClean="0"/>
              <a:t>učiva (s vedením učitele i samostatně), </a:t>
            </a:r>
          </a:p>
          <a:p>
            <a:pPr>
              <a:buFont typeface="Wingdings 2" pitchFamily="18" charset="2"/>
              <a:buNone/>
            </a:pPr>
            <a:r>
              <a:rPr lang="cs-CZ" sz="2400" smtClean="0"/>
              <a:t>k opakování, k procvičení a k upevnění již </a:t>
            </a:r>
          </a:p>
          <a:p>
            <a:pPr>
              <a:buFont typeface="Wingdings 2" pitchFamily="18" charset="2"/>
              <a:buNone/>
            </a:pPr>
            <a:r>
              <a:rPr lang="cs-CZ" sz="2400" smtClean="0"/>
              <a:t>probraného učiva. Pracovní list lze použít pro</a:t>
            </a:r>
          </a:p>
          <a:p>
            <a:pPr>
              <a:buFont typeface="Wingdings 2" pitchFamily="18" charset="2"/>
              <a:buNone/>
            </a:pPr>
            <a:r>
              <a:rPr lang="cs-CZ" sz="2400" smtClean="0"/>
              <a:t>frontální práci žáků s vedením učitele, pro práci</a:t>
            </a:r>
          </a:p>
          <a:p>
            <a:pPr>
              <a:buFont typeface="Wingdings 2" pitchFamily="18" charset="2"/>
              <a:buNone/>
            </a:pPr>
            <a:r>
              <a:rPr lang="cs-CZ" sz="2400" smtClean="0"/>
              <a:t>ve skupinách, či samostatnou práci.</a:t>
            </a:r>
          </a:p>
          <a:p>
            <a:pPr>
              <a:buNone/>
            </a:pPr>
            <a:endParaRPr lang="cs-CZ" sz="2400" smtClean="0"/>
          </a:p>
          <a:p>
            <a:pPr>
              <a:buNone/>
            </a:pPr>
            <a:endParaRPr lang="cs-CZ" sz="1800" smtClean="0"/>
          </a:p>
          <a:p>
            <a:pPr>
              <a:buNone/>
            </a:pPr>
            <a:endParaRPr lang="cs-CZ" sz="2400" smtClean="0"/>
          </a:p>
          <a:p>
            <a:pPr>
              <a:buNone/>
            </a:pPr>
            <a:endParaRPr lang="cs-CZ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15816" y="1628800"/>
            <a:ext cx="5904656" cy="1772768"/>
          </a:xfrm>
        </p:spPr>
        <p:txBody>
          <a:bodyPr/>
          <a:lstStyle/>
          <a:p>
            <a:pPr algn="ctr"/>
            <a:r>
              <a:rPr lang="cs-CZ" sz="4800" smtClean="0"/>
              <a:t>BOŽENA nĚMCOVÁ</a:t>
            </a:r>
            <a:endParaRPr lang="cs-CZ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http://upload.wikimedia.org/wikipedia/commons/thumb/b/b2/Bo%C5%BEena_N%C4%9Bmcov%C3%A1_1850.jpg/150px-Bo%C5%BEena_N%C4%9Bmcov%C3%A1_1850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0"/>
            <a:ext cx="6372200" cy="688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91436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800" smtClean="0">
                <a:solidFill>
                  <a:schemeClr val="tx1"/>
                </a:solidFill>
              </a:rPr>
              <a:t>4.2.1820 – 21.1.1862</a:t>
            </a:r>
            <a:endParaRPr lang="cs-CZ" sz="480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smtClean="0"/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cs-CZ" sz="3600" smtClean="0"/>
              <a:t>  </a:t>
            </a:r>
            <a:r>
              <a:rPr lang="cs-CZ" sz="3600" b="1" smtClean="0"/>
              <a:t>prozaička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cs-CZ" sz="3600" b="1" smtClean="0"/>
              <a:t>  sběratelka  a upravovatelka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r>
              <a:rPr lang="cs-CZ" sz="3600" b="1" smtClean="0"/>
              <a:t>    pohádek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cs-CZ" sz="3600" b="1" smtClean="0"/>
              <a:t>  její dívčí jméno bylo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r>
              <a:rPr lang="cs-CZ" sz="3600" b="1" smtClean="0"/>
              <a:t>    </a:t>
            </a:r>
            <a:r>
              <a:rPr lang="cs-CZ" sz="5400" b="1" i="1" smtClean="0">
                <a:solidFill>
                  <a:srgbClr val="FF0000"/>
                </a:solidFill>
              </a:rPr>
              <a:t>Barbora Panklová</a:t>
            </a:r>
            <a:r>
              <a:rPr lang="cs-CZ" sz="3600" b="1" smtClean="0"/>
              <a:t> </a:t>
            </a:r>
          </a:p>
          <a:p>
            <a:pPr>
              <a:buNone/>
            </a:pPr>
            <a:r>
              <a:rPr lang="cs-CZ" sz="3600" b="1" smtClean="0"/>
              <a:t>     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800" smtClean="0">
                <a:solidFill>
                  <a:schemeClr val="tx1"/>
                </a:solidFill>
              </a:rPr>
              <a:t>Ze života</a:t>
            </a:r>
            <a:endParaRPr lang="cs-CZ" sz="480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571184" cy="5330992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cs-CZ" sz="3500" smtClean="0"/>
              <a:t> podle matričních údajů byla dítětem</a:t>
            </a:r>
          </a:p>
          <a:p>
            <a:pPr>
              <a:buClr>
                <a:schemeClr val="tx2">
                  <a:lumMod val="50000"/>
                </a:schemeClr>
              </a:buClr>
              <a:buNone/>
            </a:pPr>
            <a:r>
              <a:rPr lang="cs-CZ" sz="3500" smtClean="0"/>
              <a:t>   panského kočí a služky</a:t>
            </a:r>
          </a:p>
          <a:p>
            <a:pPr>
              <a:buClr>
                <a:schemeClr val="tx2">
                  <a:lumMod val="50000"/>
                </a:schemeClr>
              </a:buClr>
              <a:buNone/>
            </a:pPr>
            <a:endParaRPr lang="cs-CZ" sz="3500" smtClean="0"/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cs-CZ" sz="3500" smtClean="0"/>
              <a:t> narodila se ve Vídni a o přesném datu</a:t>
            </a:r>
          </a:p>
          <a:p>
            <a:pPr>
              <a:buClr>
                <a:schemeClr val="tx2">
                  <a:lumMod val="50000"/>
                </a:schemeClr>
              </a:buClr>
              <a:buNone/>
            </a:pPr>
            <a:r>
              <a:rPr lang="cs-CZ" sz="3500" smtClean="0"/>
              <a:t>   se vedou spory</a:t>
            </a:r>
          </a:p>
          <a:p>
            <a:pPr>
              <a:buClr>
                <a:schemeClr val="tx2">
                  <a:lumMod val="50000"/>
                </a:schemeClr>
              </a:buClr>
              <a:buNone/>
            </a:pPr>
            <a:endParaRPr lang="cs-CZ" sz="3500" smtClean="0"/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cs-CZ" sz="3500" smtClean="0"/>
              <a:t> dětství prožila v Ratibořicích</a:t>
            </a:r>
          </a:p>
          <a:p>
            <a:pPr>
              <a:buClr>
                <a:schemeClr val="tx2">
                  <a:lumMod val="50000"/>
                </a:schemeClr>
              </a:buClr>
              <a:buNone/>
            </a:pPr>
            <a:r>
              <a:rPr lang="cs-CZ" sz="3500" smtClean="0"/>
              <a:t>   nedaleko České Skalice na panství</a:t>
            </a:r>
          </a:p>
          <a:p>
            <a:pPr>
              <a:buClr>
                <a:schemeClr val="tx2">
                  <a:lumMod val="50000"/>
                </a:schemeClr>
              </a:buClr>
              <a:buNone/>
            </a:pPr>
            <a:r>
              <a:rPr lang="cs-CZ" sz="3500" smtClean="0"/>
              <a:t>   vévodkyně Zaháňské           </a:t>
            </a:r>
          </a:p>
          <a:p>
            <a:pPr>
              <a:buClr>
                <a:schemeClr val="tx2">
                  <a:lumMod val="50000"/>
                </a:schemeClr>
              </a:buClr>
              <a:buNone/>
            </a:pPr>
            <a:r>
              <a:rPr lang="cs-CZ" sz="3200" smtClean="0"/>
              <a:t>   </a:t>
            </a:r>
          </a:p>
          <a:p>
            <a:pPr>
              <a:buClr>
                <a:schemeClr val="tx2">
                  <a:lumMod val="50000"/>
                </a:schemeClr>
              </a:buClr>
              <a:buNone/>
            </a:pPr>
            <a:r>
              <a:rPr lang="cs-CZ" sz="3200" smtClean="0"/>
              <a:t>  </a:t>
            </a:r>
          </a:p>
          <a:p>
            <a:pPr>
              <a:buClr>
                <a:schemeClr val="tx2">
                  <a:lumMod val="50000"/>
                </a:schemeClr>
              </a:buClr>
              <a:buNone/>
            </a:pPr>
            <a:endParaRPr lang="cs-CZ" sz="3200" smtClean="0"/>
          </a:p>
          <a:p>
            <a:pPr>
              <a:buClr>
                <a:schemeClr val="tx2">
                  <a:lumMod val="50000"/>
                </a:schemeClr>
              </a:buClr>
              <a:buNone/>
            </a:pPr>
            <a:endParaRPr lang="cs-CZ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oubor:Ratibořice castle main building back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17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smtClean="0"/>
              <a:t>Zámek v Ratibořicích</a:t>
            </a:r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7499176" cy="612308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cs-CZ" sz="3200" smtClean="0"/>
              <a:t> 3 roky byla v rodině zámeckého 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r>
              <a:rPr lang="cs-CZ" sz="3200" smtClean="0"/>
              <a:t>   úředníka na vychování 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r>
              <a:rPr lang="cs-CZ" sz="3200" smtClean="0"/>
              <a:t>   ve Chvalkovicích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endParaRPr lang="cs-CZ" sz="3200" smtClean="0"/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cs-CZ" sz="3200" smtClean="0"/>
              <a:t> provdala se za úředníka finanční 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r>
              <a:rPr lang="cs-CZ" sz="3200" smtClean="0"/>
              <a:t>   stráže Josefa Němce            často se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r>
              <a:rPr lang="cs-CZ" sz="3200" smtClean="0"/>
              <a:t>   stěhovali  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endParaRPr lang="cs-CZ" sz="3200" smtClean="0"/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cs-CZ" sz="3200" smtClean="0"/>
              <a:t> v Praze se díky svému muži dostala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r>
              <a:rPr lang="cs-CZ" sz="3200" smtClean="0"/>
              <a:t>   do české intelektuální společnosti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r>
              <a:rPr lang="cs-CZ" sz="3200" smtClean="0"/>
              <a:t>   a začala s literární tvorbou</a:t>
            </a:r>
            <a:endParaRPr lang="cs-CZ" sz="3200"/>
          </a:p>
        </p:txBody>
      </p:sp>
      <p:sp>
        <p:nvSpPr>
          <p:cNvPr id="4" name="Šipka doprava 3"/>
          <p:cNvSpPr/>
          <p:nvPr/>
        </p:nvSpPr>
        <p:spPr>
          <a:xfrm>
            <a:off x="4860032" y="3140968"/>
            <a:ext cx="100811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cs-CZ" sz="3200" smtClean="0"/>
              <a:t> ke konci svého života byla pod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r>
              <a:rPr lang="cs-CZ" sz="3200" smtClean="0"/>
              <a:t>   dohledem tajné policie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endParaRPr lang="cs-CZ" sz="3200" smtClean="0"/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cs-CZ" sz="3200" smtClean="0"/>
              <a:t> zemřela v bídě a zcela vyčerpaná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endParaRPr lang="cs-CZ" sz="3200" smtClean="0"/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cs-CZ" sz="3200" smtClean="0"/>
              <a:t> byla pochována v Praze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r>
              <a:rPr lang="cs-CZ" sz="3200" smtClean="0"/>
              <a:t>   na Vyšehradském hřbitově</a:t>
            </a:r>
            <a:endParaRPr lang="cs-CZ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oubor:Ceska Skalice-muzeum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17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smtClean="0"/>
              <a:t>Muzeum Boženy Němcové v České Skalici</a:t>
            </a:r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221</TotalTime>
  <Words>732</Words>
  <Application>Microsoft Office PowerPoint</Application>
  <PresentationFormat>Předvádění na obrazovce (4:3)</PresentationFormat>
  <Paragraphs>146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Bohatý</vt:lpstr>
      <vt:lpstr>Snímek 1</vt:lpstr>
      <vt:lpstr>BOŽENA nĚMCOVÁ</vt:lpstr>
      <vt:lpstr>Snímek 3</vt:lpstr>
      <vt:lpstr>4.2.1820 – 21.1.1862</vt:lpstr>
      <vt:lpstr>Ze života</vt:lpstr>
      <vt:lpstr>Snímek 6</vt:lpstr>
      <vt:lpstr>Snímek 7</vt:lpstr>
      <vt:lpstr>Snímek 8</vt:lpstr>
      <vt:lpstr>Snímek 9</vt:lpstr>
      <vt:lpstr>TVORBA</vt:lpstr>
      <vt:lpstr>BABIČKA</vt:lpstr>
      <vt:lpstr>Snímek 12</vt:lpstr>
      <vt:lpstr>Snímek 13</vt:lpstr>
      <vt:lpstr>Snímek 14</vt:lpstr>
      <vt:lpstr>Snímek 15</vt:lpstr>
      <vt:lpstr>Pracovní list</vt:lpstr>
      <vt:lpstr>Pracovní list</vt:lpstr>
      <vt:lpstr>Snímek 18</vt:lpstr>
      <vt:lpstr>Snímek 19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Langerová</dc:creator>
  <cp:lastModifiedBy>Martin Seifert</cp:lastModifiedBy>
  <cp:revision>33</cp:revision>
  <dcterms:created xsi:type="dcterms:W3CDTF">2012-03-11T07:54:03Z</dcterms:created>
  <dcterms:modified xsi:type="dcterms:W3CDTF">2014-12-07T17:03:32Z</dcterms:modified>
</cp:coreProperties>
</file>