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DA0A12-161C-4655-A80B-781E1BB6BF56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51BFB3-618C-4247-A5D6-6E0769C3A85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>
                <a:solidFill>
                  <a:srgbClr val="00B050"/>
                </a:solidFill>
              </a:rPr>
              <a:t>Během noci klesla teplota vzduchu v pokoji horské chaty na 17 </a:t>
            </a:r>
            <a:r>
              <a:rPr lang="cs-CZ" sz="3200" b="1" dirty="0" smtClean="0">
                <a:solidFill>
                  <a:srgbClr val="00B050"/>
                </a:solidFill>
                <a:latin typeface="Arial"/>
                <a:cs typeface="Arial"/>
              </a:rPr>
              <a:t>°C. Vzduch má hustotu 1,28 kg/</a:t>
            </a:r>
            <a:r>
              <a:rPr lang="cs-CZ" sz="3200" b="1" dirty="0" smtClean="0">
                <a:solidFill>
                  <a:srgbClr val="00B050"/>
                </a:solidFill>
              </a:rPr>
              <a:t> m</a:t>
            </a:r>
            <a:r>
              <a:rPr lang="cs-CZ" sz="3200" b="1" baseline="30000" dirty="0" smtClean="0">
                <a:solidFill>
                  <a:srgbClr val="00B050"/>
                </a:solidFill>
              </a:rPr>
              <a:t>3</a:t>
            </a:r>
            <a:r>
              <a:rPr lang="cs-CZ" sz="3200" b="1" dirty="0" smtClean="0">
                <a:solidFill>
                  <a:srgbClr val="00B050"/>
                </a:solidFill>
                <a:latin typeface="Arial"/>
                <a:cs typeface="Arial"/>
              </a:rPr>
              <a:t> a objem místnosti je 35 </a:t>
            </a:r>
            <a:r>
              <a:rPr lang="cs-CZ" sz="3200" b="1" dirty="0" smtClean="0">
                <a:solidFill>
                  <a:srgbClr val="00B050"/>
                </a:solidFill>
              </a:rPr>
              <a:t>m</a:t>
            </a:r>
            <a:r>
              <a:rPr lang="cs-CZ" sz="3200" b="1" baseline="30000" dirty="0" smtClean="0">
                <a:solidFill>
                  <a:srgbClr val="00B050"/>
                </a:solidFill>
              </a:rPr>
              <a:t>3</a:t>
            </a:r>
            <a:endParaRPr lang="cs-CZ" sz="32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cs-CZ" sz="3200" b="1" dirty="0" smtClean="0">
                <a:solidFill>
                  <a:srgbClr val="00B050"/>
                </a:solidFill>
                <a:latin typeface="Arial"/>
                <a:cs typeface="Arial"/>
              </a:rPr>
              <a:t>. Kolik tepla musí vzduchu předat topné těleso, aby teplota v uzavřené místnosti vzrostla na 20 °C?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1) Vypočítejte:</a:t>
            </a:r>
            <a:endParaRPr lang="cs-CZ" sz="3600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1026" name="Picture 2" descr="C:\Documents and Settings\radek\Local Settings\Temporary Internet Files\Content.IE5\2TM785QB\MM90028304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857760"/>
            <a:ext cx="1857388" cy="1768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048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Na nápojích nebo potravinách si obvykle můžeš přečíst informaci o jejich využitelné energii. V čem bývají nejčastěji tyto hodnoty uvedeny?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effectLst/>
              </a:rPr>
              <a:t>6. Odpovězte na otázku:</a:t>
            </a:r>
            <a:endParaRPr lang="cs-CZ" sz="3600" dirty="0">
              <a:solidFill>
                <a:srgbClr val="C00000"/>
              </a:solidFill>
              <a:effectLst/>
            </a:endParaRPr>
          </a:p>
        </p:txBody>
      </p:sp>
      <p:pic>
        <p:nvPicPr>
          <p:cNvPr id="2050" name="Picture 2" descr="C:\Documents and Settings\radek\Local Settings\Temporary Internet Files\Content.IE5\496NW9QJ\MP9004341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2657468" cy="1937737"/>
          </a:xfrm>
          <a:prstGeom prst="rect">
            <a:avLst/>
          </a:prstGeom>
          <a:noFill/>
        </p:spPr>
      </p:pic>
      <p:pic>
        <p:nvPicPr>
          <p:cNvPr id="2051" name="Picture 3" descr="C:\Documents and Settings\radek\Local Settings\Temporary Internet Files\Content.IE5\496NW9QJ\MP90042283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714752"/>
            <a:ext cx="1936620" cy="2395047"/>
          </a:xfrm>
          <a:prstGeom prst="rect">
            <a:avLst/>
          </a:prstGeom>
          <a:noFill/>
        </p:spPr>
      </p:pic>
      <p:pic>
        <p:nvPicPr>
          <p:cNvPr id="2053" name="Picture 5" descr="C:\Documents and Settings\radek\Local Settings\Temporary Internet Files\Content.IE5\2TM785QB\MP90043861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00438"/>
            <a:ext cx="1712279" cy="2557458"/>
          </a:xfrm>
          <a:prstGeom prst="rect">
            <a:avLst/>
          </a:prstGeom>
          <a:noFill/>
        </p:spPr>
      </p:pic>
      <p:pic>
        <p:nvPicPr>
          <p:cNvPr id="2054" name="Picture 6" descr="C:\Documents and Settings\radek\Local Settings\Temporary Internet Files\Content.IE5\WHQ7CXMN\MP90043102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3786190"/>
            <a:ext cx="2214554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b="1" dirty="0" smtClean="0">
                <a:solidFill>
                  <a:srgbClr val="7030A0"/>
                </a:solidFill>
              </a:rPr>
              <a:t>Využitelná energie bývá uváděna na obalech potravin v joulech, kilojoulech (kaloriích, kilokaloriích).</a:t>
            </a:r>
          </a:p>
          <a:p>
            <a:pPr algn="ctr">
              <a:buNone/>
            </a:pPr>
            <a:r>
              <a:rPr lang="cs-CZ" sz="8000" b="1" dirty="0" smtClean="0">
                <a:solidFill>
                  <a:srgbClr val="C00000"/>
                </a:solidFill>
                <a:latin typeface="Arial"/>
                <a:cs typeface="Arial"/>
              </a:rPr>
              <a:t>☺☺☺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cs-CZ" sz="8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cs-CZ" sz="8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cs-CZ" sz="8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cs-CZ" sz="80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Řešení úlohy č. 6:</a:t>
            </a:r>
            <a:endParaRPr lang="cs-CZ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B050"/>
                </a:solidFill>
              </a:rPr>
              <a:t>Teplota vody v mělkém venkovním bazénku se při slunečném počasí zvýšila během dne přibližně o 3 </a:t>
            </a:r>
            <a:r>
              <a:rPr lang="cs-CZ" sz="2800" b="1" dirty="0" smtClean="0">
                <a:solidFill>
                  <a:srgbClr val="00B050"/>
                </a:solidFill>
                <a:latin typeface="Arial"/>
                <a:cs typeface="Arial"/>
              </a:rPr>
              <a:t>°C. Kolik tepla předalo vodě v bazénku dopadající sluneční záření, je-li její objem 2,5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smtClean="0">
                <a:solidFill>
                  <a:srgbClr val="00B050"/>
                </a:solidFill>
              </a:rPr>
              <a:t>m</a:t>
            </a:r>
            <a:r>
              <a:rPr lang="cs-CZ" sz="2800" b="1" baseline="30000" dirty="0" smtClean="0">
                <a:solidFill>
                  <a:srgbClr val="00B050"/>
                </a:solidFill>
              </a:rPr>
              <a:t>3</a:t>
            </a:r>
            <a:r>
              <a:rPr lang="cs-CZ" sz="2800" b="1" dirty="0" smtClean="0">
                <a:solidFill>
                  <a:srgbClr val="00B050"/>
                </a:solidFill>
                <a:latin typeface="Arial"/>
                <a:cs typeface="Arial"/>
              </a:rPr>
              <a:t>?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7. Vypočítejte:</a:t>
            </a:r>
            <a:endParaRPr lang="cs-CZ" sz="3600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3074" name="Picture 2" descr="C:\Documents and Settings\radek\Local Settings\Temporary Internet Files\Content.IE5\2TM785QB\MC9002957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929066"/>
            <a:ext cx="3511190" cy="1906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m= 2 500 kg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c = 4,18 </a:t>
            </a:r>
            <a:r>
              <a:rPr lang="cs-CZ" sz="3200" b="1" dirty="0" err="1">
                <a:solidFill>
                  <a:srgbClr val="0070C0"/>
                </a:solidFill>
              </a:rPr>
              <a:t>kJ</a:t>
            </a:r>
            <a:r>
              <a:rPr lang="cs-CZ" sz="3200" b="1" dirty="0">
                <a:solidFill>
                  <a:srgbClr val="0070C0"/>
                </a:solidFill>
              </a:rPr>
              <a:t>/kg </a:t>
            </a:r>
            <a:r>
              <a:rPr lang="cs-CZ" sz="3200" b="1" dirty="0" smtClean="0">
                <a:solidFill>
                  <a:srgbClr val="0070C0"/>
                </a:solidFill>
              </a:rPr>
              <a:t>⋅</a:t>
            </a: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°C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(t</a:t>
            </a:r>
            <a:r>
              <a:rPr lang="cs-CZ" sz="3200" b="1" baseline="-25000" dirty="0" smtClean="0">
                <a:solidFill>
                  <a:srgbClr val="0070C0"/>
                </a:solidFill>
                <a:latin typeface="Arial"/>
                <a:cs typeface="Arial"/>
              </a:rPr>
              <a:t>2</a:t>
            </a: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-t</a:t>
            </a:r>
            <a:r>
              <a:rPr lang="cs-CZ" sz="3200" b="1" baseline="-25000" dirty="0" smtClean="0">
                <a:solidFill>
                  <a:srgbClr val="0070C0"/>
                </a:solidFill>
                <a:latin typeface="Arial"/>
                <a:cs typeface="Arial"/>
              </a:rPr>
              <a:t>1</a:t>
            </a: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) = 3 °C</a:t>
            </a:r>
          </a:p>
          <a:p>
            <a:pPr>
              <a:buNone/>
            </a:pPr>
            <a:r>
              <a:rPr lang="cs-CZ" sz="3200" b="1" u="sng" dirty="0" smtClean="0">
                <a:solidFill>
                  <a:srgbClr val="0070C0"/>
                </a:solidFill>
                <a:latin typeface="Arial"/>
                <a:cs typeface="Arial"/>
              </a:rPr>
              <a:t>Q = ? kJ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Q = mc(t</a:t>
            </a:r>
            <a:r>
              <a:rPr lang="cs-CZ" sz="3200" b="1" baseline="-25000" dirty="0" smtClean="0">
                <a:solidFill>
                  <a:srgbClr val="0070C0"/>
                </a:solidFill>
                <a:latin typeface="Arial"/>
                <a:cs typeface="Arial"/>
              </a:rPr>
              <a:t>2</a:t>
            </a: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-t</a:t>
            </a:r>
            <a:r>
              <a:rPr lang="cs-CZ" sz="3200" b="1" baseline="-25000" dirty="0" smtClean="0">
                <a:solidFill>
                  <a:srgbClr val="0070C0"/>
                </a:solidFill>
                <a:latin typeface="Arial"/>
                <a:cs typeface="Arial"/>
              </a:rPr>
              <a:t>1</a:t>
            </a: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) 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Q = 2 500 </a:t>
            </a:r>
            <a:r>
              <a:rPr lang="cs-CZ" sz="3200" b="1" dirty="0">
                <a:solidFill>
                  <a:srgbClr val="0070C0"/>
                </a:solidFill>
              </a:rPr>
              <a:t>⋅</a:t>
            </a: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 4,18 </a:t>
            </a:r>
            <a:r>
              <a:rPr lang="cs-CZ" sz="3200" b="1" dirty="0">
                <a:solidFill>
                  <a:srgbClr val="0070C0"/>
                </a:solidFill>
              </a:rPr>
              <a:t>⋅</a:t>
            </a: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 3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70C0"/>
                </a:solidFill>
                <a:latin typeface="Arial"/>
                <a:cs typeface="Arial"/>
              </a:rPr>
              <a:t>Q = 31 500 kJ = 31,5 MJ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Sluneční záření předalo vodě 31,5 MJ tepla.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Řešení úlohy č. 7:</a:t>
            </a:r>
            <a:endParaRPr lang="cs-CZ" sz="36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76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cs-CZ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</a:rPr>
              <a:t>Vyjmenujte alespoň tři příklady užití tepelných izolantů.</a:t>
            </a:r>
            <a:endParaRPr lang="cs-CZ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effectLst/>
              </a:rPr>
              <a:t>8. Odpovězte na otázku:</a:t>
            </a:r>
            <a:endParaRPr lang="cs-CZ" sz="3600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zateplování domů pěnovým polystyrénem,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ucha hrnců,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dřevěná či plastová držadla kuchyňských nástrojů,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oděvy,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srst zvířat,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peřiny,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koberce, 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B050"/>
                </a:solidFill>
              </a:rPr>
              <a:t>dvojitá okna…</a:t>
            </a:r>
          </a:p>
          <a:p>
            <a:pPr>
              <a:buNone/>
            </a:pPr>
            <a:endParaRPr lang="cs-CZ" sz="3200" b="1" dirty="0" smtClean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2060"/>
                </a:solidFill>
                <a:effectLst/>
              </a:rPr>
              <a:t>Řešení úlohy č. 8:</a:t>
            </a:r>
            <a:endParaRPr lang="cs-CZ" sz="36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Z jakých materiálů se nejčastěji zhotovují držadla kuchyňských nástrojů, nářadí a spotřebičů, které se zahřívají na vysokou teplotu?</a:t>
            </a:r>
          </a:p>
          <a:p>
            <a:pPr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Vyjmenujte alespoň tři takové předměty.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effectLst/>
              </a:rPr>
              <a:t>9. Odpovězte na otázku: </a:t>
            </a:r>
            <a:endParaRPr lang="cs-CZ" sz="36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0192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Materiály na držadla: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plasty, korek, dřevo</a:t>
            </a:r>
          </a:p>
          <a:p>
            <a:pPr>
              <a:buNone/>
            </a:pPr>
            <a:endParaRPr lang="cs-CZ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Předměty: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naběračka, hrnec, pánev, žehlička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effectLst/>
              </a:rPr>
              <a:t>Řešení úlohy č. 9:</a:t>
            </a:r>
            <a:endParaRPr lang="cs-CZ" sz="3600" dirty="0">
              <a:solidFill>
                <a:srgbClr val="00B050"/>
              </a:solidFill>
              <a:effectLst/>
            </a:endParaRPr>
          </a:p>
        </p:txBody>
      </p:sp>
      <p:pic>
        <p:nvPicPr>
          <p:cNvPr id="4098" name="Picture 2" descr="C:\Documents and Settings\radek\Local Settings\Temporary Internet Files\Content.IE5\496NW9QJ\MC9001992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14818"/>
            <a:ext cx="1874067" cy="1996289"/>
          </a:xfrm>
          <a:prstGeom prst="rect">
            <a:avLst/>
          </a:prstGeom>
          <a:noFill/>
        </p:spPr>
      </p:pic>
      <p:pic>
        <p:nvPicPr>
          <p:cNvPr id="4100" name="Picture 4" descr="C:\Documents and Settings\radek\Local Settings\Temporary Internet Files\Content.IE5\496NW9QJ\MC9002904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572008"/>
            <a:ext cx="1846907" cy="1373109"/>
          </a:xfrm>
          <a:prstGeom prst="rect">
            <a:avLst/>
          </a:prstGeom>
          <a:noFill/>
        </p:spPr>
      </p:pic>
      <p:pic>
        <p:nvPicPr>
          <p:cNvPr id="4101" name="Picture 5" descr="C:\Documents and Settings\radek\Local Settings\Temporary Internet Files\Content.IE5\KTIJ0HEZ\MC900341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786322"/>
            <a:ext cx="1813255" cy="1374343"/>
          </a:xfrm>
          <a:prstGeom prst="rect">
            <a:avLst/>
          </a:prstGeom>
          <a:noFill/>
        </p:spPr>
      </p:pic>
      <p:pic>
        <p:nvPicPr>
          <p:cNvPr id="4103" name="Picture 7" descr="C:\Documents and Settings\radek\Local Settings\Temporary Internet Files\Content.IE5\WHQ7CXMN\MC90029039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0824" y="4714884"/>
            <a:ext cx="1723176" cy="964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Proč mají materiály jako molitan, peří, pěnový polystyrén nebo sláma dobré tepelně izolační </a:t>
            </a:r>
            <a:r>
              <a:rPr lang="cs-CZ" sz="4000" b="1" dirty="0" smtClean="0">
                <a:solidFill>
                  <a:srgbClr val="C00000"/>
                </a:solidFill>
              </a:rPr>
              <a:t>vlastnosti</a:t>
            </a:r>
            <a:r>
              <a:rPr lang="cs-CZ" sz="3600" b="1" dirty="0" smtClean="0">
                <a:solidFill>
                  <a:srgbClr val="C00000"/>
                </a:solidFill>
              </a:rPr>
              <a:t>?</a:t>
            </a:r>
          </a:p>
          <a:p>
            <a:pPr algn="ctr">
              <a:buNone/>
            </a:pP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  <a:effectLst/>
              </a:rPr>
              <a:t>10. Odpovězte na otázku:</a:t>
            </a:r>
            <a:endParaRPr lang="cs-CZ" sz="3600" dirty="0">
              <a:solidFill>
                <a:srgbClr val="7030A0"/>
              </a:solidFill>
              <a:effectLst/>
            </a:endParaRPr>
          </a:p>
        </p:txBody>
      </p:sp>
      <p:pic>
        <p:nvPicPr>
          <p:cNvPr id="5123" name="Picture 3" descr="C:\Documents and Settings\radek\Local Settings\Temporary Internet Files\Content.IE5\KTIJ0HEZ\MP9004068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000504"/>
            <a:ext cx="1785950" cy="1785950"/>
          </a:xfrm>
          <a:prstGeom prst="rect">
            <a:avLst/>
          </a:prstGeom>
          <a:noFill/>
        </p:spPr>
      </p:pic>
      <p:pic>
        <p:nvPicPr>
          <p:cNvPr id="5124" name="Picture 4" descr="C:\Documents and Settings\radek\Local Settings\Temporary Internet Files\Content.IE5\KTIJ0HEZ\MP9002277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357694"/>
            <a:ext cx="2428892" cy="1611165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286256"/>
            <a:ext cx="2357454" cy="207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Všechny uvedené materiály obsahují hodně vzduchu, který je výborným izolantem.</a:t>
            </a:r>
          </a:p>
          <a:p>
            <a:pPr algn="ctr">
              <a:buNone/>
            </a:pPr>
            <a:r>
              <a:rPr lang="cs-CZ" sz="6600" dirty="0" smtClean="0">
                <a:solidFill>
                  <a:srgbClr val="002060"/>
                </a:solidFill>
                <a:latin typeface="Arial"/>
                <a:cs typeface="Arial"/>
              </a:rPr>
              <a:t>☺☺☺</a:t>
            </a:r>
            <a:endParaRPr lang="cs-CZ" sz="6600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effectLst/>
              </a:rPr>
              <a:t>Řešení úlohy č. 10:</a:t>
            </a:r>
            <a:endParaRPr lang="cs-CZ" sz="3600" dirty="0">
              <a:solidFill>
                <a:srgbClr val="00B0F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effectLst/>
              </a:rPr>
              <a:t>Řešení úlohy č. 1:</a:t>
            </a:r>
            <a:endParaRPr lang="cs-CZ" sz="3600" dirty="0">
              <a:solidFill>
                <a:srgbClr val="C00000"/>
              </a:solidFill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6993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V = 35 m</a:t>
            </a:r>
            <a:r>
              <a:rPr lang="cs-CZ" b="1" baseline="30000" dirty="0" smtClean="0">
                <a:solidFill>
                  <a:srgbClr val="0070C0"/>
                </a:solidFill>
              </a:rPr>
              <a:t>3</a:t>
            </a:r>
            <a:endParaRPr lang="cs-CZ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ρ= 1,28 kg/</a:t>
            </a:r>
            <a:r>
              <a:rPr lang="cs-CZ" b="1" dirty="0" smtClean="0">
                <a:solidFill>
                  <a:srgbClr val="0070C0"/>
                </a:solidFill>
              </a:rPr>
              <a:t> m</a:t>
            </a:r>
            <a:r>
              <a:rPr lang="cs-CZ" b="1" baseline="30000" dirty="0" smtClean="0">
                <a:solidFill>
                  <a:srgbClr val="0070C0"/>
                </a:solidFill>
              </a:rPr>
              <a:t>3</a:t>
            </a:r>
            <a:endParaRPr lang="cs-CZ" b="1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lang="cs-CZ" b="1" baseline="-25000" dirty="0" smtClean="0">
                <a:solidFill>
                  <a:srgbClr val="0070C0"/>
                </a:solidFill>
                <a:latin typeface="Arial"/>
                <a:cs typeface="Arial"/>
              </a:rPr>
              <a:t>2</a:t>
            </a: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- t</a:t>
            </a:r>
            <a:r>
              <a:rPr lang="cs-CZ" b="1" baseline="-25000" dirty="0" smtClean="0">
                <a:solidFill>
                  <a:srgbClr val="0070C0"/>
                </a:solidFill>
                <a:latin typeface="Arial"/>
                <a:cs typeface="Arial"/>
              </a:rPr>
              <a:t>1</a:t>
            </a: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 = 3 °C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Q = ? kJ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Nejprve určíme hmotnost vzduchu v místnosti:</a:t>
            </a: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m= </a:t>
            </a:r>
            <a:r>
              <a:rPr lang="el-GR" b="1" dirty="0" smtClean="0">
                <a:solidFill>
                  <a:srgbClr val="0070C0"/>
                </a:solidFill>
                <a:latin typeface="Arial"/>
                <a:cs typeface="Arial"/>
              </a:rPr>
              <a:t>ρ</a:t>
            </a:r>
            <a:r>
              <a:rPr lang="cs-CZ" b="1" dirty="0">
                <a:solidFill>
                  <a:srgbClr val="0070C0"/>
                </a:solidFill>
              </a:rPr>
              <a:t> ⋅ </a:t>
            </a: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V</a:t>
            </a: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m = 1,28</a:t>
            </a:r>
            <a:r>
              <a:rPr lang="cs-CZ" b="1" dirty="0">
                <a:solidFill>
                  <a:srgbClr val="0070C0"/>
                </a:solidFill>
              </a:rPr>
              <a:t> ⋅ </a:t>
            </a: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35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0070C0"/>
                </a:solidFill>
                <a:latin typeface="Arial"/>
                <a:cs typeface="Arial"/>
              </a:rPr>
              <a:t>m = 44,8 kg</a:t>
            </a:r>
            <a:endParaRPr lang="cs-CZ" b="1" u="sng" dirty="0">
              <a:solidFill>
                <a:srgbClr val="0070C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c</a:t>
            </a:r>
            <a:r>
              <a:rPr lang="cs-CZ" b="1" baseline="-25000" dirty="0" smtClean="0">
                <a:solidFill>
                  <a:srgbClr val="0070C0"/>
                </a:solidFill>
              </a:rPr>
              <a:t>vzduchu</a:t>
            </a:r>
            <a:r>
              <a:rPr lang="cs-CZ" b="1" dirty="0" smtClean="0">
                <a:solidFill>
                  <a:srgbClr val="0070C0"/>
                </a:solidFill>
              </a:rPr>
              <a:t>= 1 kJ/kg*</a:t>
            </a:r>
            <a:r>
              <a:rPr lang="cs-CZ" b="1" dirty="0" smtClean="0">
                <a:solidFill>
                  <a:srgbClr val="0070C0"/>
                </a:solidFill>
                <a:latin typeface="Arial"/>
                <a:cs typeface="Arial"/>
              </a:rPr>
              <a:t>°C</a:t>
            </a:r>
          </a:p>
          <a:p>
            <a:pPr>
              <a:buNone/>
            </a:pPr>
            <a:endParaRPr lang="cs-CZ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Q = mc(t</a:t>
            </a:r>
            <a:r>
              <a:rPr lang="cs-CZ" b="1" baseline="-25000" dirty="0" smtClean="0">
                <a:solidFill>
                  <a:srgbClr val="0070C0"/>
                </a:solidFill>
              </a:rPr>
              <a:t>2</a:t>
            </a:r>
            <a:r>
              <a:rPr lang="cs-CZ" b="1" dirty="0" smtClean="0">
                <a:solidFill>
                  <a:srgbClr val="0070C0"/>
                </a:solidFill>
              </a:rPr>
              <a:t>-t</a:t>
            </a:r>
            <a:r>
              <a:rPr lang="cs-CZ" b="1" baseline="-25000" dirty="0" smtClean="0">
                <a:solidFill>
                  <a:srgbClr val="0070C0"/>
                </a:solidFill>
              </a:rPr>
              <a:t>1</a:t>
            </a:r>
            <a:r>
              <a:rPr lang="cs-CZ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Q = </a:t>
            </a:r>
            <a:r>
              <a:rPr lang="cs-CZ" b="1" dirty="0">
                <a:solidFill>
                  <a:srgbClr val="0070C0"/>
                </a:solidFill>
              </a:rPr>
              <a:t>44,8⋅</a:t>
            </a:r>
            <a:r>
              <a:rPr lang="cs-CZ" b="1" dirty="0" smtClean="0">
                <a:solidFill>
                  <a:srgbClr val="0070C0"/>
                </a:solidFill>
              </a:rPr>
              <a:t>1⋅3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Q = 134 kJ</a:t>
            </a:r>
          </a:p>
          <a:p>
            <a:pPr>
              <a:buNone/>
            </a:pPr>
            <a:endParaRPr lang="cs-CZ" b="1" u="sng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Topné těleso musí předat vzduchu v místnosti více  než 134 kJ tepla.</a:t>
            </a:r>
          </a:p>
        </p:txBody>
      </p:sp>
      <p:pic>
        <p:nvPicPr>
          <p:cNvPr id="7" name="Picture 3" descr="C:\Documents and Settings\radek\Local Settings\Temporary Internet Files\Content.IE5\496NW9QJ\MC9000303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786322"/>
            <a:ext cx="1465783" cy="1874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76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rgbClr val="00B0F0"/>
                </a:solidFill>
              </a:rPr>
              <a:t>Martinova maminka pekla v troubě maso. Když vyjmula pekáč z trouby, zbylo v něm asi 0,2 kg oleje. Předpokládejme, že olej byl zahřátý na teplotu 220 </a:t>
            </a:r>
            <a:r>
              <a:rPr lang="cs-CZ" sz="2800" b="1" dirty="0" smtClean="0">
                <a:solidFill>
                  <a:srgbClr val="00B0F0"/>
                </a:solidFill>
                <a:latin typeface="Arial"/>
                <a:cs typeface="Arial"/>
              </a:rPr>
              <a:t>°C (při které se maso v troubě peklo). Kolik tepla předal olej do svého okolí, než v kuchyni vychladl? Teplota vzduchu v kuchyni je přibližně 20 °C.</a:t>
            </a:r>
            <a:endParaRPr lang="cs-CZ" sz="2800" b="1" dirty="0">
              <a:solidFill>
                <a:srgbClr val="00B0F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  <a:effectLst/>
              </a:rPr>
              <a:t>2) Vypočítejte:</a:t>
            </a:r>
            <a:endParaRPr lang="cs-CZ" sz="3600" dirty="0">
              <a:solidFill>
                <a:srgbClr val="7030A0"/>
              </a:solidFill>
              <a:effectLst/>
            </a:endParaRPr>
          </a:p>
        </p:txBody>
      </p:sp>
      <p:pic>
        <p:nvPicPr>
          <p:cNvPr id="2052" name="Picture 4" descr="C:\Documents and Settings\radek\Local Settings\Temporary Internet Files\Content.IE5\WHQ7CXMN\MC9002502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429132"/>
            <a:ext cx="2928958" cy="2185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m=0,2 kg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c</a:t>
            </a:r>
            <a:r>
              <a:rPr lang="cs-CZ" sz="3200" b="1" baseline="-25000" dirty="0" smtClean="0">
                <a:solidFill>
                  <a:srgbClr val="002060"/>
                </a:solidFill>
              </a:rPr>
              <a:t>olej</a:t>
            </a:r>
            <a:r>
              <a:rPr lang="cs-CZ" sz="3200" b="1" dirty="0" smtClean="0">
                <a:solidFill>
                  <a:srgbClr val="002060"/>
                </a:solidFill>
              </a:rPr>
              <a:t>= 1,98 </a:t>
            </a:r>
            <a:r>
              <a:rPr lang="cs-CZ" sz="3200" b="1" dirty="0" err="1" smtClean="0">
                <a:solidFill>
                  <a:srgbClr val="002060"/>
                </a:solidFill>
              </a:rPr>
              <a:t>kJ</a:t>
            </a:r>
            <a:r>
              <a:rPr lang="cs-CZ" sz="3200" b="1" dirty="0" smtClean="0">
                <a:solidFill>
                  <a:srgbClr val="002060"/>
                </a:solidFill>
              </a:rPr>
              <a:t>/kg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  <a:r>
              <a:rPr lang="cs-CZ" sz="3200" b="1" dirty="0" smtClean="0"/>
              <a:t>⋅</a:t>
            </a:r>
            <a:r>
              <a:rPr lang="cs-CZ" sz="3200" b="1" dirty="0" smtClean="0">
                <a:solidFill>
                  <a:srgbClr val="002060"/>
                </a:solidFill>
                <a:latin typeface="Arial"/>
                <a:cs typeface="Arial"/>
              </a:rPr>
              <a:t>°C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(t</a:t>
            </a:r>
            <a:r>
              <a:rPr lang="cs-CZ" sz="3200" b="1" baseline="-25000" dirty="0" smtClean="0">
                <a:solidFill>
                  <a:srgbClr val="002060"/>
                </a:solidFill>
              </a:rPr>
              <a:t>2</a:t>
            </a:r>
            <a:r>
              <a:rPr lang="cs-CZ" sz="3200" b="1" dirty="0" smtClean="0">
                <a:solidFill>
                  <a:srgbClr val="002060"/>
                </a:solidFill>
              </a:rPr>
              <a:t>-t</a:t>
            </a:r>
            <a:r>
              <a:rPr lang="cs-CZ" sz="3200" b="1" baseline="-25000" dirty="0" smtClean="0">
                <a:solidFill>
                  <a:srgbClr val="002060"/>
                </a:solidFill>
              </a:rPr>
              <a:t>1</a:t>
            </a:r>
            <a:r>
              <a:rPr lang="cs-CZ" sz="3200" b="1" dirty="0" smtClean="0">
                <a:solidFill>
                  <a:srgbClr val="002060"/>
                </a:solidFill>
              </a:rPr>
              <a:t>)=20 </a:t>
            </a:r>
            <a:r>
              <a:rPr lang="cs-CZ" sz="3200" b="1" dirty="0" smtClean="0">
                <a:solidFill>
                  <a:srgbClr val="002060"/>
                </a:solidFill>
                <a:latin typeface="Arial"/>
                <a:cs typeface="Arial"/>
              </a:rPr>
              <a:t>°C</a:t>
            </a:r>
          </a:p>
          <a:p>
            <a:pPr>
              <a:buNone/>
            </a:pPr>
            <a:r>
              <a:rPr lang="cs-CZ" sz="3200" b="1" u="sng" dirty="0" smtClean="0">
                <a:solidFill>
                  <a:srgbClr val="002060"/>
                </a:solidFill>
                <a:latin typeface="Arial"/>
                <a:cs typeface="Arial"/>
              </a:rPr>
              <a:t>Q = ? kJ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Q = mc(t</a:t>
            </a:r>
            <a:r>
              <a:rPr lang="cs-CZ" sz="3200" b="1" baseline="-25000" dirty="0" smtClean="0">
                <a:solidFill>
                  <a:srgbClr val="002060"/>
                </a:solidFill>
              </a:rPr>
              <a:t>2</a:t>
            </a:r>
            <a:r>
              <a:rPr lang="cs-CZ" sz="3200" b="1" dirty="0" smtClean="0">
                <a:solidFill>
                  <a:srgbClr val="002060"/>
                </a:solidFill>
              </a:rPr>
              <a:t>-t</a:t>
            </a:r>
            <a:r>
              <a:rPr lang="cs-CZ" sz="3200" b="1" baseline="-25000" dirty="0" smtClean="0">
                <a:solidFill>
                  <a:srgbClr val="002060"/>
                </a:solidFill>
              </a:rPr>
              <a:t>1</a:t>
            </a:r>
            <a:r>
              <a:rPr lang="cs-CZ" sz="32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Q = 0,2</a:t>
            </a:r>
            <a:r>
              <a:rPr lang="cs-CZ" sz="3200" b="1" dirty="0" smtClean="0"/>
              <a:t>⋅1,98 ⋅200</a:t>
            </a:r>
          </a:p>
          <a:p>
            <a:pPr>
              <a:buNone/>
            </a:pPr>
            <a:r>
              <a:rPr lang="cs-CZ" sz="3200" b="1" u="sng" dirty="0" smtClean="0">
                <a:solidFill>
                  <a:srgbClr val="002060"/>
                </a:solidFill>
              </a:rPr>
              <a:t>Q = 79 kJ</a:t>
            </a:r>
          </a:p>
          <a:p>
            <a:pPr>
              <a:buNone/>
            </a:pPr>
            <a:r>
              <a:rPr lang="cs-CZ" sz="3200" b="1" u="sng" dirty="0" smtClean="0">
                <a:solidFill>
                  <a:srgbClr val="002060"/>
                </a:solidFill>
              </a:rPr>
              <a:t>Olej předal do svého okolí 79 kJ tepla.</a:t>
            </a:r>
          </a:p>
          <a:p>
            <a:pPr>
              <a:buNone/>
            </a:pP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Řešení úlohy č. 2:</a:t>
            </a:r>
            <a:endParaRPr lang="cs-CZ" sz="36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3074" name="Picture 2" descr="C:\Documents and Settings\radek\Local Settings\Temporary Internet Files\Content.IE5\WHQ7CXMN\MC9004109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71612"/>
            <a:ext cx="3071834" cy="2939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334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rgbClr val="00B050"/>
                </a:solidFill>
              </a:rPr>
              <a:t>Určete teplo, které spotřebuje 300 gramů vody na ohřátí  o 5</a:t>
            </a:r>
            <a:r>
              <a:rPr lang="cs-CZ" sz="2800" b="1" dirty="0" smtClean="0">
                <a:solidFill>
                  <a:srgbClr val="00B050"/>
                </a:solidFill>
                <a:latin typeface="Arial"/>
                <a:cs typeface="Arial"/>
              </a:rPr>
              <a:t>°C. Odhadněte, zda teplo, které je potřeba k zahřátí 300 gramů železa také o 5 °C, bude větší, nebo menší. Ověřte výpočtem.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  <a:effectLst/>
              </a:rPr>
              <a:t>3) Vypočítejte:</a:t>
            </a:r>
            <a:endParaRPr lang="cs-CZ" sz="3600" dirty="0">
              <a:effectLst/>
            </a:endParaRPr>
          </a:p>
        </p:txBody>
      </p:sp>
      <p:pic>
        <p:nvPicPr>
          <p:cNvPr id="4098" name="Picture 2" descr="C:\Documents and Settings\radek\Local Settings\Temporary Internet Files\Content.IE5\KTIJ0HEZ\MC9004417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857628"/>
            <a:ext cx="2743200" cy="2743200"/>
          </a:xfrm>
          <a:prstGeom prst="rect">
            <a:avLst/>
          </a:prstGeom>
          <a:noFill/>
        </p:spPr>
      </p:pic>
      <p:pic>
        <p:nvPicPr>
          <p:cNvPr id="4100" name="Picture 4" descr="C:\Documents and Settings\radek\Local Settings\Temporary Internet Files\Content.IE5\KTIJ0HEZ\MP90031554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357694"/>
            <a:ext cx="2714644" cy="1936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Řešení úlohy č. 3:</a:t>
            </a:r>
            <a:endParaRPr lang="cs-CZ" sz="3600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Voda: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Q = mc(t</a:t>
            </a:r>
            <a:r>
              <a:rPr lang="cs-CZ" sz="2800" b="1" baseline="-25000" dirty="0" smtClean="0">
                <a:solidFill>
                  <a:srgbClr val="002060"/>
                </a:solidFill>
              </a:rPr>
              <a:t>2</a:t>
            </a:r>
            <a:r>
              <a:rPr lang="cs-CZ" sz="2800" b="1" dirty="0" smtClean="0">
                <a:solidFill>
                  <a:srgbClr val="002060"/>
                </a:solidFill>
              </a:rPr>
              <a:t>-t</a:t>
            </a:r>
            <a:r>
              <a:rPr lang="cs-CZ" sz="2800" b="1" baseline="-25000" dirty="0" smtClean="0">
                <a:solidFill>
                  <a:srgbClr val="002060"/>
                </a:solidFill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Q = 0</a:t>
            </a:r>
            <a:r>
              <a:rPr lang="cs-CZ" sz="2800" b="1" dirty="0" smtClean="0"/>
              <a:t>,3</a:t>
            </a:r>
            <a:r>
              <a:rPr lang="cs-CZ" sz="2800" b="1" dirty="0"/>
              <a:t> ⋅ </a:t>
            </a:r>
            <a:r>
              <a:rPr lang="cs-CZ" sz="2800" b="1" dirty="0" smtClean="0"/>
              <a:t>4,18</a:t>
            </a:r>
            <a:r>
              <a:rPr lang="cs-CZ" sz="2800" b="1" dirty="0"/>
              <a:t> ⋅ </a:t>
            </a:r>
            <a:r>
              <a:rPr lang="cs-CZ" sz="2800" b="1" dirty="0" smtClean="0">
                <a:solidFill>
                  <a:srgbClr val="002060"/>
                </a:solidFill>
              </a:rPr>
              <a:t>5</a:t>
            </a:r>
          </a:p>
          <a:p>
            <a:pPr>
              <a:buNone/>
            </a:pPr>
            <a:r>
              <a:rPr lang="cs-CZ" sz="2800" b="1" u="sng" dirty="0" smtClean="0">
                <a:solidFill>
                  <a:srgbClr val="002060"/>
                </a:solidFill>
              </a:rPr>
              <a:t>Q = 6,3 kJ</a:t>
            </a:r>
            <a:endParaRPr lang="cs-CZ" sz="2800" b="1" u="sng" dirty="0">
              <a:solidFill>
                <a:srgbClr val="00206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Železo: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Měrná tepelná kapacita je zhruba 9 krát menší, proto na ohřátí 300 g železa o 5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°C spotřebujeme méně tepla: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Q = </a:t>
            </a:r>
            <a:r>
              <a:rPr lang="cs-CZ" b="1" dirty="0" smtClean="0">
                <a:solidFill>
                  <a:srgbClr val="663300"/>
                </a:solidFill>
                <a:latin typeface="Arial"/>
                <a:cs typeface="Arial"/>
              </a:rPr>
              <a:t>0,3</a:t>
            </a:r>
            <a:r>
              <a:rPr lang="cs-CZ" b="1" dirty="0">
                <a:solidFill>
                  <a:srgbClr val="663300"/>
                </a:solidFill>
              </a:rPr>
              <a:t> ⋅ </a:t>
            </a:r>
            <a:r>
              <a:rPr lang="cs-CZ" b="1" dirty="0" smtClean="0">
                <a:solidFill>
                  <a:srgbClr val="663300"/>
                </a:solidFill>
                <a:latin typeface="Arial"/>
                <a:cs typeface="Arial"/>
              </a:rPr>
              <a:t>0,450</a:t>
            </a:r>
            <a:r>
              <a:rPr lang="cs-CZ" b="1" dirty="0">
                <a:solidFill>
                  <a:srgbClr val="663300"/>
                </a:solidFill>
              </a:rPr>
              <a:t> ⋅ </a:t>
            </a:r>
            <a:r>
              <a:rPr lang="cs-CZ" b="1" dirty="0" smtClean="0">
                <a:solidFill>
                  <a:srgbClr val="663300"/>
                </a:solidFill>
                <a:latin typeface="Arial"/>
                <a:cs typeface="Arial"/>
              </a:rPr>
              <a:t>5</a:t>
            </a:r>
          </a:p>
          <a:p>
            <a:pPr>
              <a:buNone/>
            </a:pP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Q = 0,675 </a:t>
            </a:r>
            <a:r>
              <a:rPr lang="cs-CZ" b="1" u="sng" dirty="0" err="1" smtClean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kJ</a:t>
            </a:r>
            <a:endParaRPr lang="cs-CZ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b="1" dirty="0" smtClean="0">
                <a:solidFill>
                  <a:srgbClr val="7030A0"/>
                </a:solidFill>
              </a:rPr>
              <a:t>Vyjmenuj alespoň tři příklady, kdy v tvém okolí vzrostla vnitřní energie nějakého tělesa přenosem tepla.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  <a:effectLst/>
              </a:rPr>
              <a:t>4) Odpovězte na otázku:</a:t>
            </a:r>
            <a:endParaRPr lang="cs-CZ" sz="3600" dirty="0">
              <a:solidFill>
                <a:srgbClr val="00B0F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500174"/>
            <a:ext cx="507209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Např. 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2060"/>
                </a:solidFill>
              </a:rPr>
              <a:t>Zahřívání konzervy ponořené v horké vodě.</a:t>
            </a:r>
          </a:p>
          <a:p>
            <a:pPr>
              <a:buFont typeface="Wingdings" pitchFamily="2" charset="2"/>
              <a:buChar char="q"/>
            </a:pPr>
            <a:endParaRPr lang="cs-CZ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2060"/>
                </a:solidFill>
              </a:rPr>
              <a:t>Zahřívání misky se studenou vodou na topení.</a:t>
            </a:r>
          </a:p>
          <a:p>
            <a:pPr>
              <a:buFont typeface="Wingdings" pitchFamily="2" charset="2"/>
              <a:buChar char="q"/>
            </a:pPr>
            <a:endParaRPr lang="cs-CZ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2060"/>
                </a:solidFill>
              </a:rPr>
              <a:t>Zahřívání teploměru v podpaží.</a:t>
            </a:r>
          </a:p>
          <a:p>
            <a:pPr>
              <a:buNone/>
            </a:pP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effectLst/>
              </a:rPr>
              <a:t>Řešení úlohy č. 4:</a:t>
            </a:r>
            <a:endParaRPr lang="cs-CZ" sz="3600" dirty="0">
              <a:solidFill>
                <a:srgbClr val="C00000"/>
              </a:solidFill>
              <a:effectLst/>
            </a:endParaRPr>
          </a:p>
        </p:txBody>
      </p:sp>
      <p:pic>
        <p:nvPicPr>
          <p:cNvPr id="5122" name="Picture 2" descr="C:\Documents and Settings\radek\Local Settings\Temporary Internet Files\Content.IE5\496NW9QJ\MC9003253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714356"/>
            <a:ext cx="1020078" cy="1388285"/>
          </a:xfrm>
          <a:prstGeom prst="rect">
            <a:avLst/>
          </a:prstGeom>
          <a:noFill/>
        </p:spPr>
      </p:pic>
      <p:pic>
        <p:nvPicPr>
          <p:cNvPr id="5124" name="Picture 4" descr="C:\Documents and Settings\radek\Local Settings\Temporary Internet Files\Content.IE5\2TM785QB\MP90032109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929198"/>
            <a:ext cx="1143008" cy="1602348"/>
          </a:xfrm>
          <a:prstGeom prst="rect">
            <a:avLst/>
          </a:prstGeom>
          <a:noFill/>
        </p:spPr>
      </p:pic>
      <p:pic>
        <p:nvPicPr>
          <p:cNvPr id="5126" name="Picture 6" descr="C:\Documents and Settings\radek\Local Settings\Temporary Internet Files\Content.IE5\496NW9QJ\MC90007878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643182"/>
            <a:ext cx="1357322" cy="1457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071810"/>
            <a:ext cx="5686436" cy="29354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00B050"/>
                </a:solidFill>
              </a:rPr>
              <a:t>A)V nádobě s menším množstvím vody.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B050"/>
                </a:solidFill>
              </a:rPr>
              <a:t>B)V nádobě s větším množstvím vody.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B050"/>
                </a:solidFill>
              </a:rPr>
              <a:t>C)V obou nádobách současně.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002060"/>
                </a:solidFill>
                <a:effectLst/>
              </a:rPr>
              <a:t>5</a:t>
            </a:r>
            <a:r>
              <a:rPr lang="cs-CZ" sz="3600" dirty="0" smtClean="0">
                <a:solidFill>
                  <a:srgbClr val="002060"/>
                </a:solidFill>
                <a:effectLst/>
              </a:rPr>
              <a:t>. Vyberte správnou odpověď:</a:t>
            </a:r>
            <a:br>
              <a:rPr lang="cs-CZ" sz="3600" dirty="0" smtClean="0">
                <a:solidFill>
                  <a:srgbClr val="002060"/>
                </a:solidFill>
                <a:effectLst/>
              </a:rPr>
            </a:br>
            <a:r>
              <a:rPr lang="cs-CZ" sz="3600" dirty="0" smtClean="0">
                <a:solidFill>
                  <a:srgbClr val="002060"/>
                </a:solidFill>
                <a:effectLst/>
              </a:rPr>
              <a:t>Dvě stejné nádoby obsahují různá množství vody stejné teploty. Nádoby umístíme nad hořící kahan. Ve které nádobě se začne voda dříve vařit?</a:t>
            </a:r>
            <a:endParaRPr lang="cs-CZ" sz="3600" dirty="0">
              <a:solidFill>
                <a:srgbClr val="002060"/>
              </a:solidFill>
              <a:effectLst/>
            </a:endParaRPr>
          </a:p>
        </p:txBody>
      </p:sp>
      <p:pic>
        <p:nvPicPr>
          <p:cNvPr id="1026" name="Picture 2" descr="C:\Documents and Settings\radek\Local Settings\Temporary Internet Files\Content.IE5\496NW9QJ\MC9003343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286124"/>
            <a:ext cx="1456691" cy="2985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722</Words>
  <Application>Microsoft Office PowerPoint</Application>
  <PresentationFormat>Předvádění na obrazovce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1) Vypočítejte:</vt:lpstr>
      <vt:lpstr>Řešení úlohy č. 1:</vt:lpstr>
      <vt:lpstr>2) Vypočítejte:</vt:lpstr>
      <vt:lpstr>Řešení úlohy č. 2:</vt:lpstr>
      <vt:lpstr>3) Vypočítejte:</vt:lpstr>
      <vt:lpstr>Řešení úlohy č. 3:</vt:lpstr>
      <vt:lpstr>4) Odpovězte na otázku:</vt:lpstr>
      <vt:lpstr>Řešení úlohy č. 4:</vt:lpstr>
      <vt:lpstr>5. Vyberte správnou odpověď: Dvě stejné nádoby obsahují různá množství vody stejné teploty. Nádoby umístíme nad hořící kahan. Ve které nádobě se začne voda dříve vařit?</vt:lpstr>
      <vt:lpstr>6. Odpovězte na otázku:</vt:lpstr>
      <vt:lpstr>Řešení úlohy č. 6:</vt:lpstr>
      <vt:lpstr>7. Vypočítejte:</vt:lpstr>
      <vt:lpstr>Řešení úlohy č. 7:</vt:lpstr>
      <vt:lpstr>8. Odpovězte na otázku:</vt:lpstr>
      <vt:lpstr>Řešení úlohy č. 8:</vt:lpstr>
      <vt:lpstr>9. Odpovězte na otázku: </vt:lpstr>
      <vt:lpstr>Řešení úlohy č. 9:</vt:lpstr>
      <vt:lpstr>10. Odpovězte na otázku:</vt:lpstr>
      <vt:lpstr>Řešení úlohy č. 10:</vt:lpstr>
    </vt:vector>
  </TitlesOfParts>
  <Company>Franc-omitky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Radlena</dc:creator>
  <cp:lastModifiedBy>Alena</cp:lastModifiedBy>
  <cp:revision>38</cp:revision>
  <dcterms:created xsi:type="dcterms:W3CDTF">2011-12-09T15:19:43Z</dcterms:created>
  <dcterms:modified xsi:type="dcterms:W3CDTF">2021-01-16T14:22:55Z</dcterms:modified>
</cp:coreProperties>
</file>