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1" r:id="rId7"/>
    <p:sldId id="270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4B83A7-CD5F-4AD1-94FB-BA9C22E66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23EED7-2E38-43C0-9DEA-2C0CE59DBC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1D6758-E88C-46DE-96C2-630B42595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0211-DA4C-4E05-AA40-1ED058E28AF5}" type="datetimeFigureOut">
              <a:rPr lang="cs-CZ" smtClean="0"/>
              <a:t>02.04.2021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5A3FC06-AE74-4C55-891F-B513F54E4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9D15B2-54DD-4D14-A843-A57762F0B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A110-8ADD-4F90-B09F-399A86BF1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961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3824B1-1A88-41D9-AD73-F5ACB9FAD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CBEA78F-6E9F-4392-8B81-CF9B245F87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65B0FA-229A-458A-BD72-BCE006D07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0211-DA4C-4E05-AA40-1ED058E28AF5}" type="datetimeFigureOut">
              <a:rPr lang="cs-CZ" smtClean="0"/>
              <a:t>02.04.2021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B0B134-F321-409B-AEC7-38CDCA18B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CB50D9-0B48-414B-BA36-3205D22D2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A110-8ADD-4F90-B09F-399A86BF1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984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2BE5B12-B28D-4D13-A4F5-4B908E3D0A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B1D7431-DF75-4A7C-9021-311581B2A0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E7E5E5-A2DC-4F55-9246-F30814CE5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0211-DA4C-4E05-AA40-1ED058E28AF5}" type="datetimeFigureOut">
              <a:rPr lang="cs-CZ" smtClean="0"/>
              <a:t>02.04.2021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14DAE2-60E9-4FF8-8FEE-9A7F0E0F2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8682D43-5252-4EE0-9367-B4A364CC2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A110-8ADD-4F90-B09F-399A86BF1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70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DE7CED-2134-4608-A0F0-A3BF20D92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E331C0-C293-4C45-B35E-DCC86A946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B2FDB1-AE82-4158-ABCA-F974951E4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0211-DA4C-4E05-AA40-1ED058E28AF5}" type="datetimeFigureOut">
              <a:rPr lang="cs-CZ" smtClean="0"/>
              <a:t>02.04.2021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4FEFF8-BA18-45B1-B7BC-B1FB623E6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99C726-F846-434D-935B-17FFFAAAC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A110-8ADD-4F90-B09F-399A86BF1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8613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A33163-2092-49B0-B4FC-93FDD4364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AE5F1BF-B717-4123-BB4C-FA0E67F075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25B503-01F4-481F-A4A5-F2E7F7EE3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0211-DA4C-4E05-AA40-1ED058E28AF5}" type="datetimeFigureOut">
              <a:rPr lang="cs-CZ" smtClean="0"/>
              <a:t>02.04.2021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2CCD6E-5E3E-4275-B192-1C58EF808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6B14043-C2BC-41E2-8092-4A3969133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A110-8ADD-4F90-B09F-399A86BF1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318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8F5FFF-0764-4AC5-923B-14608DDA5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6A26E2-2FBE-41A7-8FA8-0234EDFACD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8BE6822-1C67-49E2-9F0F-497FF7B6D7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E207F8B-B38D-4E57-88B7-1A7DF9DC3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0211-DA4C-4E05-AA40-1ED058E28AF5}" type="datetimeFigureOut">
              <a:rPr lang="cs-CZ" smtClean="0"/>
              <a:t>02.04.2021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113E2C4-4D77-4B81-977C-37C3DF1CF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090B3DD-A9CB-4356-A268-90187FE2C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A110-8ADD-4F90-B09F-399A86BF1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5962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CBCEB3-BAC7-4F3B-9DB3-EBB50FE40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66B93B3-D3B2-4D66-9F9E-14D35F5E2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3106378-E332-46D3-8099-EDFE10D05F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96C0DC5-845C-4F6E-BE91-B1A90D95DB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79BE9A4-74F1-43FE-BFC1-B17976DAAF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D88EC13-8A91-4DAF-94AA-4DEE2E6A7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0211-DA4C-4E05-AA40-1ED058E28AF5}" type="datetimeFigureOut">
              <a:rPr lang="cs-CZ" smtClean="0"/>
              <a:t>02.04.2021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4DECD90-367E-40C0-AF3B-C65A23188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9A59C6F-A316-4F9D-B2A4-F8B1742D6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A110-8ADD-4F90-B09F-399A86BF1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949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E61467-F7DF-42EE-ADD5-AE9DB9B49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60C31A6-B0B1-4811-BF26-9C8798EA2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0211-DA4C-4E05-AA40-1ED058E28AF5}" type="datetimeFigureOut">
              <a:rPr lang="cs-CZ" smtClean="0"/>
              <a:t>02.04.2021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5261E4E-E807-4E91-B4B5-0D770ED51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1BC849B-5281-4CA1-A172-9F4DB65AF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A110-8ADD-4F90-B09F-399A86BF1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7617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A1F529E-D07B-42F0-8BDD-6C08196B0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0211-DA4C-4E05-AA40-1ED058E28AF5}" type="datetimeFigureOut">
              <a:rPr lang="cs-CZ" smtClean="0"/>
              <a:t>02.04.2021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21D39F7-B42F-4590-9EA1-FBB521066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93683F5-C23A-4DE9-AD67-29D2B8F75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A110-8ADD-4F90-B09F-399A86BF1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619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52E58C-374F-4061-912C-7947C2229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D15D44-B371-4CBD-B1C7-3C251CA7A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9EB95EB-DE6E-44A3-B1BC-E550DBD320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BE92281-0FC9-497E-B28D-27258DCB5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0211-DA4C-4E05-AA40-1ED058E28AF5}" type="datetimeFigureOut">
              <a:rPr lang="cs-CZ" smtClean="0"/>
              <a:t>02.04.2021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E9F252A-A51D-4514-A5F2-E33C05986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9F47D84-9516-4EB1-B130-F23A7CA83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A110-8ADD-4F90-B09F-399A86BF1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6785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C1395A-C2E8-4DD9-8106-75F59A020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8A75F73-238D-43E4-AD5B-6335D1A81A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4775F71-A26F-4366-8228-031F6082CE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C96F185-9EE9-4882-A8FE-EFA37AC3E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0211-DA4C-4E05-AA40-1ED058E28AF5}" type="datetimeFigureOut">
              <a:rPr lang="cs-CZ" smtClean="0"/>
              <a:t>02.04.2021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75F5B47-BB2C-43C3-89F5-1DB06A479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71A083-33B9-4F30-AB80-6AFA3ED1A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A110-8ADD-4F90-B09F-399A86BF1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1698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5B0A788-8156-496B-8466-DE51C68D6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0AFCBDC-DD3B-48B9-9192-EAE83C66C4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8C8B55-C167-4799-BC8E-A1A2DB3B53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80211-DA4C-4E05-AA40-1ED058E28AF5}" type="datetimeFigureOut">
              <a:rPr lang="cs-CZ" smtClean="0"/>
              <a:t>02.04.2021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4442BA-3030-4B56-BB4F-E653946082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0AEC86-43B1-450B-8924-FDEF8FC97F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6A110-8ADD-4F90-B09F-399A86BF1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45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hmelova@1zskadan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BDA79BD6-135E-4DD1-BDDC-EE2F7E244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017"/>
            <a:ext cx="10515600" cy="967409"/>
          </a:xfrm>
        </p:spPr>
        <p:txBody>
          <a:bodyPr/>
          <a:lstStyle/>
          <a:p>
            <a:pPr algn="ctr"/>
            <a:r>
              <a:rPr lang="cs-CZ" b="1" dirty="0"/>
              <a:t>ÚKOLY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4085D57-2AD1-4F2E-A202-A962CD908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3426"/>
            <a:ext cx="10515600" cy="510353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Udělejte zápis do sešitu </a:t>
            </a:r>
            <a:r>
              <a:rPr lang="cs-CZ" dirty="0"/>
              <a:t>z následující prezentace. Prezentace se týká opět cévní soustavy a tentokrát se budeme zabývat CÉVAMI.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Odpovězte na otázky </a:t>
            </a:r>
            <a:r>
              <a:rPr lang="cs-CZ" dirty="0"/>
              <a:t>na konci prezentace, které se týkají daného tématu.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Zápis spolu s odpověďmi na otázky posílejte do</a:t>
            </a:r>
            <a:r>
              <a:rPr lang="cs-CZ" b="1" dirty="0"/>
              <a:t> pátku 9. 4. </a:t>
            </a:r>
            <a:r>
              <a:rPr lang="cs-CZ" dirty="0"/>
              <a:t>na email </a:t>
            </a:r>
            <a:r>
              <a:rPr lang="cs-CZ" b="0" i="0" u="sng" dirty="0">
                <a:solidFill>
                  <a:srgbClr val="222222"/>
                </a:solidFill>
                <a:effectLst/>
                <a:latin typeface="Roboto"/>
                <a:hlinkClick r:id="rId2"/>
              </a:rPr>
              <a:t>chmelova@1zskadan.cz</a:t>
            </a:r>
            <a:endParaRPr lang="cs-CZ" b="0" i="0" u="sng" dirty="0">
              <a:solidFill>
                <a:srgbClr val="222222"/>
              </a:solidFill>
              <a:effectLst/>
              <a:latin typeface="Roboto"/>
            </a:endParaRPr>
          </a:p>
          <a:p>
            <a:pPr marL="0" indent="0" algn="ctr">
              <a:buNone/>
            </a:pPr>
            <a:r>
              <a:rPr lang="cs-CZ" b="1" dirty="0">
                <a:solidFill>
                  <a:srgbClr val="222222"/>
                </a:solidFill>
                <a:latin typeface="Roboto"/>
              </a:rPr>
              <a:t>Mějte se krásně </a:t>
            </a:r>
            <a:r>
              <a:rPr lang="cs-CZ" b="1" dirty="0">
                <a:solidFill>
                  <a:srgbClr val="222222"/>
                </a:solidFill>
                <a:latin typeface="Roboto"/>
                <a:sym typeface="Wingdings" panose="05000000000000000000" pitchFamily="2" charset="2"/>
              </a:rPr>
              <a:t>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41782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CAF9D45D-16BB-4D07-80A2-F67E1921F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857250"/>
          </a:xfrm>
        </p:spPr>
        <p:txBody>
          <a:bodyPr>
            <a:noAutofit/>
          </a:bodyPr>
          <a:lstStyle/>
          <a:p>
            <a:pPr algn="ctr" eaLnBrk="1" hangingPunct="1"/>
            <a:r>
              <a:rPr lang="cs-CZ" altLang="cs-CZ" sz="6000" b="1" dirty="0"/>
              <a:t>Cévy </a:t>
            </a:r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55461D4D-17CD-46B1-994B-A8047E334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365" y="928689"/>
            <a:ext cx="10734261" cy="5578128"/>
          </a:xfrm>
        </p:spPr>
        <p:txBody>
          <a:bodyPr/>
          <a:lstStyle/>
          <a:p>
            <a:pPr eaLnBrk="1" hangingPunct="1"/>
            <a:r>
              <a:rPr lang="cs-CZ" altLang="cs-CZ" dirty="0"/>
              <a:t>Krevní řečiště je tvořeno cévami, které dle stavby stěn rozlišujeme na </a:t>
            </a:r>
            <a:r>
              <a:rPr lang="cs-CZ" altLang="cs-CZ" b="1" dirty="0"/>
              <a:t>tepny, žíly</a:t>
            </a:r>
            <a:r>
              <a:rPr lang="cs-CZ" altLang="cs-CZ" dirty="0"/>
              <a:t> a </a:t>
            </a:r>
            <a:r>
              <a:rPr lang="cs-CZ" altLang="cs-CZ" b="1" dirty="0"/>
              <a:t>vlásečnice</a:t>
            </a:r>
          </a:p>
          <a:p>
            <a:pPr eaLnBrk="1" hangingPunct="1"/>
            <a:endParaRPr lang="cs-CZ" altLang="cs-CZ" b="1" dirty="0"/>
          </a:p>
          <a:p>
            <a:pPr eaLnBrk="1" hangingPunct="1"/>
            <a:endParaRPr lang="cs-CZ" altLang="cs-CZ" dirty="0"/>
          </a:p>
        </p:txBody>
      </p:sp>
      <p:pic>
        <p:nvPicPr>
          <p:cNvPr id="12292" name="Picture 2" descr="C:\Users\klare\Desktop\cévy.jpg">
            <a:extLst>
              <a:ext uri="{FF2B5EF4-FFF2-40B4-BE49-F238E27FC236}">
                <a16:creationId xmlns:a16="http://schemas.microsoft.com/office/drawing/2014/main" id="{DA2DF9CB-9C90-42E4-AF3B-31C3023D0B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1" y="2143126"/>
            <a:ext cx="2714625" cy="421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Obrázek 4" descr="cévy.jpg">
            <a:extLst>
              <a:ext uri="{FF2B5EF4-FFF2-40B4-BE49-F238E27FC236}">
                <a16:creationId xmlns:a16="http://schemas.microsoft.com/office/drawing/2014/main" id="{C0389891-E6ED-4900-98CA-EE6F6B119A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38" y="3571875"/>
            <a:ext cx="4000500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6268A340-3D9C-40EC-9DC0-6F46FC2A5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"/>
            <a:ext cx="8229600" cy="785813"/>
          </a:xfrm>
        </p:spPr>
        <p:txBody>
          <a:bodyPr/>
          <a:lstStyle/>
          <a:p>
            <a:pPr algn="ctr" eaLnBrk="1" hangingPunct="1"/>
            <a:r>
              <a:rPr lang="cs-CZ" altLang="cs-CZ" dirty="0"/>
              <a:t>1. Tepny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ED5EC7-1CE0-4871-AD97-31C97CF87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5" y="785814"/>
            <a:ext cx="11105322" cy="378618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dirty="0"/>
              <a:t>mají stěny pevné a pružné, velké tepny jsou tvořeny </a:t>
            </a:r>
            <a:r>
              <a:rPr lang="cs-CZ" b="1" dirty="0"/>
              <a:t>třemi vrstvami</a:t>
            </a:r>
            <a:r>
              <a:rPr lang="cs-CZ" dirty="0"/>
              <a:t>:     </a:t>
            </a:r>
          </a:p>
          <a:p>
            <a:pPr>
              <a:defRPr/>
            </a:pPr>
            <a:r>
              <a:rPr lang="cs-CZ" b="1" dirty="0"/>
              <a:t>vnitřní</a:t>
            </a:r>
            <a:r>
              <a:rPr lang="cs-CZ" dirty="0"/>
              <a:t>- hladká z plochých buněk, vystýlají vnitřek     </a:t>
            </a:r>
          </a:p>
          <a:p>
            <a:pPr>
              <a:defRPr/>
            </a:pPr>
            <a:r>
              <a:rPr lang="cs-CZ" b="1" dirty="0"/>
              <a:t>střední</a:t>
            </a:r>
            <a:r>
              <a:rPr lang="cs-CZ" dirty="0"/>
              <a:t>-pevné a pružné vazivo a hladká svalovina     </a:t>
            </a:r>
          </a:p>
          <a:p>
            <a:pPr>
              <a:defRPr/>
            </a:pPr>
            <a:r>
              <a:rPr lang="cs-CZ" b="1" dirty="0"/>
              <a:t>vnější</a:t>
            </a:r>
            <a:r>
              <a:rPr lang="cs-CZ" dirty="0"/>
              <a:t>- tvořena vazivem </a:t>
            </a:r>
          </a:p>
          <a:p>
            <a:pPr>
              <a:defRPr/>
            </a:pPr>
            <a:r>
              <a:rPr lang="cs-CZ" dirty="0"/>
              <a:t>Tepny vedou krev směrem </a:t>
            </a:r>
            <a:r>
              <a:rPr lang="cs-CZ" b="1" dirty="0"/>
              <a:t>od srdce</a:t>
            </a:r>
          </a:p>
          <a:p>
            <a:pPr>
              <a:defRPr/>
            </a:pPr>
            <a:endParaRPr lang="cs-CZ" dirty="0"/>
          </a:p>
        </p:txBody>
      </p:sp>
      <p:pic>
        <p:nvPicPr>
          <p:cNvPr id="13316" name="Obrázek 3" descr="tepna.jpg">
            <a:extLst>
              <a:ext uri="{FF2B5EF4-FFF2-40B4-BE49-F238E27FC236}">
                <a16:creationId xmlns:a16="http://schemas.microsoft.com/office/drawing/2014/main" id="{9CB3D175-2F6A-4BBC-AD87-16B3F67478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439" y="4071939"/>
            <a:ext cx="2890837" cy="252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D526A3B7-9891-47CC-9200-31E915668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857250"/>
          </a:xfrm>
        </p:spPr>
        <p:txBody>
          <a:bodyPr/>
          <a:lstStyle/>
          <a:p>
            <a:pPr algn="ctr" eaLnBrk="1" hangingPunct="1"/>
            <a:r>
              <a:rPr lang="cs-CZ" altLang="cs-CZ" dirty="0"/>
              <a:t>2. Žíly </a:t>
            </a:r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BA97FAF5-5A41-4570-8207-E4F6AE645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095" y="857251"/>
            <a:ext cx="11052313" cy="5268913"/>
          </a:xfrm>
        </p:spPr>
        <p:txBody>
          <a:bodyPr/>
          <a:lstStyle/>
          <a:p>
            <a:pPr eaLnBrk="1" hangingPunct="1"/>
            <a:r>
              <a:rPr lang="cs-CZ" altLang="cs-CZ" dirty="0"/>
              <a:t>Mají stěny podobné jako tepny, ale jsou mnohem tenčí</a:t>
            </a:r>
          </a:p>
          <a:p>
            <a:pPr eaLnBrk="1" hangingPunct="1"/>
            <a:r>
              <a:rPr lang="cs-CZ" altLang="cs-CZ" dirty="0"/>
              <a:t>Uvnitř žil dolní poloviny těla a horních končetin jsou vytvořeny </a:t>
            </a:r>
            <a:r>
              <a:rPr lang="cs-CZ" altLang="cs-CZ" b="1" dirty="0"/>
              <a:t>kapsovité chlopně</a:t>
            </a:r>
            <a:r>
              <a:rPr lang="cs-CZ" altLang="cs-CZ" dirty="0"/>
              <a:t>, které brání návratu krve zpět</a:t>
            </a:r>
          </a:p>
          <a:p>
            <a:pPr eaLnBrk="1" hangingPunct="1"/>
            <a:r>
              <a:rPr lang="cs-CZ" altLang="cs-CZ" dirty="0"/>
              <a:t>Žíly vedou krev směrem </a:t>
            </a:r>
            <a:r>
              <a:rPr lang="cs-CZ" altLang="cs-CZ" b="1" dirty="0"/>
              <a:t>k srdci</a:t>
            </a:r>
            <a:endParaRPr lang="cs-CZ" altLang="cs-CZ" dirty="0"/>
          </a:p>
          <a:p>
            <a:pPr eaLnBrk="1" hangingPunct="1"/>
            <a:endParaRPr lang="cs-CZ" altLang="cs-CZ" dirty="0"/>
          </a:p>
        </p:txBody>
      </p:sp>
      <p:pic>
        <p:nvPicPr>
          <p:cNvPr id="14340" name="Obrázek 3" descr="žíla.jpg">
            <a:extLst>
              <a:ext uri="{FF2B5EF4-FFF2-40B4-BE49-F238E27FC236}">
                <a16:creationId xmlns:a16="http://schemas.microsoft.com/office/drawing/2014/main" id="{E7783928-894B-4963-B790-AC47DE6113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3714751"/>
            <a:ext cx="2643188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Obrázek 4" descr="žíla a tepna.jpg">
            <a:extLst>
              <a:ext uri="{FF2B5EF4-FFF2-40B4-BE49-F238E27FC236}">
                <a16:creationId xmlns:a16="http://schemas.microsoft.com/office/drawing/2014/main" id="{5B918CCA-91B3-4A67-9122-3E53571B23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25" y="4071938"/>
            <a:ext cx="3500438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F38CEE1D-E5D5-498B-8AC6-F5998A9E4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857250"/>
          </a:xfrm>
        </p:spPr>
        <p:txBody>
          <a:bodyPr/>
          <a:lstStyle/>
          <a:p>
            <a:pPr algn="ctr" eaLnBrk="1" hangingPunct="1"/>
            <a:r>
              <a:rPr lang="cs-CZ" altLang="cs-CZ" dirty="0"/>
              <a:t>3. Vlásečnice 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B3848085-47D6-4831-88CB-9726FA7AD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609" y="928689"/>
            <a:ext cx="10734261" cy="5197475"/>
          </a:xfrm>
        </p:spPr>
        <p:txBody>
          <a:bodyPr/>
          <a:lstStyle/>
          <a:p>
            <a:pPr eaLnBrk="1" hangingPunct="1"/>
            <a:r>
              <a:rPr lang="cs-CZ" altLang="cs-CZ" dirty="0"/>
              <a:t>Jsou nejmenšího průměru s jednoduchou stěnou, tvořenou pouze </a:t>
            </a:r>
            <a:r>
              <a:rPr lang="cs-CZ" altLang="cs-CZ" b="1" dirty="0"/>
              <a:t>jednou vrstvou buněk</a:t>
            </a:r>
          </a:p>
          <a:p>
            <a:pPr eaLnBrk="1" hangingPunct="1"/>
            <a:endParaRPr lang="cs-CZ" altLang="cs-CZ" dirty="0"/>
          </a:p>
        </p:txBody>
      </p:sp>
      <p:pic>
        <p:nvPicPr>
          <p:cNvPr id="15364" name="Obrázek 3" descr="porovnání cév.jpg">
            <a:extLst>
              <a:ext uri="{FF2B5EF4-FFF2-40B4-BE49-F238E27FC236}">
                <a16:creationId xmlns:a16="http://schemas.microsoft.com/office/drawing/2014/main" id="{14DF8C86-9996-413D-BCD2-37E9B54BD3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2143126"/>
            <a:ext cx="6429375" cy="421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:a16="http://schemas.microsoft.com/office/drawing/2014/main" id="{EE5EEDB9-F769-4509-B919-1F07F438F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391" y="285751"/>
            <a:ext cx="10508974" cy="619456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b="1" dirty="0"/>
              <a:t>Tep-pulz</a:t>
            </a:r>
            <a:r>
              <a:rPr lang="cs-CZ" dirty="0"/>
              <a:t> lze nahmatat na více na povrchu uložených tepnách</a:t>
            </a:r>
          </a:p>
          <a:p>
            <a:pPr>
              <a:defRPr/>
            </a:pPr>
            <a:r>
              <a:rPr lang="cs-CZ" dirty="0"/>
              <a:t>Zdravý člověk má v klidu v průměru asi </a:t>
            </a:r>
            <a:r>
              <a:rPr lang="cs-CZ" b="1" dirty="0"/>
              <a:t>70 tepů za minutu</a:t>
            </a:r>
          </a:p>
          <a:p>
            <a:pPr>
              <a:defRPr/>
            </a:pPr>
            <a:r>
              <a:rPr lang="cs-CZ" b="1" dirty="0"/>
              <a:t>Krevní tlak </a:t>
            </a:r>
            <a:r>
              <a:rPr lang="cs-CZ" dirty="0"/>
              <a:t>je síla, kterou působí krev na stěny cév. </a:t>
            </a:r>
          </a:p>
          <a:p>
            <a:pPr>
              <a:defRPr/>
            </a:pPr>
            <a:r>
              <a:rPr lang="cs-CZ" dirty="0"/>
              <a:t>Udává se </a:t>
            </a:r>
            <a:r>
              <a:rPr lang="cs-CZ" b="1" dirty="0"/>
              <a:t>ve dvou hodnotách- </a:t>
            </a:r>
            <a:r>
              <a:rPr lang="cs-CZ" dirty="0"/>
              <a:t>hodnoty systolická (vyšší hodnota při stahu komor)/ diastolická (nižší hodnota při ochabnutí) </a:t>
            </a:r>
          </a:p>
          <a:p>
            <a:pPr>
              <a:defRPr/>
            </a:pPr>
            <a:r>
              <a:rPr lang="cs-CZ" dirty="0"/>
              <a:t>Normální krevní tlak se pohybuje v rozmezí </a:t>
            </a:r>
            <a:r>
              <a:rPr lang="cs-CZ" b="1" dirty="0"/>
              <a:t>120/80 torrů</a:t>
            </a:r>
            <a:r>
              <a:rPr lang="cs-CZ" dirty="0"/>
              <a:t>. 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B9C442-AE74-4FCD-9367-2225A92C4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39686"/>
          </a:xfrm>
        </p:spPr>
        <p:txBody>
          <a:bodyPr/>
          <a:lstStyle/>
          <a:p>
            <a:pPr algn="ctr"/>
            <a:r>
              <a:rPr lang="cs-CZ" b="1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F38BA9-84CD-4B79-A4B5-F7BCB730D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2452"/>
            <a:ext cx="10515600" cy="494451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Jak rozdělujeme cévy?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Kolik vrstev mají tepny?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 čemu slouží kapsovité chlopně v žilách?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Jakým směrem (vzhledem k srdci) vedou krev tepny a jakým směrem žíly?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Jaký z typu cév má nejmenší průměr?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Jakou hodnotu má normální krevní tlak?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75357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281</Words>
  <Application>Microsoft Office PowerPoint</Application>
  <PresentationFormat>Širokoúhlá obrazovka</PresentationFormat>
  <Paragraphs>34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Roboto</vt:lpstr>
      <vt:lpstr>Motiv Office</vt:lpstr>
      <vt:lpstr>ÚKOLY</vt:lpstr>
      <vt:lpstr>Cévy </vt:lpstr>
      <vt:lpstr>1. Tepny</vt:lpstr>
      <vt:lpstr>2. Žíly </vt:lpstr>
      <vt:lpstr>3. Vlásečnice </vt:lpstr>
      <vt:lpstr>Prezentace aplikace PowerPoint</vt:lpstr>
      <vt:lpstr>OTÁZKY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ÚKOLY</dc:title>
  <dc:creator>Klára Chmelová</dc:creator>
  <cp:lastModifiedBy>Klára Chmelová</cp:lastModifiedBy>
  <cp:revision>3</cp:revision>
  <dcterms:created xsi:type="dcterms:W3CDTF">2021-04-02T10:01:22Z</dcterms:created>
  <dcterms:modified xsi:type="dcterms:W3CDTF">2021-04-02T10:20:49Z</dcterms:modified>
</cp:coreProperties>
</file>