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9" r:id="rId4"/>
    <p:sldId id="258" r:id="rId5"/>
    <p:sldId id="261" r:id="rId6"/>
    <p:sldId id="262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2B063-5E3C-4150-97A1-B5779414C3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14A5C46-866D-44E4-922D-D82993000E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22E158-267E-4CB4-8C92-CC9EA6210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DFB6-7414-40E1-8071-8728196EC5D9}" type="datetimeFigureOut">
              <a:rPr lang="cs-CZ" smtClean="0"/>
              <a:t>13.03.2021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16E637-DBF8-4A00-A8B2-99AEE1192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C199CA-5153-446B-80D6-E0A2BB2BB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0697-6613-4903-BCF3-126668794B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6538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5BC241-A58A-4741-BB30-3134B6EFC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4902325-8F07-4989-923C-12A71A10F9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BB39ED-5C2B-457F-AF16-8079B6851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DFB6-7414-40E1-8071-8728196EC5D9}" type="datetimeFigureOut">
              <a:rPr lang="cs-CZ" smtClean="0"/>
              <a:t>13.03.2021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F2084A-D026-4230-BD67-FEE68C4CC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34625B7-3257-4CFB-85FB-A4449FED3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0697-6613-4903-BCF3-126668794B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7034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F00D118-6336-46AB-A8B8-A88F1292A8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4D908B1-9FDA-4CFE-918B-8DF68228CE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9132AF-B60F-44CB-91CB-07E2ED18B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DFB6-7414-40E1-8071-8728196EC5D9}" type="datetimeFigureOut">
              <a:rPr lang="cs-CZ" smtClean="0"/>
              <a:t>13.03.2021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E4D9D4-8B2A-4F01-9476-74151A44D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EC009A-9717-4FE5-8E19-4276ADD89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0697-6613-4903-BCF3-126668794B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400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D731C2-ECC4-4964-8826-7FFDABBA1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097B83-DAF5-4CEB-ADCD-D75DB2406C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E5B2FF-8757-42A8-B69F-9168BA74A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DFB6-7414-40E1-8071-8728196EC5D9}" type="datetimeFigureOut">
              <a:rPr lang="cs-CZ" smtClean="0"/>
              <a:t>13.03.2021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FCCD09-2764-4971-ABBD-347F3506C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17F1461-90AD-4C3D-89ED-A0DF50840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0697-6613-4903-BCF3-126668794B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588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D4A6E3-1380-43A8-B792-66B6866C9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70DE167-DF8E-43C7-A90E-4CB1ED1BF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7609DE-D627-455B-826C-488B2D613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DFB6-7414-40E1-8071-8728196EC5D9}" type="datetimeFigureOut">
              <a:rPr lang="cs-CZ" smtClean="0"/>
              <a:t>13.03.2021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F9EAA7-6F82-4207-96D0-9EBBA71B5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AEDEADA-7ED9-411F-8A02-404609A47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0697-6613-4903-BCF3-126668794B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20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2FD4BA-35A9-4349-8F2F-D9A0BBDD8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6ACF7E-895F-4128-B321-6A950F2F4D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CEDB9A1-73C8-4F98-B547-DF5224C325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F175936-25C2-489E-B96F-AD26DA13F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DFB6-7414-40E1-8071-8728196EC5D9}" type="datetimeFigureOut">
              <a:rPr lang="cs-CZ" smtClean="0"/>
              <a:t>13.03.2021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C9EC942-9EEF-4796-87E0-8DB04AF22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90BE50E-B612-480F-ADA0-751424700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0697-6613-4903-BCF3-126668794B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5421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ACAD45-0F61-4BC1-A3D1-A7787F314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9F7741C-1197-41C0-AC9D-E08F8933A7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FC6CAC2-48EF-499A-91BC-D076DDDEC2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020BCC2-7AB5-444D-9B39-910663E28C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A4F4E5A-29CE-4509-AC48-B209D9AD52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D34A6DC-2CEC-4F8B-AD3B-F96A99915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DFB6-7414-40E1-8071-8728196EC5D9}" type="datetimeFigureOut">
              <a:rPr lang="cs-CZ" smtClean="0"/>
              <a:t>13.03.2021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A526F53-603F-4ECC-B6A3-EBF13B468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B43ABA5-2699-4B8C-9D7D-898135D53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0697-6613-4903-BCF3-126668794B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9085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BC5A96-1538-481D-AF40-6A7D4A594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4B30C4B-C445-4B10-A0D0-B6BC44471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DFB6-7414-40E1-8071-8728196EC5D9}" type="datetimeFigureOut">
              <a:rPr lang="cs-CZ" smtClean="0"/>
              <a:t>13.03.2021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8BEFDE8-1810-4CE5-9B38-0B67A6DB4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06AC8C0-F05C-45C3-83E5-6ED006EF7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0697-6613-4903-BCF3-126668794B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761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46198A4-C1E7-4D65-B08E-E72613F98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DFB6-7414-40E1-8071-8728196EC5D9}" type="datetimeFigureOut">
              <a:rPr lang="cs-CZ" smtClean="0"/>
              <a:t>13.03.2021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C38B563-0FD9-4C30-85C1-C8CC57FE7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083C070-847F-4FFC-A41E-CFF3471CA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0697-6613-4903-BCF3-126668794B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126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F0990E-3700-471F-9CC7-B0411EA72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831DA3-5DB5-4852-AAA5-88D8EBDF6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83C641-CBB3-4BB6-A60F-37B55FDBC5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0C0167E-4B09-4DAF-A934-B4D703BEB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DFB6-7414-40E1-8071-8728196EC5D9}" type="datetimeFigureOut">
              <a:rPr lang="cs-CZ" smtClean="0"/>
              <a:t>13.03.2021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7C0BCB6-E73F-438C-AC33-A733F9415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4210882-685A-4155-8E35-B6F4D4BF5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0697-6613-4903-BCF3-126668794B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7961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48A5BC-96FB-4A63-A6B1-FDF0460C8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A4FE34B-3346-4123-85FE-441C320C01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B81EF13-94B7-4C30-9872-EBB64B566E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9BC0270-489E-42C7-90D0-71AF1058E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DFB6-7414-40E1-8071-8728196EC5D9}" type="datetimeFigureOut">
              <a:rPr lang="cs-CZ" smtClean="0"/>
              <a:t>13.03.2021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C34CC57-5E53-4D71-A0E5-638511C1B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7C2439E-DF11-432F-B281-72E64AB0C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30697-6613-4903-BCF3-126668794B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0724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61A0964-8C8D-425E-8000-A62AC8047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84234A8-053E-41EC-B60F-C36B873E47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0F57BA-E6E0-4135-9E6D-5C9C99C74B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FDFB6-7414-40E1-8071-8728196EC5D9}" type="datetimeFigureOut">
              <a:rPr lang="cs-CZ" smtClean="0"/>
              <a:t>13.03.2021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DC95E1-B769-4086-BF84-3FCDF4F42E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BA09C8B-598B-4D9B-93E3-49E5281F2B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30697-6613-4903-BCF3-126668794B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304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hmelova@1zskadan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>
            <a:extLst>
              <a:ext uri="{FF2B5EF4-FFF2-40B4-BE49-F238E27FC236}">
                <a16:creationId xmlns:a16="http://schemas.microsoft.com/office/drawing/2014/main" id="{54D28B46-C692-4B0B-B4F5-A3DEEB9BB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214438"/>
          </a:xfrm>
        </p:spPr>
        <p:txBody>
          <a:bodyPr/>
          <a:lstStyle/>
          <a:p>
            <a:pPr algn="ctr" eaLnBrk="1" hangingPunct="1"/>
            <a:r>
              <a:rPr lang="cs-CZ" altLang="cs-CZ" b="1" dirty="0"/>
              <a:t>ÚKOLY</a:t>
            </a:r>
          </a:p>
        </p:txBody>
      </p:sp>
      <p:sp>
        <p:nvSpPr>
          <p:cNvPr id="2051" name="Zástupný symbol pro obsah 4">
            <a:extLst>
              <a:ext uri="{FF2B5EF4-FFF2-40B4-BE49-F238E27FC236}">
                <a16:creationId xmlns:a16="http://schemas.microsoft.com/office/drawing/2014/main" id="{51A1ADA7-8ACB-4D82-A225-AA184FDBC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121" y="1214439"/>
            <a:ext cx="10641495" cy="4911724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cs-CZ" altLang="cs-CZ" b="1" dirty="0"/>
              <a:t>Udělejte zápis </a:t>
            </a:r>
            <a:r>
              <a:rPr lang="cs-CZ" altLang="cs-CZ" dirty="0"/>
              <a:t>podle prezentace, ve které se zabýváme stavbou a činností srdce a </a:t>
            </a:r>
            <a:r>
              <a:rPr lang="cs-CZ" altLang="cs-CZ" b="1" dirty="0"/>
              <a:t>překreslete si obrázek s popisem srdce </a:t>
            </a:r>
            <a:r>
              <a:rPr lang="cs-CZ" altLang="cs-CZ" dirty="0"/>
              <a:t>(na 4. slidu).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cs-CZ" altLang="cs-CZ" b="1" dirty="0"/>
              <a:t>Odpovězte</a:t>
            </a:r>
            <a:r>
              <a:rPr lang="cs-CZ" altLang="cs-CZ" dirty="0"/>
              <a:t> na kontrolní otázky na konci prezentace.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cs-CZ" altLang="cs-CZ" dirty="0"/>
          </a:p>
          <a:p>
            <a:pPr marL="514350" indent="-514350" eaLnBrk="1" hangingPunct="1">
              <a:buFont typeface="+mj-lt"/>
              <a:buAutoNum type="arabicPeriod"/>
            </a:pPr>
            <a:endParaRPr lang="cs-CZ" altLang="cs-CZ" dirty="0"/>
          </a:p>
          <a:p>
            <a:pPr marL="0" indent="0" algn="ctr" eaLnBrk="1" hangingPunct="1">
              <a:buNone/>
            </a:pPr>
            <a:r>
              <a:rPr lang="cs-CZ" altLang="cs-CZ" b="1" dirty="0"/>
              <a:t>Vypracované úkoly se zápisem posílejte na email </a:t>
            </a:r>
            <a:r>
              <a:rPr lang="cs-CZ" b="1" i="0" u="sng" dirty="0">
                <a:solidFill>
                  <a:srgbClr val="222222"/>
                </a:solidFill>
                <a:effectLst/>
                <a:hlinkClick r:id="rId2"/>
              </a:rPr>
              <a:t>chmelova@1zskadan.cz</a:t>
            </a:r>
            <a:r>
              <a:rPr lang="cs-CZ" b="1" i="0" u="sng" dirty="0">
                <a:solidFill>
                  <a:srgbClr val="222222"/>
                </a:solidFill>
                <a:effectLst/>
              </a:rPr>
              <a:t> </a:t>
            </a:r>
            <a:r>
              <a:rPr lang="cs-CZ" b="1" i="0" dirty="0">
                <a:solidFill>
                  <a:srgbClr val="222222"/>
                </a:solidFill>
                <a:effectLst/>
              </a:rPr>
              <a:t>do 19.3. do 17. hodiny</a:t>
            </a:r>
            <a:endParaRPr lang="cs-CZ" altLang="cs-CZ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>
            <a:extLst>
              <a:ext uri="{FF2B5EF4-FFF2-40B4-BE49-F238E27FC236}">
                <a16:creationId xmlns:a16="http://schemas.microsoft.com/office/drawing/2014/main" id="{54D28B46-C692-4B0B-B4F5-A3DEEB9BB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214438"/>
          </a:xfrm>
        </p:spPr>
        <p:txBody>
          <a:bodyPr/>
          <a:lstStyle/>
          <a:p>
            <a:pPr algn="ctr" eaLnBrk="1" hangingPunct="1"/>
            <a:r>
              <a:rPr lang="cs-CZ" altLang="cs-CZ" b="1" dirty="0"/>
              <a:t>CÉVNÍ SOUSTAVA</a:t>
            </a:r>
          </a:p>
        </p:txBody>
      </p:sp>
      <p:sp>
        <p:nvSpPr>
          <p:cNvPr id="2051" name="Zástupný symbol pro obsah 4">
            <a:extLst>
              <a:ext uri="{FF2B5EF4-FFF2-40B4-BE49-F238E27FC236}">
                <a16:creationId xmlns:a16="http://schemas.microsoft.com/office/drawing/2014/main" id="{51A1ADA7-8ACB-4D82-A225-AA184FDBC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000125"/>
            <a:ext cx="8229600" cy="5126038"/>
          </a:xfrm>
        </p:spPr>
        <p:txBody>
          <a:bodyPr/>
          <a:lstStyle/>
          <a:p>
            <a:pPr eaLnBrk="1" hangingPunct="1"/>
            <a:r>
              <a:rPr lang="cs-CZ" altLang="cs-CZ"/>
              <a:t>Cévní soustavu tvoří </a:t>
            </a:r>
            <a:r>
              <a:rPr lang="cs-CZ" altLang="cs-CZ" b="1"/>
              <a:t>srdce</a:t>
            </a:r>
            <a:r>
              <a:rPr lang="cs-CZ" altLang="cs-CZ"/>
              <a:t> a </a:t>
            </a:r>
            <a:r>
              <a:rPr lang="cs-CZ" altLang="cs-CZ" b="1"/>
              <a:t>cévy</a:t>
            </a:r>
          </a:p>
          <a:p>
            <a:pPr eaLnBrk="1" hangingPunct="1"/>
            <a:r>
              <a:rPr lang="cs-CZ" altLang="cs-CZ" b="1"/>
              <a:t>Zajišťuje oběh krve lidským tělem</a:t>
            </a:r>
          </a:p>
          <a:p>
            <a:pPr eaLnBrk="1" hangingPunct="1"/>
            <a:endParaRPr lang="cs-CZ" altLang="cs-CZ"/>
          </a:p>
        </p:txBody>
      </p:sp>
      <p:pic>
        <p:nvPicPr>
          <p:cNvPr id="2052" name="Obrázek 3" descr="oběh.soust. obecně.jpg">
            <a:extLst>
              <a:ext uri="{FF2B5EF4-FFF2-40B4-BE49-F238E27FC236}">
                <a16:creationId xmlns:a16="http://schemas.microsoft.com/office/drawing/2014/main" id="{A92D0078-75E8-4551-B473-1CCFB14441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1" y="2286000"/>
            <a:ext cx="6143625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0422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3">
            <a:extLst>
              <a:ext uri="{FF2B5EF4-FFF2-40B4-BE49-F238E27FC236}">
                <a16:creationId xmlns:a16="http://schemas.microsoft.com/office/drawing/2014/main" id="{D097FB7B-4EBE-4DCE-8ACF-BE8E1DBCA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"/>
            <a:ext cx="8229600" cy="1000125"/>
          </a:xfrm>
        </p:spPr>
        <p:txBody>
          <a:bodyPr/>
          <a:lstStyle/>
          <a:p>
            <a:pPr eaLnBrk="1" hangingPunct="1"/>
            <a:r>
              <a:rPr lang="cs-CZ" altLang="cs-CZ" b="1"/>
              <a:t>Stavba srdce</a:t>
            </a:r>
          </a:p>
        </p:txBody>
      </p:sp>
      <p:sp>
        <p:nvSpPr>
          <p:cNvPr id="3075" name="Zástupný symbol pro obsah 4">
            <a:extLst>
              <a:ext uri="{FF2B5EF4-FFF2-40B4-BE49-F238E27FC236}">
                <a16:creationId xmlns:a16="http://schemas.microsoft.com/office/drawing/2014/main" id="{5FFC9F3B-EFFB-41AE-97AC-9B36E4EDB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857251"/>
            <a:ext cx="8229600" cy="5268913"/>
          </a:xfrm>
        </p:spPr>
        <p:txBody>
          <a:bodyPr/>
          <a:lstStyle/>
          <a:p>
            <a:pPr eaLnBrk="1" hangingPunct="1"/>
            <a:r>
              <a:rPr lang="cs-CZ" altLang="cs-CZ"/>
              <a:t>Srdce je </a:t>
            </a:r>
            <a:r>
              <a:rPr lang="cs-CZ" altLang="cs-CZ" b="1"/>
              <a:t>dutý sval tvořený srdeční svalovinou</a:t>
            </a:r>
          </a:p>
          <a:p>
            <a:pPr eaLnBrk="1" hangingPunct="1"/>
            <a:r>
              <a:rPr lang="cs-CZ" altLang="cs-CZ"/>
              <a:t>Srdce je uzavřené ve vazivovém pouzdru </a:t>
            </a:r>
            <a:r>
              <a:rPr lang="cs-CZ" altLang="cs-CZ" b="1"/>
              <a:t>- osrdečníku</a:t>
            </a:r>
          </a:p>
          <a:p>
            <a:pPr eaLnBrk="1" hangingPunct="1"/>
            <a:endParaRPr lang="cs-CZ" altLang="cs-CZ" b="1"/>
          </a:p>
        </p:txBody>
      </p:sp>
      <p:pic>
        <p:nvPicPr>
          <p:cNvPr id="3076" name="Obrázek 5" descr="umístění srdce.jpg">
            <a:extLst>
              <a:ext uri="{FF2B5EF4-FFF2-40B4-BE49-F238E27FC236}">
                <a16:creationId xmlns:a16="http://schemas.microsoft.com/office/drawing/2014/main" id="{05596167-B270-4073-BDF9-5C9E459A04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314" y="2214564"/>
            <a:ext cx="4143375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Obrázek 6" descr="OSRDEČNÍK+VAZIVOVÝ+OBAL+(PERIKARD).jpg">
            <a:extLst>
              <a:ext uri="{FF2B5EF4-FFF2-40B4-BE49-F238E27FC236}">
                <a16:creationId xmlns:a16="http://schemas.microsoft.com/office/drawing/2014/main" id="{9EC2E9FC-9755-41A7-983C-6183D8D846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1" y="2071689"/>
            <a:ext cx="4429125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>
            <a:extLst>
              <a:ext uri="{FF2B5EF4-FFF2-40B4-BE49-F238E27FC236}">
                <a16:creationId xmlns:a16="http://schemas.microsoft.com/office/drawing/2014/main" id="{BC237317-EBAE-4378-8CF8-B62179A4B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928688"/>
          </a:xfrm>
        </p:spPr>
        <p:txBody>
          <a:bodyPr/>
          <a:lstStyle/>
          <a:p>
            <a:pPr eaLnBrk="1" hangingPunct="1"/>
            <a:r>
              <a:rPr lang="cs-CZ" altLang="cs-CZ"/>
              <a:t>Stavba srdce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442D238-546E-4B5C-8907-45E374AB5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28688"/>
            <a:ext cx="8229600" cy="3143250"/>
          </a:xfrm>
        </p:spPr>
        <p:txBody>
          <a:bodyPr rtlCol="0">
            <a:normAutofit fontScale="92500"/>
          </a:bodyPr>
          <a:lstStyle/>
          <a:p>
            <a:pPr>
              <a:defRPr/>
            </a:pPr>
            <a:r>
              <a:rPr lang="cs-CZ" dirty="0"/>
              <a:t>Srdeční </a:t>
            </a:r>
            <a:r>
              <a:rPr lang="cs-CZ" b="1" dirty="0"/>
              <a:t>dutinu dělí </a:t>
            </a:r>
            <a:r>
              <a:rPr lang="cs-CZ" dirty="0"/>
              <a:t>svislá přepážka na </a:t>
            </a:r>
            <a:r>
              <a:rPr lang="cs-CZ" b="1" dirty="0"/>
              <a:t>pravou</a:t>
            </a:r>
            <a:r>
              <a:rPr lang="cs-CZ" dirty="0"/>
              <a:t> a </a:t>
            </a:r>
            <a:r>
              <a:rPr lang="cs-CZ" b="1" dirty="0"/>
              <a:t>levou část</a:t>
            </a:r>
          </a:p>
          <a:p>
            <a:pPr>
              <a:defRPr/>
            </a:pPr>
            <a:r>
              <a:rPr lang="cs-CZ" dirty="0"/>
              <a:t>Každá část srdeční dutiny má </a:t>
            </a:r>
            <a:r>
              <a:rPr lang="cs-CZ" b="1" dirty="0"/>
              <a:t>síň</a:t>
            </a:r>
            <a:r>
              <a:rPr lang="cs-CZ" dirty="0"/>
              <a:t> a </a:t>
            </a:r>
            <a:r>
              <a:rPr lang="cs-CZ" b="1" dirty="0"/>
              <a:t>komoru</a:t>
            </a:r>
          </a:p>
          <a:p>
            <a:pPr>
              <a:defRPr/>
            </a:pPr>
            <a:r>
              <a:rPr lang="cs-CZ" b="1" dirty="0"/>
              <a:t>Síně </a:t>
            </a:r>
            <a:r>
              <a:rPr lang="cs-CZ" dirty="0"/>
              <a:t>jsou umístěné nad komorami, od kterých je </a:t>
            </a:r>
            <a:r>
              <a:rPr lang="cs-CZ" b="1" dirty="0"/>
              <a:t>oddělují síňokomorové chlopně </a:t>
            </a:r>
            <a:r>
              <a:rPr lang="cs-CZ" dirty="0"/>
              <a:t>(zabraňují zpětnému toku krve z komor do síní)</a:t>
            </a:r>
          </a:p>
          <a:p>
            <a:pPr>
              <a:defRPr/>
            </a:pPr>
            <a:r>
              <a:rPr lang="cs-CZ" dirty="0"/>
              <a:t>V </a:t>
            </a:r>
            <a:r>
              <a:rPr lang="cs-CZ" b="1" dirty="0"/>
              <a:t>pravé</a:t>
            </a:r>
            <a:r>
              <a:rPr lang="cs-CZ" dirty="0"/>
              <a:t> části srdce je </a:t>
            </a:r>
            <a:r>
              <a:rPr lang="cs-CZ" b="1" dirty="0"/>
              <a:t>chlopeň trojcípá</a:t>
            </a:r>
            <a:r>
              <a:rPr lang="cs-CZ" dirty="0"/>
              <a:t>, v </a:t>
            </a:r>
            <a:r>
              <a:rPr lang="cs-CZ" b="1" dirty="0"/>
              <a:t>levé</a:t>
            </a:r>
            <a:r>
              <a:rPr lang="cs-CZ" dirty="0"/>
              <a:t> části </a:t>
            </a:r>
            <a:r>
              <a:rPr lang="cs-CZ" b="1" dirty="0"/>
              <a:t>chlopeň dvojcípá</a:t>
            </a:r>
          </a:p>
        </p:txBody>
      </p:sp>
      <p:pic>
        <p:nvPicPr>
          <p:cNvPr id="4100" name="Obrázek 4" descr="lidské-srdce.jpg">
            <a:extLst>
              <a:ext uri="{FF2B5EF4-FFF2-40B4-BE49-F238E27FC236}">
                <a16:creationId xmlns:a16="http://schemas.microsoft.com/office/drawing/2014/main" id="{14D80D1D-FC84-4CD1-819C-EFCF3B13C0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25" y="3500438"/>
            <a:ext cx="4357688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20CFDE20-08BB-4CB7-8666-A1DD195C0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857250"/>
          </a:xfrm>
        </p:spPr>
        <p:txBody>
          <a:bodyPr/>
          <a:lstStyle/>
          <a:p>
            <a:pPr eaLnBrk="1" hangingPunct="1"/>
            <a:r>
              <a:rPr lang="cs-CZ" altLang="cs-CZ" b="1"/>
              <a:t>Činnost srdce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CF3B6F-AEC5-4384-A06B-176EDDF9B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28688"/>
            <a:ext cx="8229600" cy="4000500"/>
          </a:xfrm>
        </p:spPr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cs-CZ" dirty="0"/>
              <a:t>Srdce zdravého člověka </a:t>
            </a:r>
            <a:r>
              <a:rPr lang="cs-CZ" b="1" dirty="0"/>
              <a:t>pracuje pravidelně</a:t>
            </a:r>
            <a:r>
              <a:rPr lang="cs-CZ" dirty="0"/>
              <a:t>, s rytmickými stahy asi </a:t>
            </a:r>
            <a:r>
              <a:rPr lang="cs-CZ" b="1" dirty="0"/>
              <a:t>70 krát za minutu</a:t>
            </a:r>
          </a:p>
          <a:p>
            <a:pPr>
              <a:defRPr/>
            </a:pPr>
            <a:r>
              <a:rPr lang="cs-CZ" dirty="0"/>
              <a:t>Srdeční cyklus se skládá ze </a:t>
            </a:r>
            <a:r>
              <a:rPr lang="cs-CZ" b="1" dirty="0"/>
              <a:t>tří opakujících se dějů – stah, ochabnutí </a:t>
            </a:r>
            <a:r>
              <a:rPr lang="cs-CZ" dirty="0"/>
              <a:t>a</a:t>
            </a:r>
            <a:r>
              <a:rPr lang="cs-CZ" b="1" dirty="0"/>
              <a:t> krátký odpočinek</a:t>
            </a:r>
          </a:p>
          <a:p>
            <a:pPr>
              <a:defRPr/>
            </a:pPr>
            <a:r>
              <a:rPr lang="cs-CZ" b="1" u="sng" dirty="0"/>
              <a:t>Při stahu srdečního svalu </a:t>
            </a:r>
            <a:r>
              <a:rPr lang="cs-CZ" dirty="0"/>
              <a:t>(systola) je krev vytlačena za srdce</a:t>
            </a:r>
          </a:p>
          <a:p>
            <a:pPr>
              <a:defRPr/>
            </a:pPr>
            <a:r>
              <a:rPr lang="cs-CZ" dirty="0"/>
              <a:t>Následně </a:t>
            </a:r>
            <a:r>
              <a:rPr lang="cs-CZ" b="1" u="sng" dirty="0"/>
              <a:t>srdeční sval ochabuje </a:t>
            </a:r>
            <a:r>
              <a:rPr lang="cs-CZ" dirty="0"/>
              <a:t>(diastola) a poté přichází </a:t>
            </a:r>
            <a:r>
              <a:rPr lang="cs-CZ" b="1" u="sng" dirty="0"/>
              <a:t>krátký odpočinek</a:t>
            </a:r>
          </a:p>
          <a:p>
            <a:pPr>
              <a:defRPr/>
            </a:pPr>
            <a:r>
              <a:rPr lang="cs-CZ" dirty="0"/>
              <a:t>Při takové činnosti musí být srdeční sval dobře vyživovaný a zásobený kyslíkem – to je zajišťováno </a:t>
            </a:r>
            <a:r>
              <a:rPr lang="cs-CZ" b="1" dirty="0"/>
              <a:t>věnčitými tepnami</a:t>
            </a:r>
          </a:p>
          <a:p>
            <a:pPr>
              <a:defRPr/>
            </a:pPr>
            <a:endParaRPr lang="cs-CZ" b="1" u="sng" dirty="0"/>
          </a:p>
        </p:txBody>
      </p:sp>
      <p:pic>
        <p:nvPicPr>
          <p:cNvPr id="5124" name="Obrázek 3" descr="věnčité tepny.jpg">
            <a:extLst>
              <a:ext uri="{FF2B5EF4-FFF2-40B4-BE49-F238E27FC236}">
                <a16:creationId xmlns:a16="http://schemas.microsoft.com/office/drawing/2014/main" id="{054D313D-82CF-404E-87EC-DC2B9021A1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688" y="4757530"/>
            <a:ext cx="3159608" cy="2100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4CD43E-AFAB-4AB1-B5BF-E084BD110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8297"/>
            <a:ext cx="10515600" cy="1113181"/>
          </a:xfrm>
        </p:spPr>
        <p:txBody>
          <a:bodyPr/>
          <a:lstStyle/>
          <a:p>
            <a:pPr algn="ctr"/>
            <a:r>
              <a:rPr lang="cs-CZ" b="1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B43FF4-6A64-47A1-82BD-F77A7751B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8957"/>
            <a:ext cx="10515600" cy="491800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Co tvoří cévní soustavu?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Jak se nazývá vazivové pouzdro kolem srdce?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Co obsahuje levá i pravá část srdce?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 jakých tří cyklů se skládá srdeční cyklus?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Co zajišťuje výživu a přísun kyslíku srdečnímu svalu?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Jak se nazývá přístroj na sledování srdeční aktivity?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35248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262</Words>
  <Application>Microsoft Office PowerPoint</Application>
  <PresentationFormat>Širokoúhlá obrazovka</PresentationFormat>
  <Paragraphs>31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ÚKOLY</vt:lpstr>
      <vt:lpstr>CÉVNÍ SOUSTAVA</vt:lpstr>
      <vt:lpstr>Stavba srdce</vt:lpstr>
      <vt:lpstr>Stavba srdce</vt:lpstr>
      <vt:lpstr>Činnost srdce</vt:lpstr>
      <vt:lpstr>Otázky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ÚKOLY</dc:title>
  <dc:creator>Klára Chmelová</dc:creator>
  <cp:lastModifiedBy>Klára Chmelová</cp:lastModifiedBy>
  <cp:revision>3</cp:revision>
  <dcterms:created xsi:type="dcterms:W3CDTF">2021-03-13T11:01:13Z</dcterms:created>
  <dcterms:modified xsi:type="dcterms:W3CDTF">2021-03-13T11:22:58Z</dcterms:modified>
</cp:coreProperties>
</file>