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2"/>
  </p:notesMasterIdLst>
  <p:sldIdLst>
    <p:sldId id="274" r:id="rId2"/>
    <p:sldId id="261" r:id="rId3"/>
    <p:sldId id="264" r:id="rId4"/>
    <p:sldId id="270" r:id="rId5"/>
    <p:sldId id="271" r:id="rId6"/>
    <p:sldId id="272" r:id="rId7"/>
    <p:sldId id="275" r:id="rId8"/>
    <p:sldId id="278" r:id="rId9"/>
    <p:sldId id="276" r:id="rId10"/>
    <p:sldId id="27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12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BC4F78-964F-46A0-85BD-2A1A3BB8A023}" type="datetimeFigureOut">
              <a:rPr lang="cs-CZ" smtClean="0"/>
              <a:pPr/>
              <a:t>17.04.2021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F6356-2BFF-4654-BBCA-F8AD9DA08D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7040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F6356-2BFF-4654-BBCA-F8AD9DA08DB6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5658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5810FD-A25B-479F-AE06-BEBCFCAB95AB}" type="datetimeFigureOut">
              <a:rPr lang="cs-CZ" smtClean="0"/>
              <a:pPr/>
              <a:t>17.04.2021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5C1273-53D6-488C-B45E-146BB62E29E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5810FD-A25B-479F-AE06-BEBCFCAB95AB}" type="datetimeFigureOut">
              <a:rPr lang="cs-CZ" smtClean="0"/>
              <a:pPr/>
              <a:t>17.04.2021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5C1273-53D6-488C-B45E-146BB62E29E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5810FD-A25B-479F-AE06-BEBCFCAB95AB}" type="datetimeFigureOut">
              <a:rPr lang="cs-CZ" smtClean="0"/>
              <a:pPr/>
              <a:t>17.04.2021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5C1273-53D6-488C-B45E-146BB62E29E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5810FD-A25B-479F-AE06-BEBCFCAB95AB}" type="datetimeFigureOut">
              <a:rPr lang="cs-CZ" smtClean="0"/>
              <a:pPr/>
              <a:t>17.04.2021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5C1273-53D6-488C-B45E-146BB62E29E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5810FD-A25B-479F-AE06-BEBCFCAB95AB}" type="datetimeFigureOut">
              <a:rPr lang="cs-CZ" smtClean="0"/>
              <a:pPr/>
              <a:t>17.04.2021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5C1273-53D6-488C-B45E-146BB62E29E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5810FD-A25B-479F-AE06-BEBCFCAB95AB}" type="datetimeFigureOut">
              <a:rPr lang="cs-CZ" smtClean="0"/>
              <a:pPr/>
              <a:t>17.04.2021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5C1273-53D6-488C-B45E-146BB62E29E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5810FD-A25B-479F-AE06-BEBCFCAB95AB}" type="datetimeFigureOut">
              <a:rPr lang="cs-CZ" smtClean="0"/>
              <a:pPr/>
              <a:t>17.04.2021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5C1273-53D6-488C-B45E-146BB62E29E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5810FD-A25B-479F-AE06-BEBCFCAB95AB}" type="datetimeFigureOut">
              <a:rPr lang="cs-CZ" smtClean="0"/>
              <a:pPr/>
              <a:t>17.04.2021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5C1273-53D6-488C-B45E-146BB62E29E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5810FD-A25B-479F-AE06-BEBCFCAB95AB}" type="datetimeFigureOut">
              <a:rPr lang="cs-CZ" smtClean="0"/>
              <a:pPr/>
              <a:t>17.04.2021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5C1273-53D6-488C-B45E-146BB62E29E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5810FD-A25B-479F-AE06-BEBCFCAB95AB}" type="datetimeFigureOut">
              <a:rPr lang="cs-CZ" smtClean="0"/>
              <a:pPr/>
              <a:t>17.04.2021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5C1273-53D6-488C-B45E-146BB62E29E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5810FD-A25B-479F-AE06-BEBCFCAB95AB}" type="datetimeFigureOut">
              <a:rPr lang="cs-CZ" smtClean="0"/>
              <a:pPr/>
              <a:t>17.04.2021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5C1273-53D6-488C-B45E-146BB62E29E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35810FD-A25B-479F-AE06-BEBCFCAB95AB}" type="datetimeFigureOut">
              <a:rPr lang="cs-CZ" smtClean="0"/>
              <a:pPr/>
              <a:t>17.04.2021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75C1273-53D6-488C-B45E-146BB62E29E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Sériové zapojení rezistorů</a:t>
            </a:r>
          </a:p>
        </p:txBody>
      </p:sp>
    </p:spTree>
    <p:extLst>
      <p:ext uri="{BB962C8B-B14F-4D97-AF65-F5344CB8AC3E}">
        <p14:creationId xmlns:p14="http://schemas.microsoft.com/office/powerpoint/2010/main" val="121975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18158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/>
              <a:t>Rezistory o odporech 100 </a:t>
            </a:r>
            <a:r>
              <a:rPr lang="el-GR" sz="2800" dirty="0" smtClean="0"/>
              <a:t>Ω</a:t>
            </a:r>
            <a:r>
              <a:rPr lang="cs-CZ" sz="2800" dirty="0" smtClean="0"/>
              <a:t> a 200 </a:t>
            </a:r>
            <a:r>
              <a:rPr lang="el-GR" sz="2800" dirty="0" smtClean="0"/>
              <a:t>Ω</a:t>
            </a:r>
            <a:r>
              <a:rPr lang="cs-CZ" sz="2800" dirty="0" smtClean="0"/>
              <a:t> jsou zapojeny za sebou. Napětí na zdroji je 30 V. Vypočítej celkový odpor, proud procházející obvodem, napětí na prvním rezistoru a druhém rezistoru.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-10521" y="2260920"/>
            <a:ext cx="27718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U</a:t>
            </a:r>
            <a:r>
              <a:rPr lang="cs-CZ" sz="2400" dirty="0" smtClean="0"/>
              <a:t>= 30 V</a:t>
            </a:r>
          </a:p>
          <a:p>
            <a:r>
              <a:rPr lang="cs-CZ" sz="2400" dirty="0" smtClean="0"/>
              <a:t>R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= 100 </a:t>
            </a:r>
            <a:r>
              <a:rPr lang="el-GR" sz="2400" dirty="0" smtClean="0"/>
              <a:t>Ω</a:t>
            </a:r>
            <a:endParaRPr lang="cs-CZ" sz="2400" dirty="0" smtClean="0"/>
          </a:p>
          <a:p>
            <a:r>
              <a:rPr lang="cs-CZ" sz="2400" u="sng" dirty="0" smtClean="0"/>
              <a:t>R</a:t>
            </a:r>
            <a:r>
              <a:rPr lang="cs-CZ" sz="2400" u="sng" baseline="-25000" dirty="0" smtClean="0"/>
              <a:t>2</a:t>
            </a:r>
            <a:r>
              <a:rPr lang="cs-CZ" sz="2400" u="sng" dirty="0" smtClean="0"/>
              <a:t>= 200 </a:t>
            </a:r>
            <a:r>
              <a:rPr lang="el-GR" sz="2400" u="sng" dirty="0" smtClean="0"/>
              <a:t>Ω</a:t>
            </a:r>
            <a:endParaRPr lang="cs-CZ" sz="2400" u="sng" dirty="0" smtClean="0"/>
          </a:p>
          <a:p>
            <a:endParaRPr lang="cs-CZ" sz="2400" u="sng" dirty="0" smtClean="0"/>
          </a:p>
          <a:p>
            <a:endParaRPr lang="cs-CZ" sz="2400" u="sng" dirty="0" smtClean="0"/>
          </a:p>
          <a:p>
            <a:r>
              <a:rPr lang="cs-CZ" sz="2400" b="1" dirty="0" smtClean="0"/>
              <a:t>R</a:t>
            </a:r>
            <a:r>
              <a:rPr lang="cs-CZ" sz="2400" b="1" baseline="-25000" dirty="0" smtClean="0"/>
              <a:t> </a:t>
            </a:r>
            <a:r>
              <a:rPr lang="cs-CZ" sz="2400" b="1" dirty="0" smtClean="0"/>
              <a:t>= ? </a:t>
            </a:r>
            <a:r>
              <a:rPr lang="el-GR" sz="2400" b="1" dirty="0" smtClean="0"/>
              <a:t>Ω</a:t>
            </a:r>
            <a:endParaRPr lang="cs-CZ" sz="2400" b="1" dirty="0" smtClean="0"/>
          </a:p>
          <a:p>
            <a:r>
              <a:rPr lang="cs-CZ" sz="2400" dirty="0" smtClean="0"/>
              <a:t>R = R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 + R</a:t>
            </a:r>
            <a:r>
              <a:rPr lang="cs-CZ" sz="2400" baseline="-25000" dirty="0" smtClean="0"/>
              <a:t>2</a:t>
            </a:r>
          </a:p>
          <a:p>
            <a:r>
              <a:rPr lang="cs-CZ" sz="2400" dirty="0" smtClean="0"/>
              <a:t>R = 100 + 200 </a:t>
            </a:r>
            <a:r>
              <a:rPr lang="el-GR" sz="2400" dirty="0" smtClean="0"/>
              <a:t>Ω</a:t>
            </a:r>
            <a:endParaRPr lang="cs-CZ" sz="2400" dirty="0" smtClean="0"/>
          </a:p>
          <a:p>
            <a:r>
              <a:rPr lang="cs-CZ" sz="2400" b="1" dirty="0" smtClean="0">
                <a:solidFill>
                  <a:srgbClr val="FF0000"/>
                </a:solidFill>
              </a:rPr>
              <a:t>R = 300 </a:t>
            </a:r>
            <a:r>
              <a:rPr lang="el-GR" sz="2400" b="1" dirty="0" smtClean="0">
                <a:solidFill>
                  <a:srgbClr val="FF0000"/>
                </a:solidFill>
              </a:rPr>
              <a:t>Ω</a:t>
            </a:r>
            <a:endParaRPr lang="cs-CZ" sz="2400" b="1" baseline="-25000" dirty="0" smtClean="0">
              <a:solidFill>
                <a:srgbClr val="FF0000"/>
              </a:solidFill>
            </a:endParaRPr>
          </a:p>
          <a:p>
            <a:endParaRPr lang="cs-CZ" sz="2400" baseline="-25000" dirty="0" smtClean="0"/>
          </a:p>
          <a:p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2008312" y="2207093"/>
            <a:ext cx="258526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I</a:t>
            </a:r>
            <a:r>
              <a:rPr lang="cs-CZ" sz="2400" b="1" baseline="-25000" dirty="0" smtClean="0"/>
              <a:t> </a:t>
            </a:r>
            <a:r>
              <a:rPr lang="cs-CZ" sz="2400" b="1" dirty="0" smtClean="0"/>
              <a:t>= ? A</a:t>
            </a:r>
          </a:p>
          <a:p>
            <a:r>
              <a:rPr lang="cs-CZ" sz="2400" dirty="0" smtClean="0"/>
              <a:t>I = U : R</a:t>
            </a:r>
            <a:endParaRPr lang="cs-CZ" sz="2400" baseline="-25000" dirty="0" smtClean="0"/>
          </a:p>
          <a:p>
            <a:r>
              <a:rPr lang="cs-CZ" sz="2400" dirty="0" smtClean="0"/>
              <a:t>I = 30 : 300 A</a:t>
            </a:r>
          </a:p>
          <a:p>
            <a:r>
              <a:rPr lang="cs-CZ" sz="2400" b="1" dirty="0" smtClean="0">
                <a:solidFill>
                  <a:srgbClr val="FF0000"/>
                </a:solidFill>
              </a:rPr>
              <a:t>I = 0,1 A = I</a:t>
            </a:r>
            <a:r>
              <a:rPr lang="cs-CZ" sz="2400" b="1" baseline="-25000" dirty="0" smtClean="0">
                <a:solidFill>
                  <a:srgbClr val="FF0000"/>
                </a:solidFill>
              </a:rPr>
              <a:t>1</a:t>
            </a:r>
            <a:r>
              <a:rPr lang="cs-CZ" sz="2400" b="1" dirty="0" smtClean="0">
                <a:solidFill>
                  <a:srgbClr val="FF0000"/>
                </a:solidFill>
              </a:rPr>
              <a:t> = I</a:t>
            </a:r>
            <a:r>
              <a:rPr lang="cs-CZ" sz="2400" b="1" baseline="-25000" dirty="0" smtClean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" name="Obdélník 4"/>
          <p:cNvSpPr/>
          <p:nvPr/>
        </p:nvSpPr>
        <p:spPr>
          <a:xfrm>
            <a:off x="4018158" y="4365104"/>
            <a:ext cx="30021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U</a:t>
            </a:r>
            <a:r>
              <a:rPr lang="cs-CZ" sz="2400" b="1" baseline="-25000" dirty="0" smtClean="0"/>
              <a:t>1 </a:t>
            </a:r>
            <a:r>
              <a:rPr lang="cs-CZ" sz="2400" b="1" dirty="0" smtClean="0"/>
              <a:t>= ? V</a:t>
            </a:r>
          </a:p>
          <a:p>
            <a:r>
              <a:rPr lang="cs-CZ" sz="2400" dirty="0" smtClean="0"/>
              <a:t>U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 = R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 . I</a:t>
            </a:r>
            <a:r>
              <a:rPr lang="cs-CZ" sz="2400" baseline="-25000" dirty="0" smtClean="0"/>
              <a:t>1</a:t>
            </a:r>
          </a:p>
          <a:p>
            <a:r>
              <a:rPr lang="cs-CZ" sz="2400" dirty="0" smtClean="0"/>
              <a:t>U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 = 100 . 0,1 V</a:t>
            </a:r>
          </a:p>
          <a:p>
            <a:r>
              <a:rPr lang="cs-CZ" sz="2400" b="1" dirty="0" smtClean="0">
                <a:solidFill>
                  <a:srgbClr val="FF0000"/>
                </a:solidFill>
              </a:rPr>
              <a:t>U</a:t>
            </a:r>
            <a:r>
              <a:rPr lang="cs-CZ" sz="2400" b="1" baseline="-25000" dirty="0" smtClean="0">
                <a:solidFill>
                  <a:srgbClr val="FF0000"/>
                </a:solidFill>
              </a:rPr>
              <a:t>1</a:t>
            </a:r>
            <a:r>
              <a:rPr lang="cs-CZ" sz="2400" b="1" dirty="0" smtClean="0">
                <a:solidFill>
                  <a:srgbClr val="FF0000"/>
                </a:solidFill>
              </a:rPr>
              <a:t> = 10 V</a:t>
            </a:r>
            <a:endParaRPr lang="cs-CZ" sz="2400" b="1" baseline="-25000" dirty="0" smtClean="0">
              <a:solidFill>
                <a:srgbClr val="FF000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372200" y="2207093"/>
            <a:ext cx="25922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U</a:t>
            </a:r>
            <a:r>
              <a:rPr lang="cs-CZ" sz="2400" b="1" baseline="-25000" dirty="0" smtClean="0"/>
              <a:t>2 </a:t>
            </a:r>
            <a:r>
              <a:rPr lang="cs-CZ" sz="2400" b="1" dirty="0" smtClean="0"/>
              <a:t>= ? V</a:t>
            </a:r>
          </a:p>
          <a:p>
            <a:r>
              <a:rPr lang="cs-CZ" sz="2400" dirty="0" smtClean="0"/>
              <a:t>U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 = R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 . I</a:t>
            </a:r>
            <a:r>
              <a:rPr lang="cs-CZ" sz="2400" baseline="-25000" dirty="0" smtClean="0"/>
              <a:t>2</a:t>
            </a:r>
          </a:p>
          <a:p>
            <a:r>
              <a:rPr lang="cs-CZ" sz="2400" dirty="0" smtClean="0"/>
              <a:t>U</a:t>
            </a:r>
            <a:r>
              <a:rPr lang="cs-CZ" sz="2400" baseline="-25000" dirty="0" smtClean="0"/>
              <a:t>2 </a:t>
            </a:r>
            <a:r>
              <a:rPr lang="cs-CZ" sz="2400" dirty="0" smtClean="0"/>
              <a:t>= 200 . 0,1 V</a:t>
            </a:r>
          </a:p>
          <a:p>
            <a:r>
              <a:rPr lang="cs-CZ" sz="2400" b="1" dirty="0" smtClean="0">
                <a:solidFill>
                  <a:srgbClr val="FF0000"/>
                </a:solidFill>
              </a:rPr>
              <a:t>U</a:t>
            </a:r>
            <a:r>
              <a:rPr lang="cs-CZ" sz="2400" b="1" baseline="-25000" dirty="0" smtClean="0">
                <a:solidFill>
                  <a:srgbClr val="FF0000"/>
                </a:solidFill>
              </a:rPr>
              <a:t>2</a:t>
            </a:r>
            <a:r>
              <a:rPr lang="cs-CZ" sz="2400" b="1" dirty="0" smtClean="0">
                <a:solidFill>
                  <a:srgbClr val="FF0000"/>
                </a:solidFill>
              </a:rPr>
              <a:t> = 20 V</a:t>
            </a:r>
            <a:endParaRPr lang="cs-CZ" sz="2400" b="1" baseline="-25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674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/>
          </a:bodyPr>
          <a:lstStyle/>
          <a:p>
            <a:pPr algn="ctr"/>
            <a:r>
              <a:rPr lang="cs-CZ" sz="2400" dirty="0" smtClean="0">
                <a:latin typeface="Arial" pitchFamily="34" charset="0"/>
                <a:cs typeface="Arial" pitchFamily="34" charset="0"/>
              </a:rPr>
              <a:t>ZAPOJOVÁNÍ REZISTORŮ 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960410"/>
            <a:ext cx="789008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Zařazujeme-li do el. obvodu spotřebiče, je možné to provést několika způsoby – sériově, paralelně, do hvězdy, kombinovaně.</a:t>
            </a:r>
          </a:p>
          <a:p>
            <a:pPr marL="0" indent="0"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Jsou-li v obvodu zapojeny dva spotřebiče (rezistory nebo žárovky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),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mohou být zapojeny dvěma základními způsoby:</a:t>
            </a:r>
          </a:p>
          <a:p>
            <a:pPr marL="0" indent="0"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AutoNum type="arabicPeriod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za sebou – sériově </a:t>
            </a:r>
            <a:endParaRPr lang="cs-CZ" sz="2000" dirty="0"/>
          </a:p>
          <a:p>
            <a:pPr marL="457200" indent="-457200">
              <a:buAutoNum type="arabicPeriod"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vedle sebe – paralelně </a:t>
            </a:r>
          </a:p>
          <a:p>
            <a:pPr marL="0" indent="0">
              <a:buNone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/>
            </a:pP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425696"/>
            <a:ext cx="2988945" cy="6140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5013176"/>
            <a:ext cx="2347595" cy="13994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627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/>
          </a:bodyPr>
          <a:lstStyle/>
          <a:p>
            <a:pPr algn="ctr"/>
            <a:r>
              <a:rPr lang="cs-CZ" sz="2400" dirty="0" smtClean="0">
                <a:latin typeface="Arial" pitchFamily="34" charset="0"/>
                <a:cs typeface="Arial" pitchFamily="34" charset="0"/>
              </a:rPr>
              <a:t>SÉRIOVÉ ZAPOJENÍ – ZA SEBOU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980728"/>
            <a:ext cx="7818072" cy="561662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V denní i technické praxi je někdy nutné v jednotlivých zapojeních nahradit více spotřebičů spotřebičem jedním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marL="539496" indent="-457200">
              <a:buAutoNum type="arabicPeriod"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marL="539496" indent="-457200">
              <a:buAutoNum type="arabicPeriod"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  <a:p>
            <a:pPr marL="539496" indent="-457200">
              <a:buAutoNum type="arabicPeriod"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endParaRPr lang="cs-CZ" sz="2000" b="1" dirty="0" smtClean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Výsledný </a:t>
            </a:r>
            <a:r>
              <a:rPr lang="cs-CZ" sz="2000" b="1" dirty="0">
                <a:latin typeface="Arial" pitchFamily="34" charset="0"/>
                <a:cs typeface="Arial" pitchFamily="34" charset="0"/>
              </a:rPr>
              <a:t>odpor </a:t>
            </a:r>
            <a:r>
              <a:rPr lang="cs-CZ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cs-CZ" sz="2000" b="1" dirty="0">
                <a:latin typeface="Arial" pitchFamily="34" charset="0"/>
                <a:cs typeface="Arial" pitchFamily="34" charset="0"/>
              </a:rPr>
              <a:t> dvou rezistorů spojených v el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. obvodu                 za </a:t>
            </a:r>
            <a:r>
              <a:rPr lang="cs-CZ" sz="2000" b="1" dirty="0">
                <a:latin typeface="Arial" pitchFamily="34" charset="0"/>
                <a:cs typeface="Arial" pitchFamily="34" charset="0"/>
              </a:rPr>
              <a:t>sebou (sériově) se rovná součtu odporů</a:t>
            </a:r>
            <a:r>
              <a:rPr lang="cs-CZ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R1</a:t>
            </a:r>
            <a:r>
              <a:rPr lang="cs-CZ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R2 </a:t>
            </a:r>
            <a:r>
              <a:rPr lang="cs-CZ" sz="2000" b="1" dirty="0">
                <a:latin typeface="Arial" pitchFamily="34" charset="0"/>
                <a:cs typeface="Arial" pitchFamily="34" charset="0"/>
              </a:rPr>
              <a:t>obou rezistorů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82296" indent="0">
              <a:buNone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  <a:p>
            <a:pPr marL="539496" indent="-457200">
              <a:buAutoNum type="arabicPeriod"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marL="539496" indent="-457200">
              <a:buAutoNum type="arabicPeriod"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  <a:p>
            <a:pPr marL="539496" indent="-457200">
              <a:buAutoNum type="arabicPeriod"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marL="82296" indent="0" algn="ctr"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3389" y="1628800"/>
            <a:ext cx="6120679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2411760" y="3861048"/>
            <a:ext cx="4464496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latin typeface="Arial" pitchFamily="34" charset="0"/>
                <a:cs typeface="Arial" pitchFamily="34" charset="0"/>
              </a:rPr>
              <a:t>R = R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1</a:t>
            </a:r>
            <a:r>
              <a:rPr lang="cs-CZ" sz="4000" dirty="0" smtClean="0">
                <a:latin typeface="Arial" pitchFamily="34" charset="0"/>
                <a:cs typeface="Arial" pitchFamily="34" charset="0"/>
              </a:rPr>
              <a:t>+ R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4000" dirty="0" smtClean="0">
                <a:latin typeface="Arial" pitchFamily="34" charset="0"/>
                <a:cs typeface="Arial" pitchFamily="34" charset="0"/>
              </a:rPr>
              <a:t>  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622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Skupina 56"/>
          <p:cNvGrpSpPr/>
          <p:nvPr/>
        </p:nvGrpSpPr>
        <p:grpSpPr>
          <a:xfrm>
            <a:off x="2214546" y="1928802"/>
            <a:ext cx="4573652" cy="2570973"/>
            <a:chOff x="2428859" y="2428868"/>
            <a:chExt cx="4573652" cy="2570973"/>
          </a:xfrm>
        </p:grpSpPr>
        <p:sp>
          <p:nvSpPr>
            <p:cNvPr id="4" name="Prstenec 3"/>
            <p:cNvSpPr/>
            <p:nvPr/>
          </p:nvSpPr>
          <p:spPr>
            <a:xfrm>
              <a:off x="3449823" y="4483753"/>
              <a:ext cx="72926" cy="73539"/>
            </a:xfrm>
            <a:prstGeom prst="donut">
              <a:avLst>
                <a:gd name="adj" fmla="val 5541"/>
              </a:avLst>
            </a:prstGeom>
            <a:solidFill>
              <a:schemeClr val="tx1"/>
            </a:solidFill>
            <a:ln>
              <a:solidFill>
                <a:srgbClr val="05050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cxnSp>
          <p:nvCxnSpPr>
            <p:cNvPr id="5" name="Přímá spojovací čára 4"/>
            <p:cNvCxnSpPr/>
            <p:nvPr/>
          </p:nvCxnSpPr>
          <p:spPr>
            <a:xfrm>
              <a:off x="2928925" y="4500569"/>
              <a:ext cx="583144" cy="45953"/>
            </a:xfrm>
            <a:prstGeom prst="line">
              <a:avLst/>
            </a:prstGeom>
            <a:ln w="3810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Přímá spojovací čára 5"/>
            <p:cNvCxnSpPr/>
            <p:nvPr/>
          </p:nvCxnSpPr>
          <p:spPr>
            <a:xfrm>
              <a:off x="5000627" y="4572007"/>
              <a:ext cx="2000265" cy="1"/>
            </a:xfrm>
            <a:prstGeom prst="line">
              <a:avLst/>
            </a:prstGeom>
            <a:ln w="3810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Přímá spojovací čára 6"/>
            <p:cNvCxnSpPr/>
            <p:nvPr/>
          </p:nvCxnSpPr>
          <p:spPr>
            <a:xfrm rot="10800000">
              <a:off x="2428859" y="4557299"/>
              <a:ext cx="510449" cy="1635"/>
            </a:xfrm>
            <a:prstGeom prst="line">
              <a:avLst/>
            </a:prstGeom>
            <a:ln w="3810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ovací čára 7"/>
            <p:cNvCxnSpPr/>
            <p:nvPr/>
          </p:nvCxnSpPr>
          <p:spPr>
            <a:xfrm rot="10800000">
              <a:off x="3522749" y="4557303"/>
              <a:ext cx="1120688" cy="14705"/>
            </a:xfrm>
            <a:prstGeom prst="line">
              <a:avLst/>
            </a:prstGeom>
            <a:ln w="3810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ovací čára 8"/>
            <p:cNvCxnSpPr/>
            <p:nvPr/>
          </p:nvCxnSpPr>
          <p:spPr>
            <a:xfrm>
              <a:off x="4572000" y="3071810"/>
              <a:ext cx="785818" cy="1588"/>
            </a:xfrm>
            <a:prstGeom prst="line">
              <a:avLst/>
            </a:prstGeom>
            <a:ln w="3810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ovací čára 9"/>
            <p:cNvCxnSpPr/>
            <p:nvPr/>
          </p:nvCxnSpPr>
          <p:spPr>
            <a:xfrm>
              <a:off x="2428860" y="3071810"/>
              <a:ext cx="1071570" cy="1588"/>
            </a:xfrm>
            <a:prstGeom prst="line">
              <a:avLst/>
            </a:prstGeom>
            <a:ln w="3810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ovací čára 10"/>
            <p:cNvCxnSpPr/>
            <p:nvPr/>
          </p:nvCxnSpPr>
          <p:spPr>
            <a:xfrm rot="5400000" flipH="1" flipV="1">
              <a:off x="1695096" y="3820280"/>
              <a:ext cx="1469148" cy="1621"/>
            </a:xfrm>
            <a:prstGeom prst="line">
              <a:avLst/>
            </a:prstGeom>
            <a:ln w="3810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5400000" flipH="1" flipV="1">
              <a:off x="6251603" y="3821099"/>
              <a:ext cx="1500198" cy="1619"/>
            </a:xfrm>
            <a:prstGeom prst="line">
              <a:avLst/>
            </a:prstGeom>
            <a:ln w="3810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>
              <a:off x="4572793" y="4570419"/>
              <a:ext cx="428628" cy="1588"/>
            </a:xfrm>
            <a:prstGeom prst="line">
              <a:avLst/>
            </a:prstGeom>
            <a:ln w="47625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ovací čára 13"/>
            <p:cNvCxnSpPr/>
            <p:nvPr/>
          </p:nvCxnSpPr>
          <p:spPr>
            <a:xfrm rot="5400000">
              <a:off x="4429917" y="4571213"/>
              <a:ext cx="856462" cy="794"/>
            </a:xfrm>
            <a:prstGeom prst="line">
              <a:avLst/>
            </a:prstGeom>
            <a:ln w="3175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ovací čára 14"/>
            <p:cNvCxnSpPr/>
            <p:nvPr/>
          </p:nvCxnSpPr>
          <p:spPr>
            <a:xfrm>
              <a:off x="4357685" y="4572007"/>
              <a:ext cx="285752" cy="1588"/>
            </a:xfrm>
            <a:prstGeom prst="line">
              <a:avLst/>
            </a:prstGeom>
            <a:ln w="2540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5400000">
              <a:off x="4715669" y="4570419"/>
              <a:ext cx="428628" cy="1588"/>
            </a:xfrm>
            <a:prstGeom prst="line">
              <a:avLst/>
            </a:prstGeom>
            <a:ln w="47625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>
              <a:off x="4572793" y="4571213"/>
              <a:ext cx="856462" cy="794"/>
            </a:xfrm>
            <a:prstGeom prst="line">
              <a:avLst/>
            </a:prstGeom>
            <a:ln w="3175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ovací čára 20"/>
            <p:cNvCxnSpPr/>
            <p:nvPr/>
          </p:nvCxnSpPr>
          <p:spPr>
            <a:xfrm rot="5400000">
              <a:off x="4429917" y="4570419"/>
              <a:ext cx="428628" cy="1588"/>
            </a:xfrm>
            <a:prstGeom prst="line">
              <a:avLst/>
            </a:prstGeom>
            <a:ln w="47625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ovací čára 18"/>
            <p:cNvCxnSpPr/>
            <p:nvPr/>
          </p:nvCxnSpPr>
          <p:spPr>
            <a:xfrm rot="5400000">
              <a:off x="4287041" y="4571213"/>
              <a:ext cx="856462" cy="794"/>
            </a:xfrm>
            <a:prstGeom prst="line">
              <a:avLst/>
            </a:prstGeom>
            <a:ln w="3175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>
              <a:off x="5000627" y="4572007"/>
              <a:ext cx="285752" cy="1588"/>
            </a:xfrm>
            <a:prstGeom prst="line">
              <a:avLst/>
            </a:prstGeom>
            <a:ln w="2540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Přímá spojovací čára 29"/>
            <p:cNvCxnSpPr/>
            <p:nvPr/>
          </p:nvCxnSpPr>
          <p:spPr>
            <a:xfrm>
              <a:off x="6429388" y="3071810"/>
              <a:ext cx="571504" cy="1588"/>
            </a:xfrm>
            <a:prstGeom prst="line">
              <a:avLst/>
            </a:prstGeom>
            <a:ln w="3810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Obdélník 30"/>
            <p:cNvSpPr/>
            <p:nvPr/>
          </p:nvSpPr>
          <p:spPr>
            <a:xfrm>
              <a:off x="3500429" y="2928933"/>
              <a:ext cx="1071570" cy="28575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" name="Obdélník 34"/>
            <p:cNvSpPr/>
            <p:nvPr/>
          </p:nvSpPr>
          <p:spPr>
            <a:xfrm>
              <a:off x="5357818" y="2928934"/>
              <a:ext cx="1071570" cy="28575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" name="TextovéPole 50"/>
            <p:cNvSpPr txBox="1"/>
            <p:nvPr/>
          </p:nvSpPr>
          <p:spPr>
            <a:xfrm>
              <a:off x="3643306" y="2500306"/>
              <a:ext cx="714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 smtClean="0"/>
                <a:t>R</a:t>
              </a:r>
              <a:r>
                <a:rPr lang="cs-CZ" sz="2400" dirty="0" smtClean="0">
                  <a:latin typeface="Corbel"/>
                </a:rPr>
                <a:t>₂</a:t>
              </a:r>
              <a:endParaRPr lang="cs-CZ" sz="2400" dirty="0"/>
            </a:p>
          </p:txBody>
        </p:sp>
        <p:sp>
          <p:nvSpPr>
            <p:cNvPr id="52" name="TextovéPole 51"/>
            <p:cNvSpPr txBox="1"/>
            <p:nvPr/>
          </p:nvSpPr>
          <p:spPr>
            <a:xfrm>
              <a:off x="5500694" y="2428868"/>
              <a:ext cx="714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 smtClean="0"/>
                <a:t>R</a:t>
              </a:r>
              <a:r>
                <a:rPr lang="cs-CZ" sz="2400" dirty="0" smtClean="0">
                  <a:latin typeface="Corbel"/>
                </a:rPr>
                <a:t>₁</a:t>
              </a:r>
              <a:endParaRPr lang="cs-CZ" sz="2400" dirty="0"/>
            </a:p>
          </p:txBody>
        </p:sp>
      </p:grpSp>
      <p:sp>
        <p:nvSpPr>
          <p:cNvPr id="53" name="TextovéPole 52"/>
          <p:cNvSpPr txBox="1"/>
          <p:nvPr/>
        </p:nvSpPr>
        <p:spPr>
          <a:xfrm>
            <a:off x="4857752" y="4214818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U</a:t>
            </a:r>
            <a:endParaRPr lang="cs-CZ" sz="2400" dirty="0"/>
          </a:p>
        </p:txBody>
      </p:sp>
      <p:sp>
        <p:nvSpPr>
          <p:cNvPr id="56" name="TextovéPole 55"/>
          <p:cNvSpPr txBox="1"/>
          <p:nvPr/>
        </p:nvSpPr>
        <p:spPr>
          <a:xfrm>
            <a:off x="1285852" y="692696"/>
            <a:ext cx="7572428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Proud je při zapojení v sérii všude stejný. Stejný proud protéká jedním a pak druhým rezistorem. </a:t>
            </a:r>
            <a:endParaRPr lang="cs-CZ" sz="2400" dirty="0"/>
          </a:p>
        </p:txBody>
      </p:sp>
      <p:grpSp>
        <p:nvGrpSpPr>
          <p:cNvPr id="58" name="Skupina 57"/>
          <p:cNvGrpSpPr/>
          <p:nvPr/>
        </p:nvGrpSpPr>
        <p:grpSpPr>
          <a:xfrm>
            <a:off x="6143636" y="3000372"/>
            <a:ext cx="425762" cy="785818"/>
            <a:chOff x="5929322" y="3225623"/>
            <a:chExt cx="425762" cy="785818"/>
          </a:xfrm>
        </p:grpSpPr>
        <p:sp>
          <p:nvSpPr>
            <p:cNvPr id="59" name="Zahnutá šipka doleva 58"/>
            <p:cNvSpPr/>
            <p:nvPr/>
          </p:nvSpPr>
          <p:spPr>
            <a:xfrm rot="10414821" flipH="1">
              <a:off x="6115377" y="3225623"/>
              <a:ext cx="239707" cy="785818"/>
            </a:xfrm>
            <a:prstGeom prst="curvedLeftArrow">
              <a:avLst/>
            </a:prstGeom>
            <a:solidFill>
              <a:srgbClr val="2D1D19"/>
            </a:solidFill>
            <a:ln>
              <a:solidFill>
                <a:srgbClr val="2D1D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60" name="TextovéPole 59"/>
            <p:cNvSpPr txBox="1"/>
            <p:nvPr/>
          </p:nvSpPr>
          <p:spPr>
            <a:xfrm>
              <a:off x="5929322" y="357187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I</a:t>
              </a:r>
              <a:endParaRPr lang="cs-CZ" dirty="0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3646" y="4777100"/>
            <a:ext cx="2505075" cy="1066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101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Skupina 47"/>
          <p:cNvGrpSpPr/>
          <p:nvPr/>
        </p:nvGrpSpPr>
        <p:grpSpPr>
          <a:xfrm>
            <a:off x="1785918" y="1071546"/>
            <a:ext cx="4573652" cy="3571105"/>
            <a:chOff x="2428859" y="1428736"/>
            <a:chExt cx="4573652" cy="3571105"/>
          </a:xfrm>
        </p:grpSpPr>
        <p:sp>
          <p:nvSpPr>
            <p:cNvPr id="4" name="Prstenec 3"/>
            <p:cNvSpPr/>
            <p:nvPr/>
          </p:nvSpPr>
          <p:spPr>
            <a:xfrm>
              <a:off x="3449823" y="4483753"/>
              <a:ext cx="72926" cy="73539"/>
            </a:xfrm>
            <a:prstGeom prst="donut">
              <a:avLst>
                <a:gd name="adj" fmla="val 5541"/>
              </a:avLst>
            </a:prstGeom>
            <a:solidFill>
              <a:schemeClr val="tx1"/>
            </a:solidFill>
            <a:ln>
              <a:solidFill>
                <a:srgbClr val="05050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cxnSp>
          <p:nvCxnSpPr>
            <p:cNvPr id="5" name="Přímá spojovací čára 4"/>
            <p:cNvCxnSpPr/>
            <p:nvPr/>
          </p:nvCxnSpPr>
          <p:spPr>
            <a:xfrm>
              <a:off x="2928925" y="4500569"/>
              <a:ext cx="583144" cy="45953"/>
            </a:xfrm>
            <a:prstGeom prst="line">
              <a:avLst/>
            </a:prstGeom>
            <a:ln w="3810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Přímá spojovací čára 5"/>
            <p:cNvCxnSpPr/>
            <p:nvPr/>
          </p:nvCxnSpPr>
          <p:spPr>
            <a:xfrm>
              <a:off x="5000627" y="4572007"/>
              <a:ext cx="2000265" cy="1"/>
            </a:xfrm>
            <a:prstGeom prst="line">
              <a:avLst/>
            </a:prstGeom>
            <a:ln w="3810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Přímá spojovací čára 6"/>
            <p:cNvCxnSpPr/>
            <p:nvPr/>
          </p:nvCxnSpPr>
          <p:spPr>
            <a:xfrm rot="10800000">
              <a:off x="2428859" y="4557299"/>
              <a:ext cx="510449" cy="1635"/>
            </a:xfrm>
            <a:prstGeom prst="line">
              <a:avLst/>
            </a:prstGeom>
            <a:ln w="3810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ovací čára 7"/>
            <p:cNvCxnSpPr/>
            <p:nvPr/>
          </p:nvCxnSpPr>
          <p:spPr>
            <a:xfrm rot="10800000">
              <a:off x="3522749" y="4557303"/>
              <a:ext cx="1120688" cy="14705"/>
            </a:xfrm>
            <a:prstGeom prst="line">
              <a:avLst/>
            </a:prstGeom>
            <a:ln w="3810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ovací čára 8"/>
            <p:cNvCxnSpPr/>
            <p:nvPr/>
          </p:nvCxnSpPr>
          <p:spPr>
            <a:xfrm>
              <a:off x="4572000" y="3071810"/>
              <a:ext cx="785818" cy="1588"/>
            </a:xfrm>
            <a:prstGeom prst="line">
              <a:avLst/>
            </a:prstGeom>
            <a:ln w="3810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ovací čára 9"/>
            <p:cNvCxnSpPr/>
            <p:nvPr/>
          </p:nvCxnSpPr>
          <p:spPr>
            <a:xfrm>
              <a:off x="2428860" y="3071810"/>
              <a:ext cx="1071570" cy="1588"/>
            </a:xfrm>
            <a:prstGeom prst="line">
              <a:avLst/>
            </a:prstGeom>
            <a:ln w="3810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ovací čára 10"/>
            <p:cNvCxnSpPr/>
            <p:nvPr/>
          </p:nvCxnSpPr>
          <p:spPr>
            <a:xfrm rot="5400000" flipH="1" flipV="1">
              <a:off x="1695096" y="3820280"/>
              <a:ext cx="1469148" cy="1621"/>
            </a:xfrm>
            <a:prstGeom prst="line">
              <a:avLst/>
            </a:prstGeom>
            <a:ln w="3810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5400000" flipH="1" flipV="1">
              <a:off x="6251603" y="3821099"/>
              <a:ext cx="1500198" cy="1619"/>
            </a:xfrm>
            <a:prstGeom prst="line">
              <a:avLst/>
            </a:prstGeom>
            <a:ln w="3810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>
              <a:off x="4572793" y="4570419"/>
              <a:ext cx="428628" cy="1588"/>
            </a:xfrm>
            <a:prstGeom prst="line">
              <a:avLst/>
            </a:prstGeom>
            <a:ln w="47625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ovací čára 13"/>
            <p:cNvCxnSpPr/>
            <p:nvPr/>
          </p:nvCxnSpPr>
          <p:spPr>
            <a:xfrm rot="5400000">
              <a:off x="4429917" y="4571213"/>
              <a:ext cx="856462" cy="794"/>
            </a:xfrm>
            <a:prstGeom prst="line">
              <a:avLst/>
            </a:prstGeom>
            <a:ln w="3175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ovací čára 14"/>
            <p:cNvCxnSpPr/>
            <p:nvPr/>
          </p:nvCxnSpPr>
          <p:spPr>
            <a:xfrm>
              <a:off x="4357685" y="4572007"/>
              <a:ext cx="285752" cy="1588"/>
            </a:xfrm>
            <a:prstGeom prst="line">
              <a:avLst/>
            </a:prstGeom>
            <a:ln w="2540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5400000">
              <a:off x="4715669" y="4570419"/>
              <a:ext cx="428628" cy="1588"/>
            </a:xfrm>
            <a:prstGeom prst="line">
              <a:avLst/>
            </a:prstGeom>
            <a:ln w="47625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>
              <a:off x="4572793" y="4571213"/>
              <a:ext cx="856462" cy="794"/>
            </a:xfrm>
            <a:prstGeom prst="line">
              <a:avLst/>
            </a:prstGeom>
            <a:ln w="3175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ovací čára 20"/>
            <p:cNvCxnSpPr/>
            <p:nvPr/>
          </p:nvCxnSpPr>
          <p:spPr>
            <a:xfrm rot="5400000">
              <a:off x="4429917" y="4570419"/>
              <a:ext cx="428628" cy="1588"/>
            </a:xfrm>
            <a:prstGeom prst="line">
              <a:avLst/>
            </a:prstGeom>
            <a:ln w="47625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ovací čára 18"/>
            <p:cNvCxnSpPr/>
            <p:nvPr/>
          </p:nvCxnSpPr>
          <p:spPr>
            <a:xfrm rot="5400000">
              <a:off x="4287041" y="4571213"/>
              <a:ext cx="856462" cy="794"/>
            </a:xfrm>
            <a:prstGeom prst="line">
              <a:avLst/>
            </a:prstGeom>
            <a:ln w="3175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>
              <a:off x="5000627" y="4572007"/>
              <a:ext cx="285752" cy="1588"/>
            </a:xfrm>
            <a:prstGeom prst="line">
              <a:avLst/>
            </a:prstGeom>
            <a:ln w="2540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Prstenec 22"/>
            <p:cNvSpPr/>
            <p:nvPr/>
          </p:nvSpPr>
          <p:spPr>
            <a:xfrm>
              <a:off x="3286116" y="3000372"/>
              <a:ext cx="71438" cy="71438"/>
            </a:xfrm>
            <a:prstGeom prst="donut">
              <a:avLst>
                <a:gd name="adj" fmla="val 5541"/>
              </a:avLst>
            </a:prstGeom>
            <a:solidFill>
              <a:schemeClr val="tx1"/>
            </a:solidFill>
            <a:ln>
              <a:solidFill>
                <a:srgbClr val="05050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24" name="Prstenec 23"/>
            <p:cNvSpPr/>
            <p:nvPr/>
          </p:nvSpPr>
          <p:spPr>
            <a:xfrm>
              <a:off x="4786314" y="3000372"/>
              <a:ext cx="71438" cy="71438"/>
            </a:xfrm>
            <a:prstGeom prst="donut">
              <a:avLst>
                <a:gd name="adj" fmla="val 5541"/>
              </a:avLst>
            </a:prstGeom>
            <a:solidFill>
              <a:schemeClr val="tx1"/>
            </a:solidFill>
            <a:ln>
              <a:solidFill>
                <a:srgbClr val="05050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cxnSp>
          <p:nvCxnSpPr>
            <p:cNvPr id="26" name="Přímá spojovací čára 25"/>
            <p:cNvCxnSpPr/>
            <p:nvPr/>
          </p:nvCxnSpPr>
          <p:spPr>
            <a:xfrm rot="5400000" flipH="1" flipV="1">
              <a:off x="2680481" y="2462999"/>
              <a:ext cx="1212858" cy="1588"/>
            </a:xfrm>
            <a:prstGeom prst="line">
              <a:avLst/>
            </a:prstGeom>
            <a:ln w="3810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ovací čára 26"/>
            <p:cNvCxnSpPr/>
            <p:nvPr/>
          </p:nvCxnSpPr>
          <p:spPr>
            <a:xfrm rot="5400000" flipH="1">
              <a:off x="4189553" y="2454125"/>
              <a:ext cx="1203984" cy="10462"/>
            </a:xfrm>
            <a:prstGeom prst="line">
              <a:avLst/>
            </a:prstGeom>
            <a:ln w="3810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Skupina 31"/>
            <p:cNvGrpSpPr/>
            <p:nvPr/>
          </p:nvGrpSpPr>
          <p:grpSpPr>
            <a:xfrm>
              <a:off x="3286116" y="1428736"/>
              <a:ext cx="1500198" cy="914400"/>
              <a:chOff x="3286115" y="1428735"/>
              <a:chExt cx="1500198" cy="914400"/>
            </a:xfrm>
          </p:grpSpPr>
          <p:cxnSp>
            <p:nvCxnSpPr>
              <p:cNvPr id="21" name="Přímá spojovací čára 20"/>
              <p:cNvCxnSpPr/>
              <p:nvPr/>
            </p:nvCxnSpPr>
            <p:spPr>
              <a:xfrm>
                <a:off x="4429123" y="1857363"/>
                <a:ext cx="357190" cy="1588"/>
              </a:xfrm>
              <a:prstGeom prst="line">
                <a:avLst/>
              </a:prstGeom>
              <a:ln w="38100">
                <a:solidFill>
                  <a:srgbClr val="05050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Elipsa 21"/>
              <p:cNvSpPr/>
              <p:nvPr/>
            </p:nvSpPr>
            <p:spPr>
              <a:xfrm>
                <a:off x="3571867" y="1428735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05050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25" name="Přímá spojovací čára 24"/>
              <p:cNvCxnSpPr/>
              <p:nvPr/>
            </p:nvCxnSpPr>
            <p:spPr>
              <a:xfrm>
                <a:off x="3286115" y="1857363"/>
                <a:ext cx="285752" cy="1588"/>
              </a:xfrm>
              <a:prstGeom prst="line">
                <a:avLst/>
              </a:prstGeom>
              <a:ln w="38100">
                <a:solidFill>
                  <a:srgbClr val="05050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ovéPole 27"/>
              <p:cNvSpPr txBox="1"/>
              <p:nvPr/>
            </p:nvSpPr>
            <p:spPr>
              <a:xfrm>
                <a:off x="3786181" y="1571611"/>
                <a:ext cx="50006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3600" b="1" dirty="0" smtClean="0">
                    <a:solidFill>
                      <a:srgbClr val="050503"/>
                    </a:solidFill>
                    <a:latin typeface="Arial" pitchFamily="34" charset="0"/>
                    <a:cs typeface="Arial" pitchFamily="34" charset="0"/>
                  </a:rPr>
                  <a:t>V</a:t>
                </a:r>
                <a:endParaRPr lang="cs-CZ" sz="3600" b="1" dirty="0">
                  <a:solidFill>
                    <a:srgbClr val="05050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30" name="Přímá spojovací čára 29"/>
            <p:cNvCxnSpPr/>
            <p:nvPr/>
          </p:nvCxnSpPr>
          <p:spPr>
            <a:xfrm>
              <a:off x="6429388" y="3071810"/>
              <a:ext cx="571504" cy="1588"/>
            </a:xfrm>
            <a:prstGeom prst="line">
              <a:avLst/>
            </a:prstGeom>
            <a:ln w="3810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Obdélník 30"/>
            <p:cNvSpPr/>
            <p:nvPr/>
          </p:nvSpPr>
          <p:spPr>
            <a:xfrm>
              <a:off x="3500429" y="2928933"/>
              <a:ext cx="1071570" cy="28575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" name="Obdélník 34"/>
            <p:cNvSpPr/>
            <p:nvPr/>
          </p:nvSpPr>
          <p:spPr>
            <a:xfrm>
              <a:off x="5357818" y="2928934"/>
              <a:ext cx="1071570" cy="28575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29" name="Skupina 32"/>
            <p:cNvGrpSpPr/>
            <p:nvPr/>
          </p:nvGrpSpPr>
          <p:grpSpPr>
            <a:xfrm>
              <a:off x="5143504" y="1428736"/>
              <a:ext cx="1500198" cy="914400"/>
              <a:chOff x="3286115" y="1428735"/>
              <a:chExt cx="1500198" cy="914400"/>
            </a:xfrm>
          </p:grpSpPr>
          <p:cxnSp>
            <p:nvCxnSpPr>
              <p:cNvPr id="34" name="Přímá spojovací čára 33"/>
              <p:cNvCxnSpPr/>
              <p:nvPr/>
            </p:nvCxnSpPr>
            <p:spPr>
              <a:xfrm>
                <a:off x="4429123" y="1857363"/>
                <a:ext cx="357190" cy="1588"/>
              </a:xfrm>
              <a:prstGeom prst="line">
                <a:avLst/>
              </a:prstGeom>
              <a:ln w="38100">
                <a:solidFill>
                  <a:srgbClr val="05050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Elipsa 35"/>
              <p:cNvSpPr/>
              <p:nvPr/>
            </p:nvSpPr>
            <p:spPr>
              <a:xfrm>
                <a:off x="3571867" y="1428735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05050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37" name="Přímá spojovací čára 36"/>
              <p:cNvCxnSpPr/>
              <p:nvPr/>
            </p:nvCxnSpPr>
            <p:spPr>
              <a:xfrm>
                <a:off x="3286115" y="1857363"/>
                <a:ext cx="285752" cy="1588"/>
              </a:xfrm>
              <a:prstGeom prst="line">
                <a:avLst/>
              </a:prstGeom>
              <a:ln w="38100">
                <a:solidFill>
                  <a:srgbClr val="05050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TextovéPole 37"/>
              <p:cNvSpPr txBox="1"/>
              <p:nvPr/>
            </p:nvSpPr>
            <p:spPr>
              <a:xfrm>
                <a:off x="3786181" y="1571611"/>
                <a:ext cx="50006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3600" b="1" dirty="0" smtClean="0">
                    <a:solidFill>
                      <a:srgbClr val="050503"/>
                    </a:solidFill>
                    <a:latin typeface="Arial" pitchFamily="34" charset="0"/>
                    <a:cs typeface="Arial" pitchFamily="34" charset="0"/>
                  </a:rPr>
                  <a:t>V</a:t>
                </a:r>
                <a:endParaRPr lang="cs-CZ" sz="3600" b="1" dirty="0">
                  <a:solidFill>
                    <a:srgbClr val="05050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9" name="Prstenec 38"/>
            <p:cNvSpPr/>
            <p:nvPr/>
          </p:nvSpPr>
          <p:spPr>
            <a:xfrm>
              <a:off x="5143504" y="3000372"/>
              <a:ext cx="71438" cy="71438"/>
            </a:xfrm>
            <a:prstGeom prst="donut">
              <a:avLst>
                <a:gd name="adj" fmla="val 5541"/>
              </a:avLst>
            </a:prstGeom>
            <a:solidFill>
              <a:schemeClr val="tx1"/>
            </a:solidFill>
            <a:ln>
              <a:solidFill>
                <a:srgbClr val="05050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42" name="Prstenec 41"/>
            <p:cNvSpPr/>
            <p:nvPr/>
          </p:nvSpPr>
          <p:spPr>
            <a:xfrm>
              <a:off x="6643702" y="3000372"/>
              <a:ext cx="71438" cy="71438"/>
            </a:xfrm>
            <a:prstGeom prst="donut">
              <a:avLst>
                <a:gd name="adj" fmla="val 5541"/>
              </a:avLst>
            </a:prstGeom>
            <a:solidFill>
              <a:schemeClr val="tx1"/>
            </a:solidFill>
            <a:ln>
              <a:solidFill>
                <a:srgbClr val="05050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cxnSp>
          <p:nvCxnSpPr>
            <p:cNvPr id="43" name="Přímá spojovací čára 42"/>
            <p:cNvCxnSpPr/>
            <p:nvPr/>
          </p:nvCxnSpPr>
          <p:spPr>
            <a:xfrm rot="16200000" flipV="1">
              <a:off x="6046941" y="2454125"/>
              <a:ext cx="1203984" cy="10462"/>
            </a:xfrm>
            <a:prstGeom prst="line">
              <a:avLst/>
            </a:prstGeom>
            <a:ln w="3810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Přímá spojovací čára 43"/>
            <p:cNvCxnSpPr/>
            <p:nvPr/>
          </p:nvCxnSpPr>
          <p:spPr>
            <a:xfrm rot="5400000" flipH="1">
              <a:off x="4546743" y="2454125"/>
              <a:ext cx="1203984" cy="10462"/>
            </a:xfrm>
            <a:prstGeom prst="line">
              <a:avLst/>
            </a:prstGeom>
            <a:ln w="3810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ovéPole 50"/>
            <p:cNvSpPr txBox="1"/>
            <p:nvPr/>
          </p:nvSpPr>
          <p:spPr>
            <a:xfrm>
              <a:off x="3643306" y="2500306"/>
              <a:ext cx="714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 smtClean="0"/>
                <a:t>R</a:t>
              </a:r>
              <a:r>
                <a:rPr lang="cs-CZ" sz="2400" dirty="0" smtClean="0">
                  <a:latin typeface="Corbel"/>
                </a:rPr>
                <a:t>₂</a:t>
              </a:r>
              <a:endParaRPr lang="cs-CZ" sz="2400" dirty="0"/>
            </a:p>
          </p:txBody>
        </p:sp>
        <p:sp>
          <p:nvSpPr>
            <p:cNvPr id="52" name="TextovéPole 51"/>
            <p:cNvSpPr txBox="1"/>
            <p:nvPr/>
          </p:nvSpPr>
          <p:spPr>
            <a:xfrm>
              <a:off x="5500694" y="2428868"/>
              <a:ext cx="714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 smtClean="0"/>
                <a:t>R</a:t>
              </a:r>
              <a:r>
                <a:rPr lang="cs-CZ" sz="2400" dirty="0" smtClean="0">
                  <a:latin typeface="Corbel"/>
                </a:rPr>
                <a:t>₁</a:t>
              </a:r>
              <a:endParaRPr lang="cs-CZ" sz="2400" dirty="0"/>
            </a:p>
          </p:txBody>
        </p:sp>
      </p:grpSp>
      <p:sp>
        <p:nvSpPr>
          <p:cNvPr id="53" name="TextovéPole 52"/>
          <p:cNvSpPr txBox="1"/>
          <p:nvPr/>
        </p:nvSpPr>
        <p:spPr>
          <a:xfrm>
            <a:off x="4429124" y="4286256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U</a:t>
            </a:r>
            <a:endParaRPr lang="cs-CZ" sz="2400" dirty="0"/>
          </a:p>
        </p:txBody>
      </p:sp>
      <p:sp>
        <p:nvSpPr>
          <p:cNvPr id="54" name="TextovéPole 53"/>
          <p:cNvSpPr txBox="1"/>
          <p:nvPr/>
        </p:nvSpPr>
        <p:spPr>
          <a:xfrm>
            <a:off x="5715008" y="92867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U</a:t>
            </a:r>
            <a:r>
              <a:rPr lang="cs-CZ" sz="2400" dirty="0" smtClean="0">
                <a:latin typeface="Corbel"/>
              </a:rPr>
              <a:t>₁</a:t>
            </a:r>
            <a:endParaRPr lang="cs-CZ" sz="2400" dirty="0"/>
          </a:p>
        </p:txBody>
      </p:sp>
      <p:sp>
        <p:nvSpPr>
          <p:cNvPr id="55" name="TextovéPole 54"/>
          <p:cNvSpPr txBox="1"/>
          <p:nvPr/>
        </p:nvSpPr>
        <p:spPr>
          <a:xfrm>
            <a:off x="3786182" y="92867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U</a:t>
            </a:r>
            <a:r>
              <a:rPr lang="cs-CZ" sz="2400" dirty="0" smtClean="0">
                <a:latin typeface="Corbel"/>
              </a:rPr>
              <a:t>₂</a:t>
            </a:r>
            <a:endParaRPr lang="cs-CZ" sz="2400" dirty="0"/>
          </a:p>
        </p:txBody>
      </p:sp>
      <p:sp>
        <p:nvSpPr>
          <p:cNvPr id="56" name="TextovéPole 55"/>
          <p:cNvSpPr txBox="1"/>
          <p:nvPr/>
        </p:nvSpPr>
        <p:spPr>
          <a:xfrm>
            <a:off x="357158" y="4714884"/>
            <a:ext cx="8143932" cy="12618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 </a:t>
            </a:r>
            <a:r>
              <a:rPr lang="cs-CZ" sz="2400" dirty="0" smtClean="0"/>
              <a:t>Napětí, které je na zdroji, se v tomto zapojení dělí na jednotlivé rezistory v poměru velikosti jejich odporů. Pro napětí platí </a:t>
            </a:r>
          </a:p>
          <a:p>
            <a:r>
              <a:rPr lang="cs-CZ" sz="2400" dirty="0" smtClean="0"/>
              <a:t>			</a:t>
            </a:r>
            <a:r>
              <a:rPr lang="cs-CZ" sz="2800" b="1" dirty="0" smtClean="0"/>
              <a:t>U = </a:t>
            </a:r>
            <a:r>
              <a:rPr lang="cs-CZ" sz="2800" b="1" dirty="0" err="1" smtClean="0"/>
              <a:t>U</a:t>
            </a:r>
            <a:r>
              <a:rPr lang="cs-CZ" sz="2800" b="1" dirty="0" smtClean="0">
                <a:latin typeface="Corbel"/>
              </a:rPr>
              <a:t>₁ + </a:t>
            </a:r>
            <a:r>
              <a:rPr lang="cs-CZ" sz="2800" b="1" dirty="0" err="1" smtClean="0">
                <a:latin typeface="Corbel"/>
              </a:rPr>
              <a:t>U</a:t>
            </a:r>
            <a:r>
              <a:rPr lang="cs-CZ" sz="2400" b="1" dirty="0" smtClean="0">
                <a:latin typeface="Corbel"/>
              </a:rPr>
              <a:t>₂</a:t>
            </a:r>
            <a:endParaRPr lang="cs-CZ" sz="2400" b="1" dirty="0"/>
          </a:p>
        </p:txBody>
      </p:sp>
      <p:sp>
        <p:nvSpPr>
          <p:cNvPr id="50" name="TextovéPole 49"/>
          <p:cNvSpPr txBox="1"/>
          <p:nvPr/>
        </p:nvSpPr>
        <p:spPr>
          <a:xfrm>
            <a:off x="1071538" y="6143644"/>
            <a:ext cx="6929486" cy="52322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bg1"/>
                </a:solidFill>
              </a:rPr>
              <a:t>Na rezistoru s větším odporem je větší napětí.</a:t>
            </a:r>
            <a:endParaRPr lang="cs-CZ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21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oz 0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468560" y="0"/>
            <a:ext cx="8715436" cy="6572296"/>
          </a:xfrm>
          <a:prstGeom prst="rect">
            <a:avLst/>
          </a:prstGeom>
        </p:spPr>
      </p:pic>
      <p:sp>
        <p:nvSpPr>
          <p:cNvPr id="11" name="Obdélník 10"/>
          <p:cNvSpPr/>
          <p:nvPr/>
        </p:nvSpPr>
        <p:spPr>
          <a:xfrm>
            <a:off x="500034" y="5429264"/>
            <a:ext cx="47149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357290" y="2643182"/>
            <a:ext cx="6643734" cy="461665"/>
          </a:xfrm>
          <a:prstGeom prst="rect">
            <a:avLst/>
          </a:prstGeom>
          <a:solidFill>
            <a:srgbClr val="19476D"/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bg1"/>
                </a:solidFill>
              </a:rPr>
              <a:t>Řešili jsme obvod se sériovým zapojením (za sebou).</a:t>
            </a:r>
            <a:endParaRPr lang="cs-CZ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36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Obdélník 62"/>
          <p:cNvSpPr/>
          <p:nvPr/>
        </p:nvSpPr>
        <p:spPr>
          <a:xfrm>
            <a:off x="5148064" y="2564904"/>
            <a:ext cx="3672408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Obdélník 55"/>
          <p:cNvSpPr/>
          <p:nvPr/>
        </p:nvSpPr>
        <p:spPr>
          <a:xfrm>
            <a:off x="5148064" y="1628800"/>
            <a:ext cx="3672408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0" name="Přímá spojovací čára 29"/>
          <p:cNvCxnSpPr/>
          <p:nvPr/>
        </p:nvCxnSpPr>
        <p:spPr>
          <a:xfrm>
            <a:off x="2699792" y="1628800"/>
            <a:ext cx="64807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Přímá spojovací čára 31"/>
          <p:cNvCxnSpPr/>
          <p:nvPr/>
        </p:nvCxnSpPr>
        <p:spPr>
          <a:xfrm rot="5400000">
            <a:off x="3131840" y="1844824"/>
            <a:ext cx="4320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Elipsa 32"/>
          <p:cNvSpPr/>
          <p:nvPr/>
        </p:nvSpPr>
        <p:spPr>
          <a:xfrm>
            <a:off x="3059832" y="2060848"/>
            <a:ext cx="504056" cy="5040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Elipsa 33"/>
          <p:cNvSpPr/>
          <p:nvPr/>
        </p:nvSpPr>
        <p:spPr>
          <a:xfrm>
            <a:off x="3059832" y="3429000"/>
            <a:ext cx="504056" cy="5040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5" name="Přímá spojovací čára 34"/>
          <p:cNvCxnSpPr/>
          <p:nvPr/>
        </p:nvCxnSpPr>
        <p:spPr>
          <a:xfrm rot="5400000">
            <a:off x="3167844" y="2744924"/>
            <a:ext cx="360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Přímá spojovací čára 37"/>
          <p:cNvCxnSpPr/>
          <p:nvPr/>
        </p:nvCxnSpPr>
        <p:spPr>
          <a:xfrm rot="10800000">
            <a:off x="2699792" y="2924944"/>
            <a:ext cx="64807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Elipsa 38"/>
          <p:cNvSpPr/>
          <p:nvPr/>
        </p:nvSpPr>
        <p:spPr>
          <a:xfrm>
            <a:off x="2627784" y="1556792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Elipsa 39"/>
          <p:cNvSpPr/>
          <p:nvPr/>
        </p:nvSpPr>
        <p:spPr>
          <a:xfrm>
            <a:off x="2627784" y="2852936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1" name="Přímá spojovací čára 40"/>
          <p:cNvCxnSpPr/>
          <p:nvPr/>
        </p:nvCxnSpPr>
        <p:spPr>
          <a:xfrm rot="10800000">
            <a:off x="2699792" y="3140968"/>
            <a:ext cx="64807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77" name="Skupina 76"/>
          <p:cNvGrpSpPr/>
          <p:nvPr/>
        </p:nvGrpSpPr>
        <p:grpSpPr>
          <a:xfrm>
            <a:off x="0" y="1196752"/>
            <a:ext cx="2880320" cy="3312368"/>
            <a:chOff x="0" y="1196752"/>
            <a:chExt cx="2880320" cy="3312368"/>
          </a:xfrm>
        </p:grpSpPr>
        <p:cxnSp>
          <p:nvCxnSpPr>
            <p:cNvPr id="12" name="Přímá spojovací čára 11"/>
            <p:cNvCxnSpPr/>
            <p:nvPr/>
          </p:nvCxnSpPr>
          <p:spPr>
            <a:xfrm rot="5400000" flipH="1" flipV="1">
              <a:off x="2447764" y="3032956"/>
              <a:ext cx="50405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" name="Přímá spojovací čára 2"/>
            <p:cNvCxnSpPr/>
            <p:nvPr/>
          </p:nvCxnSpPr>
          <p:spPr>
            <a:xfrm rot="5400000" flipH="1" flipV="1">
              <a:off x="-216024" y="1988840"/>
              <a:ext cx="1152128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Přímá spojovací čára 4"/>
            <p:cNvCxnSpPr/>
            <p:nvPr/>
          </p:nvCxnSpPr>
          <p:spPr>
            <a:xfrm>
              <a:off x="360040" y="1412776"/>
              <a:ext cx="93610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" name="Elipsa 5"/>
            <p:cNvSpPr/>
            <p:nvPr/>
          </p:nvSpPr>
          <p:spPr>
            <a:xfrm>
              <a:off x="1296144" y="1196752"/>
              <a:ext cx="504056" cy="50405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7" name="Přímá spojovací čára 6"/>
            <p:cNvCxnSpPr/>
            <p:nvPr/>
          </p:nvCxnSpPr>
          <p:spPr>
            <a:xfrm>
              <a:off x="1800200" y="1412776"/>
              <a:ext cx="93610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Přímá spojovací čára 7"/>
            <p:cNvCxnSpPr/>
            <p:nvPr/>
          </p:nvCxnSpPr>
          <p:spPr>
            <a:xfrm rot="5400000" flipH="1" flipV="1">
              <a:off x="2484276" y="1664804"/>
              <a:ext cx="50405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Obdélník 9"/>
            <p:cNvSpPr/>
            <p:nvPr/>
          </p:nvSpPr>
          <p:spPr>
            <a:xfrm>
              <a:off x="2520280" y="1916832"/>
              <a:ext cx="360040" cy="8640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Obdélník 12"/>
            <p:cNvSpPr/>
            <p:nvPr/>
          </p:nvSpPr>
          <p:spPr>
            <a:xfrm>
              <a:off x="2520280" y="3284984"/>
              <a:ext cx="360040" cy="8640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5" name="Přímá spojovací čára 14"/>
            <p:cNvCxnSpPr>
              <a:endCxn id="23" idx="4"/>
            </p:cNvCxnSpPr>
            <p:nvPr/>
          </p:nvCxnSpPr>
          <p:spPr>
            <a:xfrm rot="5400000" flipH="1" flipV="1">
              <a:off x="-324036" y="3825044"/>
              <a:ext cx="136815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>
              <a:off x="360040" y="4509120"/>
              <a:ext cx="237626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Přímá spojovací čára 18"/>
            <p:cNvCxnSpPr/>
            <p:nvPr/>
          </p:nvCxnSpPr>
          <p:spPr>
            <a:xfrm rot="5400000" flipH="1" flipV="1">
              <a:off x="2556284" y="4329100"/>
              <a:ext cx="36004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Elipsa 21"/>
            <p:cNvSpPr/>
            <p:nvPr/>
          </p:nvSpPr>
          <p:spPr>
            <a:xfrm>
              <a:off x="288032" y="2564904"/>
              <a:ext cx="144016" cy="14401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" name="Elipsa 22"/>
            <p:cNvSpPr/>
            <p:nvPr/>
          </p:nvSpPr>
          <p:spPr>
            <a:xfrm>
              <a:off x="288032" y="2996952"/>
              <a:ext cx="144016" cy="14401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" name="TextovéPole 25"/>
            <p:cNvSpPr txBox="1"/>
            <p:nvPr/>
          </p:nvSpPr>
          <p:spPr>
            <a:xfrm>
              <a:off x="1368152" y="1196752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 smtClean="0"/>
                <a:t>A</a:t>
              </a:r>
              <a:endParaRPr lang="cs-CZ" sz="2400" dirty="0"/>
            </a:p>
          </p:txBody>
        </p:sp>
        <p:sp>
          <p:nvSpPr>
            <p:cNvPr id="27" name="TextovéPole 26"/>
            <p:cNvSpPr txBox="1"/>
            <p:nvPr/>
          </p:nvSpPr>
          <p:spPr>
            <a:xfrm>
              <a:off x="0" y="2348880"/>
              <a:ext cx="2880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800" dirty="0" smtClean="0"/>
                <a:t>+</a:t>
              </a:r>
              <a:endParaRPr lang="cs-CZ" sz="2800" dirty="0"/>
            </a:p>
          </p:txBody>
        </p:sp>
        <p:sp>
          <p:nvSpPr>
            <p:cNvPr id="28" name="TextovéPole 27"/>
            <p:cNvSpPr txBox="1"/>
            <p:nvPr/>
          </p:nvSpPr>
          <p:spPr>
            <a:xfrm>
              <a:off x="0" y="2780928"/>
              <a:ext cx="2880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800" dirty="0" smtClean="0"/>
                <a:t>-</a:t>
              </a:r>
              <a:endParaRPr lang="cs-CZ" sz="2800" dirty="0"/>
            </a:p>
          </p:txBody>
        </p:sp>
      </p:grpSp>
      <p:sp>
        <p:nvSpPr>
          <p:cNvPr id="42" name="Elipsa 41"/>
          <p:cNvSpPr/>
          <p:nvPr/>
        </p:nvSpPr>
        <p:spPr>
          <a:xfrm>
            <a:off x="2627784" y="306896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3" name="Přímá spojovací čára 42"/>
          <p:cNvCxnSpPr/>
          <p:nvPr/>
        </p:nvCxnSpPr>
        <p:spPr>
          <a:xfrm rot="5400000">
            <a:off x="3203848" y="3284984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Přímá spojovací čára 47"/>
          <p:cNvCxnSpPr/>
          <p:nvPr/>
        </p:nvCxnSpPr>
        <p:spPr>
          <a:xfrm rot="5400000">
            <a:off x="3167844" y="4113076"/>
            <a:ext cx="360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Přímá spojovací čára 48"/>
          <p:cNvCxnSpPr/>
          <p:nvPr/>
        </p:nvCxnSpPr>
        <p:spPr>
          <a:xfrm rot="10800000">
            <a:off x="2699792" y="4293096"/>
            <a:ext cx="64807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Elipsa 49"/>
          <p:cNvSpPr/>
          <p:nvPr/>
        </p:nvSpPr>
        <p:spPr>
          <a:xfrm>
            <a:off x="2627784" y="4221088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TextovéPole 50"/>
          <p:cNvSpPr txBox="1"/>
          <p:nvPr/>
        </p:nvSpPr>
        <p:spPr>
          <a:xfrm>
            <a:off x="3131840" y="2060848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</a:t>
            </a:r>
            <a:endParaRPr lang="cs-CZ" sz="2400" dirty="0"/>
          </a:p>
        </p:txBody>
      </p:sp>
      <p:sp>
        <p:nvSpPr>
          <p:cNvPr id="52" name="TextovéPole 51"/>
          <p:cNvSpPr txBox="1"/>
          <p:nvPr/>
        </p:nvSpPr>
        <p:spPr>
          <a:xfrm>
            <a:off x="3131840" y="3429000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</a:t>
            </a:r>
            <a:endParaRPr lang="cs-CZ" sz="2400" dirty="0"/>
          </a:p>
        </p:txBody>
      </p:sp>
      <p:sp>
        <p:nvSpPr>
          <p:cNvPr id="53" name="TextovéPole 52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/>
              <a:t>Schéma sériového zapojení rezistorů:</a:t>
            </a:r>
            <a:endParaRPr lang="cs-CZ" sz="2800" dirty="0"/>
          </a:p>
        </p:txBody>
      </p:sp>
      <p:sp>
        <p:nvSpPr>
          <p:cNvPr id="57" name="TextovéPole 56"/>
          <p:cNvSpPr txBox="1"/>
          <p:nvPr/>
        </p:nvSpPr>
        <p:spPr>
          <a:xfrm>
            <a:off x="2483768" y="206084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R</a:t>
            </a:r>
            <a:r>
              <a:rPr lang="cs-CZ" sz="2800" baseline="-25000" dirty="0" smtClean="0"/>
              <a:t>1</a:t>
            </a:r>
            <a:endParaRPr lang="cs-CZ" sz="2800" dirty="0"/>
          </a:p>
        </p:txBody>
      </p:sp>
      <p:sp>
        <p:nvSpPr>
          <p:cNvPr id="58" name="TextovéPole 57"/>
          <p:cNvSpPr txBox="1"/>
          <p:nvPr/>
        </p:nvSpPr>
        <p:spPr>
          <a:xfrm>
            <a:off x="2483768" y="342900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R</a:t>
            </a:r>
            <a:r>
              <a:rPr lang="cs-CZ" sz="2800" baseline="-25000" dirty="0" smtClean="0"/>
              <a:t>2</a:t>
            </a:r>
            <a:endParaRPr lang="cs-CZ" sz="2800" dirty="0"/>
          </a:p>
        </p:txBody>
      </p:sp>
      <p:sp>
        <p:nvSpPr>
          <p:cNvPr id="59" name="TextovéPole 58"/>
          <p:cNvSpPr txBox="1"/>
          <p:nvPr/>
        </p:nvSpPr>
        <p:spPr>
          <a:xfrm>
            <a:off x="3923928" y="620688"/>
            <a:ext cx="5220072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 smtClean="0"/>
              <a:t>Rezistory o odporech R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 a R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 jsou zapojeny sériově (za sebou).</a:t>
            </a:r>
            <a:endParaRPr lang="cs-CZ" sz="2400" dirty="0"/>
          </a:p>
        </p:txBody>
      </p:sp>
      <p:sp>
        <p:nvSpPr>
          <p:cNvPr id="60" name="TextovéPole 59"/>
          <p:cNvSpPr txBox="1"/>
          <p:nvPr/>
        </p:nvSpPr>
        <p:spPr>
          <a:xfrm>
            <a:off x="5148064" y="1628800"/>
            <a:ext cx="3995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Na rezistoru </a:t>
            </a:r>
            <a:r>
              <a:rPr lang="cs-CZ" sz="2400" b="1" dirty="0" smtClean="0"/>
              <a:t>R</a:t>
            </a:r>
            <a:r>
              <a:rPr lang="cs-CZ" sz="2400" b="1" baseline="-25000" dirty="0" smtClean="0"/>
              <a:t>1 </a:t>
            </a:r>
            <a:r>
              <a:rPr lang="cs-CZ" sz="2400" dirty="0" smtClean="0"/>
              <a:t>je napětí </a:t>
            </a:r>
            <a:r>
              <a:rPr lang="cs-CZ" sz="2400" b="1" dirty="0" smtClean="0"/>
              <a:t>U</a:t>
            </a:r>
            <a:r>
              <a:rPr lang="cs-CZ" sz="2400" b="1" baseline="-25000" dirty="0" smtClean="0"/>
              <a:t>1</a:t>
            </a:r>
            <a:r>
              <a:rPr lang="cs-CZ" sz="2400" dirty="0" smtClean="0"/>
              <a:t>. </a:t>
            </a:r>
            <a:endParaRPr lang="cs-CZ" sz="2400" dirty="0"/>
          </a:p>
        </p:txBody>
      </p:sp>
      <p:sp>
        <p:nvSpPr>
          <p:cNvPr id="61" name="TextovéPole 60"/>
          <p:cNvSpPr txBox="1"/>
          <p:nvPr/>
        </p:nvSpPr>
        <p:spPr>
          <a:xfrm>
            <a:off x="3563888" y="2060848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U</a:t>
            </a:r>
            <a:r>
              <a:rPr lang="cs-CZ" sz="2800" baseline="-25000" dirty="0" smtClean="0"/>
              <a:t>1</a:t>
            </a:r>
            <a:endParaRPr lang="cs-CZ" sz="2800" dirty="0"/>
          </a:p>
        </p:txBody>
      </p:sp>
      <p:sp>
        <p:nvSpPr>
          <p:cNvPr id="62" name="TextovéPole 61"/>
          <p:cNvSpPr txBox="1"/>
          <p:nvPr/>
        </p:nvSpPr>
        <p:spPr>
          <a:xfrm>
            <a:off x="5148064" y="1916832"/>
            <a:ext cx="363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Prochází jím proud </a:t>
            </a:r>
            <a:r>
              <a:rPr lang="cs-CZ" sz="2400" b="1" dirty="0" smtClean="0"/>
              <a:t>I</a:t>
            </a:r>
            <a:r>
              <a:rPr lang="cs-CZ" sz="2400" b="1" baseline="-25000" dirty="0" smtClean="0"/>
              <a:t>1</a:t>
            </a:r>
            <a:r>
              <a:rPr lang="cs-CZ" sz="2400" dirty="0" smtClean="0"/>
              <a:t>. </a:t>
            </a:r>
            <a:endParaRPr lang="cs-CZ" sz="2400" dirty="0"/>
          </a:p>
        </p:txBody>
      </p:sp>
      <p:cxnSp>
        <p:nvCxnSpPr>
          <p:cNvPr id="64" name="Přímá spojovací šipka 63"/>
          <p:cNvCxnSpPr/>
          <p:nvPr/>
        </p:nvCxnSpPr>
        <p:spPr>
          <a:xfrm rot="5400000">
            <a:off x="2520566" y="1664010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5" name="TextovéPole 64"/>
          <p:cNvSpPr txBox="1"/>
          <p:nvPr/>
        </p:nvSpPr>
        <p:spPr>
          <a:xfrm>
            <a:off x="2195736" y="141277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I</a:t>
            </a:r>
            <a:r>
              <a:rPr lang="cs-CZ" sz="2800" b="1" baseline="-25000" dirty="0" smtClean="0">
                <a:solidFill>
                  <a:srgbClr val="FF0000"/>
                </a:solidFill>
              </a:rPr>
              <a:t>1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66" name="TextovéPole 65"/>
          <p:cNvSpPr txBox="1"/>
          <p:nvPr/>
        </p:nvSpPr>
        <p:spPr>
          <a:xfrm>
            <a:off x="5148064" y="2492896"/>
            <a:ext cx="3995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Na rezistoru R</a:t>
            </a:r>
            <a:r>
              <a:rPr lang="cs-CZ" sz="2400" baseline="-25000" dirty="0" smtClean="0"/>
              <a:t>2 </a:t>
            </a:r>
            <a:r>
              <a:rPr lang="cs-CZ" sz="2400" dirty="0" smtClean="0"/>
              <a:t>je napětí </a:t>
            </a:r>
            <a:r>
              <a:rPr lang="cs-CZ" sz="2400" b="1" dirty="0" smtClean="0"/>
              <a:t>U</a:t>
            </a:r>
            <a:r>
              <a:rPr lang="cs-CZ" sz="2400" b="1" baseline="-25000" dirty="0" smtClean="0"/>
              <a:t>2</a:t>
            </a:r>
            <a:r>
              <a:rPr lang="cs-CZ" sz="2400" dirty="0" smtClean="0"/>
              <a:t>. </a:t>
            </a:r>
            <a:endParaRPr lang="cs-CZ" sz="2400" dirty="0"/>
          </a:p>
        </p:txBody>
      </p:sp>
      <p:sp>
        <p:nvSpPr>
          <p:cNvPr id="67" name="TextovéPole 66"/>
          <p:cNvSpPr txBox="1"/>
          <p:nvPr/>
        </p:nvSpPr>
        <p:spPr>
          <a:xfrm>
            <a:off x="3563888" y="3356992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U</a:t>
            </a:r>
            <a:r>
              <a:rPr lang="cs-CZ" sz="2800" baseline="-25000" dirty="0" smtClean="0"/>
              <a:t>2</a:t>
            </a:r>
            <a:endParaRPr lang="cs-CZ" sz="2800" dirty="0"/>
          </a:p>
        </p:txBody>
      </p:sp>
      <p:sp>
        <p:nvSpPr>
          <p:cNvPr id="68" name="TextovéPole 67"/>
          <p:cNvSpPr txBox="1"/>
          <p:nvPr/>
        </p:nvSpPr>
        <p:spPr>
          <a:xfrm>
            <a:off x="5220072" y="2852936"/>
            <a:ext cx="363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Prochází jím proud </a:t>
            </a:r>
            <a:r>
              <a:rPr lang="cs-CZ" sz="2400" b="1" dirty="0" smtClean="0"/>
              <a:t>I</a:t>
            </a:r>
            <a:r>
              <a:rPr lang="cs-CZ" sz="2400" b="1" baseline="-25000" dirty="0" smtClean="0"/>
              <a:t>2</a:t>
            </a:r>
            <a:r>
              <a:rPr lang="cs-CZ" sz="2400" dirty="0" smtClean="0"/>
              <a:t>. </a:t>
            </a:r>
            <a:endParaRPr lang="cs-CZ" sz="2400" dirty="0"/>
          </a:p>
        </p:txBody>
      </p:sp>
      <p:sp>
        <p:nvSpPr>
          <p:cNvPr id="69" name="TextovéPole 68"/>
          <p:cNvSpPr txBox="1"/>
          <p:nvPr/>
        </p:nvSpPr>
        <p:spPr>
          <a:xfrm>
            <a:off x="2195736" y="2780928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I</a:t>
            </a:r>
            <a:r>
              <a:rPr lang="cs-CZ" sz="2800" b="1" baseline="-25000" dirty="0" smtClean="0">
                <a:solidFill>
                  <a:srgbClr val="FF0000"/>
                </a:solidFill>
              </a:rPr>
              <a:t>2</a:t>
            </a:r>
            <a:endParaRPr lang="cs-CZ" sz="2800" b="1" dirty="0">
              <a:solidFill>
                <a:srgbClr val="FF0000"/>
              </a:solidFill>
            </a:endParaRPr>
          </a:p>
        </p:txBody>
      </p:sp>
      <p:cxnSp>
        <p:nvCxnSpPr>
          <p:cNvPr id="70" name="Přímá spojovací šipka 69"/>
          <p:cNvCxnSpPr/>
          <p:nvPr/>
        </p:nvCxnSpPr>
        <p:spPr>
          <a:xfrm rot="5400000">
            <a:off x="2520566" y="2960154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1" name="TextovéPole 70"/>
          <p:cNvSpPr txBox="1"/>
          <p:nvPr/>
        </p:nvSpPr>
        <p:spPr>
          <a:xfrm>
            <a:off x="4427984" y="3284984"/>
            <a:ext cx="4716016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 smtClean="0"/>
              <a:t>Ampérmetrem byl naměřen proud </a:t>
            </a:r>
            <a:r>
              <a:rPr lang="cs-CZ" sz="2400" b="1" dirty="0" smtClean="0"/>
              <a:t>I</a:t>
            </a:r>
            <a:r>
              <a:rPr lang="cs-CZ" sz="2400" dirty="0" smtClean="0"/>
              <a:t>, který je ve všech místech nerozvětveného obvodu stejný .</a:t>
            </a:r>
            <a:endParaRPr lang="cs-CZ" sz="2400" dirty="0"/>
          </a:p>
        </p:txBody>
      </p:sp>
      <p:sp>
        <p:nvSpPr>
          <p:cNvPr id="72" name="TextovéPole 71"/>
          <p:cNvSpPr txBox="1"/>
          <p:nvPr/>
        </p:nvSpPr>
        <p:spPr>
          <a:xfrm>
            <a:off x="5220072" y="4509120"/>
            <a:ext cx="3923928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 smtClean="0"/>
              <a:t>Na zdroji je napětí </a:t>
            </a:r>
            <a:r>
              <a:rPr lang="cs-CZ" sz="2400" b="1" dirty="0" smtClean="0"/>
              <a:t>U</a:t>
            </a:r>
            <a:r>
              <a:rPr lang="cs-CZ" sz="2400" dirty="0" smtClean="0"/>
              <a:t>.</a:t>
            </a:r>
            <a:endParaRPr lang="cs-CZ" sz="2400" dirty="0"/>
          </a:p>
        </p:txBody>
      </p:sp>
      <p:sp>
        <p:nvSpPr>
          <p:cNvPr id="73" name="TextovéPole 72"/>
          <p:cNvSpPr txBox="1"/>
          <p:nvPr/>
        </p:nvSpPr>
        <p:spPr>
          <a:xfrm>
            <a:off x="0" y="4941168"/>
            <a:ext cx="5436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Vztahy mezi veličinami v tomto obvodu: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74" name="TextovéPole 73"/>
          <p:cNvSpPr txBox="1"/>
          <p:nvPr/>
        </p:nvSpPr>
        <p:spPr>
          <a:xfrm>
            <a:off x="0" y="537321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I = I</a:t>
            </a:r>
            <a:r>
              <a:rPr lang="cs-CZ" sz="2000" b="1" baseline="-25000" dirty="0" smtClean="0"/>
              <a:t>1</a:t>
            </a:r>
            <a:r>
              <a:rPr lang="cs-CZ" sz="2000" b="1" dirty="0" smtClean="0"/>
              <a:t> = I</a:t>
            </a:r>
            <a:r>
              <a:rPr lang="cs-CZ" sz="2000" b="1" baseline="-25000" dirty="0" smtClean="0"/>
              <a:t>2   </a:t>
            </a:r>
            <a:r>
              <a:rPr lang="cs-CZ" sz="2000" b="1" dirty="0" smtClean="0"/>
              <a:t>.....</a:t>
            </a:r>
            <a:r>
              <a:rPr lang="cs-CZ" sz="2000" dirty="0" smtClean="0"/>
              <a:t> proud je ve všech místech nerozvětveného obvodu stejný</a:t>
            </a:r>
            <a:endParaRPr lang="cs-CZ" sz="2000" b="1" dirty="0"/>
          </a:p>
        </p:txBody>
      </p:sp>
      <p:sp>
        <p:nvSpPr>
          <p:cNvPr id="75" name="TextovéPole 74"/>
          <p:cNvSpPr txBox="1"/>
          <p:nvPr/>
        </p:nvSpPr>
        <p:spPr>
          <a:xfrm>
            <a:off x="0" y="587727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U = U</a:t>
            </a:r>
            <a:r>
              <a:rPr lang="cs-CZ" sz="2000" b="1" baseline="-25000" dirty="0" smtClean="0"/>
              <a:t>1</a:t>
            </a:r>
            <a:r>
              <a:rPr lang="cs-CZ" sz="2000" b="1" dirty="0" smtClean="0"/>
              <a:t> + U</a:t>
            </a:r>
            <a:r>
              <a:rPr lang="cs-CZ" sz="2000" b="1" baseline="-25000" dirty="0" smtClean="0"/>
              <a:t>2 </a:t>
            </a:r>
            <a:r>
              <a:rPr lang="cs-CZ" sz="2000" dirty="0" smtClean="0"/>
              <a:t>... napětí na zdroji je součtem napětí na obou rezistorech</a:t>
            </a:r>
            <a:endParaRPr lang="cs-CZ" sz="2000" dirty="0"/>
          </a:p>
        </p:txBody>
      </p:sp>
      <p:sp>
        <p:nvSpPr>
          <p:cNvPr id="76" name="TextovéPole 75"/>
          <p:cNvSpPr txBox="1"/>
          <p:nvPr/>
        </p:nvSpPr>
        <p:spPr>
          <a:xfrm>
            <a:off x="0" y="6396335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R = R</a:t>
            </a:r>
            <a:r>
              <a:rPr lang="cs-CZ" sz="2000" b="1" baseline="-25000" dirty="0" smtClean="0"/>
              <a:t>1</a:t>
            </a:r>
            <a:r>
              <a:rPr lang="cs-CZ" sz="2000" b="1" dirty="0" smtClean="0"/>
              <a:t> + R</a:t>
            </a:r>
            <a:r>
              <a:rPr lang="cs-CZ" sz="2000" b="1" baseline="-25000" dirty="0" smtClean="0"/>
              <a:t>2</a:t>
            </a:r>
            <a:r>
              <a:rPr lang="cs-CZ" sz="2000" b="1" dirty="0" smtClean="0"/>
              <a:t> ... </a:t>
            </a:r>
            <a:r>
              <a:rPr lang="cs-CZ" sz="2000" dirty="0" smtClean="0"/>
              <a:t>celkový odpor je součtem odporů obou rezistorů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01806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56" grpId="0" animBg="1"/>
      <p:bldP spid="33" grpId="0" animBg="1"/>
      <p:bldP spid="34" grpId="0" animBg="1"/>
      <p:bldP spid="39" grpId="0" animBg="1"/>
      <p:bldP spid="40" grpId="0" animBg="1"/>
      <p:bldP spid="42" grpId="0" animBg="1"/>
      <p:bldP spid="50" grpId="0" animBg="1"/>
      <p:bldP spid="51" grpId="0"/>
      <p:bldP spid="52" grpId="0"/>
      <p:bldP spid="53" grpId="0" animBg="1"/>
      <p:bldP spid="57" grpId="0"/>
      <p:bldP spid="58" grpId="0"/>
      <p:bldP spid="59" grpId="0" animBg="1"/>
      <p:bldP spid="61" grpId="0"/>
      <p:bldP spid="65" grpId="0"/>
      <p:bldP spid="67" grpId="0"/>
      <p:bldP spid="69" grpId="0"/>
      <p:bldP spid="71" grpId="0" animBg="1"/>
      <p:bldP spid="72" grpId="0" animBg="1"/>
      <p:bldP spid="74" grpId="0"/>
      <p:bldP spid="75" grpId="0"/>
      <p:bldP spid="7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14282" y="285728"/>
            <a:ext cx="8643998" cy="830997"/>
          </a:xfrm>
          <a:prstGeom prst="rect">
            <a:avLst/>
          </a:prstGeom>
          <a:solidFill>
            <a:srgbClr val="00CCFF"/>
          </a:solidFill>
        </p:spPr>
        <p:txBody>
          <a:bodyPr wrap="square">
            <a:spAutoFit/>
          </a:bodyPr>
          <a:lstStyle/>
          <a:p>
            <a:r>
              <a:rPr lang="cs-CZ" sz="2400" dirty="0" smtClean="0"/>
              <a:t>V obvodu jsou dva rezistory spojeny sériově. První rezistor má odpor 30 </a:t>
            </a:r>
            <a:r>
              <a:rPr lang="el-GR" sz="2400" dirty="0" smtClean="0"/>
              <a:t>Ω</a:t>
            </a:r>
            <a:r>
              <a:rPr lang="cs-CZ" sz="2400" dirty="0" smtClean="0"/>
              <a:t>, druhý má odpor 70</a:t>
            </a:r>
            <a:r>
              <a:rPr lang="el-GR" sz="2400" dirty="0" smtClean="0"/>
              <a:t> Ω</a:t>
            </a:r>
            <a:r>
              <a:rPr lang="cs-CZ" sz="2400" dirty="0" smtClean="0"/>
              <a:t>. Jaký je odpor obvodu?</a:t>
            </a:r>
          </a:p>
        </p:txBody>
      </p:sp>
      <p:sp>
        <p:nvSpPr>
          <p:cNvPr id="3" name="Obdélník 2"/>
          <p:cNvSpPr/>
          <p:nvPr/>
        </p:nvSpPr>
        <p:spPr>
          <a:xfrm>
            <a:off x="285720" y="1785926"/>
            <a:ext cx="8643998" cy="30469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cs-CZ" sz="2400" dirty="0" smtClean="0"/>
              <a:t>Rezistory jsou zapojeny sériově platí: R = </a:t>
            </a:r>
            <a:r>
              <a:rPr lang="cs-CZ" sz="2400" dirty="0" err="1" smtClean="0"/>
              <a:t>R</a:t>
            </a:r>
            <a:r>
              <a:rPr lang="cs-CZ" sz="2400" dirty="0" smtClean="0">
                <a:latin typeface="Corbel"/>
              </a:rPr>
              <a:t>₁ + </a:t>
            </a:r>
            <a:r>
              <a:rPr lang="cs-CZ" sz="2400" dirty="0" err="1" smtClean="0">
                <a:latin typeface="Corbel"/>
              </a:rPr>
              <a:t>R</a:t>
            </a:r>
            <a:r>
              <a:rPr lang="cs-CZ" sz="2400" dirty="0" smtClean="0">
                <a:latin typeface="Corbel"/>
              </a:rPr>
              <a:t>₂</a:t>
            </a:r>
            <a:endParaRPr lang="cs-CZ" sz="2400" dirty="0" smtClean="0"/>
          </a:p>
          <a:p>
            <a:r>
              <a:rPr lang="cs-CZ" sz="2400" dirty="0" smtClean="0"/>
              <a:t>           R</a:t>
            </a:r>
            <a:r>
              <a:rPr lang="cs-CZ" sz="2400" dirty="0" smtClean="0">
                <a:latin typeface="Corbel"/>
              </a:rPr>
              <a:t>₁ = 30</a:t>
            </a:r>
            <a:r>
              <a:rPr lang="el-GR" sz="2400" dirty="0" smtClean="0"/>
              <a:t> Ω</a:t>
            </a:r>
            <a:endParaRPr lang="cs-CZ" sz="2400" dirty="0" smtClean="0"/>
          </a:p>
          <a:p>
            <a:r>
              <a:rPr lang="cs-CZ" sz="2400" dirty="0" smtClean="0"/>
              <a:t>       </a:t>
            </a:r>
            <a:r>
              <a:rPr lang="cs-CZ" sz="2400" dirty="0" smtClean="0"/>
              <a:t>    </a:t>
            </a:r>
            <a:r>
              <a:rPr lang="cs-CZ" sz="2400" dirty="0" smtClean="0"/>
              <a:t>R</a:t>
            </a:r>
            <a:r>
              <a:rPr lang="cs-CZ" sz="2400" dirty="0" smtClean="0">
                <a:latin typeface="Corbel"/>
              </a:rPr>
              <a:t>₂ = 70</a:t>
            </a:r>
            <a:r>
              <a:rPr lang="el-GR" sz="2400" dirty="0" smtClean="0"/>
              <a:t> Ω</a:t>
            </a:r>
            <a:endParaRPr lang="cs-CZ" sz="2400" dirty="0" smtClean="0"/>
          </a:p>
          <a:p>
            <a:r>
              <a:rPr lang="cs-CZ" sz="2400" dirty="0" smtClean="0"/>
              <a:t>       </a:t>
            </a:r>
            <a:r>
              <a:rPr lang="cs-CZ" sz="2400" dirty="0" smtClean="0"/>
              <a:t>    </a:t>
            </a:r>
            <a:r>
              <a:rPr lang="cs-CZ" sz="2400" u="sng" dirty="0" smtClean="0"/>
              <a:t>R = ?        .</a:t>
            </a:r>
          </a:p>
          <a:p>
            <a:r>
              <a:rPr lang="cs-CZ" sz="2400" dirty="0" smtClean="0"/>
              <a:t>        R = </a:t>
            </a:r>
            <a:r>
              <a:rPr lang="cs-CZ" sz="2400" dirty="0" err="1" smtClean="0"/>
              <a:t>R</a:t>
            </a:r>
            <a:r>
              <a:rPr lang="cs-CZ" sz="2400" dirty="0" smtClean="0">
                <a:latin typeface="Corbel"/>
              </a:rPr>
              <a:t>₁ + </a:t>
            </a:r>
            <a:r>
              <a:rPr lang="cs-CZ" sz="2400" dirty="0" err="1" smtClean="0">
                <a:latin typeface="Corbel"/>
              </a:rPr>
              <a:t>R</a:t>
            </a:r>
            <a:r>
              <a:rPr lang="cs-CZ" sz="2400" dirty="0" smtClean="0">
                <a:latin typeface="Corbel"/>
              </a:rPr>
              <a:t>₂</a:t>
            </a:r>
          </a:p>
          <a:p>
            <a:r>
              <a:rPr lang="cs-CZ" sz="2400" dirty="0" smtClean="0">
                <a:latin typeface="Corbel"/>
              </a:rPr>
              <a:t>        </a:t>
            </a:r>
            <a:r>
              <a:rPr lang="cs-CZ" sz="2400" dirty="0" smtClean="0">
                <a:latin typeface="Corbel"/>
              </a:rPr>
              <a:t>   </a:t>
            </a:r>
            <a:r>
              <a:rPr lang="cs-CZ" sz="2400" dirty="0" smtClean="0">
                <a:latin typeface="Corbel"/>
              </a:rPr>
              <a:t>R = 30 + 70</a:t>
            </a:r>
          </a:p>
          <a:p>
            <a:r>
              <a:rPr lang="cs-CZ" sz="2400" dirty="0" smtClean="0">
                <a:latin typeface="Corbel"/>
              </a:rPr>
              <a:t>        </a:t>
            </a:r>
            <a:r>
              <a:rPr lang="cs-CZ" sz="2400" dirty="0" smtClean="0">
                <a:latin typeface="Corbel"/>
              </a:rPr>
              <a:t>   </a:t>
            </a:r>
            <a:r>
              <a:rPr lang="cs-CZ" sz="2400" dirty="0" smtClean="0">
                <a:latin typeface="Corbel"/>
              </a:rPr>
              <a:t>R = 100 (</a:t>
            </a:r>
            <a:r>
              <a:rPr lang="el-GR" sz="2400" dirty="0" smtClean="0"/>
              <a:t>Ω</a:t>
            </a:r>
            <a:r>
              <a:rPr lang="cs-CZ" sz="2400" dirty="0" smtClean="0"/>
              <a:t>)  </a:t>
            </a:r>
          </a:p>
          <a:p>
            <a:r>
              <a:rPr lang="cs-CZ" sz="2400" dirty="0" smtClean="0"/>
              <a:t>  </a:t>
            </a:r>
            <a:r>
              <a:rPr lang="cs-CZ" sz="2400" u="sng" dirty="0" smtClean="0"/>
              <a:t>Odpor obvodu je 100 </a:t>
            </a:r>
            <a:r>
              <a:rPr lang="el-GR" sz="2400" u="sng" dirty="0" smtClean="0"/>
              <a:t>Ω</a:t>
            </a:r>
            <a:r>
              <a:rPr lang="cs-CZ" sz="2400" u="sng" dirty="0" smtClean="0"/>
              <a:t>. </a:t>
            </a:r>
            <a:r>
              <a:rPr lang="cs-CZ" sz="2400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146902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18158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/>
              <a:t>V obvodu jsou zapojeny za sebou dva rezistory. Prochází jimi proud I = 0,2 A. Na prvním rezistoru bylo naměřeno napětí U</a:t>
            </a:r>
            <a:r>
              <a:rPr lang="cs-CZ" sz="2800" baseline="-25000" dirty="0" smtClean="0"/>
              <a:t>1</a:t>
            </a:r>
            <a:r>
              <a:rPr lang="cs-CZ" sz="2800" dirty="0" smtClean="0"/>
              <a:t>= 3,6 V, na druhém U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= 2,4 V. Vypočítej odpory rezistorů a jejich celkový odpor.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0" y="2276872"/>
            <a:ext cx="2771800" cy="3765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I = I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 = I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 = 0,2 A</a:t>
            </a:r>
          </a:p>
          <a:p>
            <a:r>
              <a:rPr lang="cs-CZ" sz="2400" dirty="0" smtClean="0"/>
              <a:t>U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= 3,6 V</a:t>
            </a:r>
          </a:p>
          <a:p>
            <a:r>
              <a:rPr lang="cs-CZ" sz="2400" u="sng" dirty="0" smtClean="0"/>
              <a:t>U</a:t>
            </a:r>
            <a:r>
              <a:rPr lang="cs-CZ" sz="2400" u="sng" baseline="-25000" dirty="0" smtClean="0"/>
              <a:t>2</a:t>
            </a:r>
            <a:r>
              <a:rPr lang="cs-CZ" sz="2400" u="sng" dirty="0" smtClean="0"/>
              <a:t>= 2,4 V</a:t>
            </a:r>
          </a:p>
          <a:p>
            <a:endParaRPr lang="cs-CZ" sz="2400" u="sng" dirty="0" smtClean="0"/>
          </a:p>
          <a:p>
            <a:r>
              <a:rPr lang="cs-CZ" sz="2400" b="1" dirty="0" smtClean="0"/>
              <a:t>R</a:t>
            </a:r>
            <a:r>
              <a:rPr lang="cs-CZ" sz="2400" b="1" baseline="-25000" dirty="0" smtClean="0"/>
              <a:t>1 </a:t>
            </a:r>
            <a:r>
              <a:rPr lang="cs-CZ" sz="2400" b="1" dirty="0" smtClean="0"/>
              <a:t>= ? </a:t>
            </a:r>
            <a:r>
              <a:rPr lang="el-GR" sz="2400" b="1" dirty="0" smtClean="0"/>
              <a:t>Ω</a:t>
            </a:r>
            <a:endParaRPr lang="cs-CZ" sz="2400" b="1" dirty="0" smtClean="0"/>
          </a:p>
          <a:p>
            <a:r>
              <a:rPr lang="cs-CZ" sz="2400" dirty="0" smtClean="0"/>
              <a:t>R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 = U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 : I</a:t>
            </a:r>
            <a:r>
              <a:rPr lang="cs-CZ" sz="2400" baseline="-25000" dirty="0" smtClean="0"/>
              <a:t>1</a:t>
            </a:r>
          </a:p>
          <a:p>
            <a:r>
              <a:rPr lang="cs-CZ" sz="2400" dirty="0" smtClean="0"/>
              <a:t>R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 = 3,6 : 0,2 </a:t>
            </a:r>
            <a:r>
              <a:rPr lang="el-GR" sz="2400" dirty="0" smtClean="0"/>
              <a:t>Ω</a:t>
            </a:r>
            <a:endParaRPr lang="cs-CZ" sz="2400" dirty="0" smtClean="0"/>
          </a:p>
          <a:p>
            <a:r>
              <a:rPr lang="cs-CZ" sz="2400" b="1" dirty="0" smtClean="0">
                <a:solidFill>
                  <a:srgbClr val="FF0000"/>
                </a:solidFill>
              </a:rPr>
              <a:t>R</a:t>
            </a:r>
            <a:r>
              <a:rPr lang="cs-CZ" sz="2400" b="1" baseline="-25000" dirty="0" smtClean="0">
                <a:solidFill>
                  <a:srgbClr val="FF0000"/>
                </a:solidFill>
              </a:rPr>
              <a:t>1</a:t>
            </a:r>
            <a:r>
              <a:rPr lang="cs-CZ" sz="2400" b="1" dirty="0" smtClean="0">
                <a:solidFill>
                  <a:srgbClr val="FF0000"/>
                </a:solidFill>
              </a:rPr>
              <a:t> = 18 </a:t>
            </a:r>
            <a:r>
              <a:rPr lang="el-GR" sz="2400" b="1" dirty="0" smtClean="0">
                <a:solidFill>
                  <a:srgbClr val="FF0000"/>
                </a:solidFill>
              </a:rPr>
              <a:t>Ω</a:t>
            </a:r>
            <a:endParaRPr lang="cs-CZ" sz="2400" b="1" baseline="-25000" dirty="0" smtClean="0">
              <a:solidFill>
                <a:srgbClr val="FF0000"/>
              </a:solidFill>
            </a:endParaRPr>
          </a:p>
          <a:p>
            <a:endParaRPr lang="cs-CZ" sz="2800" baseline="-25000" dirty="0" smtClean="0"/>
          </a:p>
          <a:p>
            <a:endParaRPr lang="cs-CZ" sz="2800" dirty="0"/>
          </a:p>
        </p:txBody>
      </p:sp>
      <p:sp>
        <p:nvSpPr>
          <p:cNvPr id="4" name="Obdélník 3"/>
          <p:cNvSpPr/>
          <p:nvPr/>
        </p:nvSpPr>
        <p:spPr>
          <a:xfrm>
            <a:off x="2612116" y="3765243"/>
            <a:ext cx="24639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R</a:t>
            </a:r>
            <a:r>
              <a:rPr lang="cs-CZ" sz="2400" b="1" baseline="-25000" dirty="0" smtClean="0"/>
              <a:t>2 </a:t>
            </a:r>
            <a:r>
              <a:rPr lang="cs-CZ" sz="2400" b="1" dirty="0" smtClean="0"/>
              <a:t>= ? </a:t>
            </a:r>
            <a:r>
              <a:rPr lang="el-GR" sz="2400" b="1" dirty="0" smtClean="0"/>
              <a:t>Ω</a:t>
            </a:r>
            <a:endParaRPr lang="cs-CZ" sz="2400" b="1" dirty="0" smtClean="0"/>
          </a:p>
          <a:p>
            <a:r>
              <a:rPr lang="cs-CZ" sz="2400" dirty="0" smtClean="0"/>
              <a:t>R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 = U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 : I</a:t>
            </a:r>
            <a:r>
              <a:rPr lang="cs-CZ" sz="2400" baseline="-25000" dirty="0" smtClean="0"/>
              <a:t>2</a:t>
            </a:r>
          </a:p>
          <a:p>
            <a:r>
              <a:rPr lang="cs-CZ" sz="2400" dirty="0" smtClean="0"/>
              <a:t>R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 = 2,4 : 0,2 </a:t>
            </a:r>
            <a:r>
              <a:rPr lang="el-GR" sz="2400" dirty="0" smtClean="0"/>
              <a:t>Ω</a:t>
            </a:r>
            <a:endParaRPr lang="cs-CZ" sz="2400" dirty="0" smtClean="0"/>
          </a:p>
          <a:p>
            <a:r>
              <a:rPr lang="cs-CZ" sz="2400" b="1" dirty="0" smtClean="0">
                <a:solidFill>
                  <a:srgbClr val="FF0000"/>
                </a:solidFill>
              </a:rPr>
              <a:t>R</a:t>
            </a:r>
            <a:r>
              <a:rPr lang="cs-CZ" sz="2400" b="1" baseline="-25000" dirty="0" smtClean="0">
                <a:solidFill>
                  <a:srgbClr val="FF0000"/>
                </a:solidFill>
              </a:rPr>
              <a:t>2</a:t>
            </a:r>
            <a:r>
              <a:rPr lang="cs-CZ" sz="2400" b="1" dirty="0" smtClean="0">
                <a:solidFill>
                  <a:srgbClr val="FF0000"/>
                </a:solidFill>
              </a:rPr>
              <a:t> = 12 </a:t>
            </a:r>
            <a:r>
              <a:rPr lang="el-GR" sz="2400" b="1" dirty="0" smtClean="0">
                <a:solidFill>
                  <a:srgbClr val="FF0000"/>
                </a:solidFill>
              </a:rPr>
              <a:t>Ω</a:t>
            </a:r>
            <a:endParaRPr lang="cs-CZ" sz="2400" b="1" baseline="-25000" dirty="0" smtClean="0">
              <a:solidFill>
                <a:srgbClr val="FF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436096" y="3765243"/>
            <a:ext cx="24482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R</a:t>
            </a:r>
            <a:r>
              <a:rPr lang="cs-CZ" sz="2400" b="1" baseline="-25000" dirty="0" smtClean="0"/>
              <a:t> </a:t>
            </a:r>
            <a:r>
              <a:rPr lang="cs-CZ" sz="2400" b="1" dirty="0" smtClean="0"/>
              <a:t>= ? </a:t>
            </a:r>
            <a:r>
              <a:rPr lang="el-GR" sz="2400" b="1" dirty="0" smtClean="0"/>
              <a:t>Ω</a:t>
            </a:r>
            <a:endParaRPr lang="cs-CZ" sz="2400" b="1" dirty="0" smtClean="0"/>
          </a:p>
          <a:p>
            <a:r>
              <a:rPr lang="cs-CZ" sz="2400" dirty="0" smtClean="0"/>
              <a:t>R = R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 + R</a:t>
            </a:r>
            <a:r>
              <a:rPr lang="cs-CZ" sz="2400" baseline="-25000" dirty="0" smtClean="0"/>
              <a:t>2</a:t>
            </a:r>
          </a:p>
          <a:p>
            <a:r>
              <a:rPr lang="cs-CZ" sz="2400" dirty="0" smtClean="0"/>
              <a:t>R = 18 + 12 </a:t>
            </a:r>
            <a:r>
              <a:rPr lang="el-GR" sz="2400" dirty="0" smtClean="0"/>
              <a:t>Ω</a:t>
            </a:r>
            <a:endParaRPr lang="cs-CZ" sz="2400" dirty="0" smtClean="0"/>
          </a:p>
          <a:p>
            <a:r>
              <a:rPr lang="cs-CZ" sz="2400" b="1" dirty="0" smtClean="0">
                <a:solidFill>
                  <a:srgbClr val="FF0000"/>
                </a:solidFill>
              </a:rPr>
              <a:t>R = 30 </a:t>
            </a:r>
            <a:r>
              <a:rPr lang="el-GR" sz="2400" b="1" dirty="0" smtClean="0">
                <a:solidFill>
                  <a:srgbClr val="FF0000"/>
                </a:solidFill>
              </a:rPr>
              <a:t>Ω</a:t>
            </a:r>
            <a:endParaRPr lang="cs-CZ" sz="2400" b="1" baseline="-25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44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359</TotalTime>
  <Words>637</Words>
  <Application>Microsoft Office PowerPoint</Application>
  <PresentationFormat>Předvádění na obrazovce (4:3)</PresentationFormat>
  <Paragraphs>124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Slunovrat</vt:lpstr>
      <vt:lpstr>Sériové zapojení rezistorů</vt:lpstr>
      <vt:lpstr>ZAPOJOVÁNÍ REZISTORŮ </vt:lpstr>
      <vt:lpstr>SÉRIOVÉ ZAPOJENÍ – ZA SEBOU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Mahdalová</dc:creator>
  <cp:lastModifiedBy>Alena</cp:lastModifiedBy>
  <cp:revision>34</cp:revision>
  <dcterms:created xsi:type="dcterms:W3CDTF">2012-06-06T19:54:54Z</dcterms:created>
  <dcterms:modified xsi:type="dcterms:W3CDTF">2021-04-17T10:13:40Z</dcterms:modified>
</cp:coreProperties>
</file>