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IV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3" autoAdjust="0"/>
    <p:restoredTop sz="9982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484" y="-68"/>
      </p:cViewPr>
      <p:guideLst>
        <p:guide orient="horz" pos="4196"/>
        <p:guide orient="horz" pos="1877"/>
        <p:guide orient="horz" pos="3297"/>
        <p:guide pos="302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87DD-D57B-4A1F-9A73-518CE20E56B4}" type="datetimeFigureOut">
              <a:rPr lang="cs-CZ" smtClean="0"/>
              <a:pPr/>
              <a:t>11.02.2021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3ED0-A090-4B25-BFB4-D3E26E4B73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DA01-25A2-453B-9157-4DFAE34F9D0B}" type="datetimeFigureOut">
              <a:rPr lang="cs-CZ" smtClean="0"/>
              <a:pPr/>
              <a:t>11.02.2021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DC0C-3A26-48DB-87D7-83B1F6FAD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BD5-CA47-44D9-82C7-409235B9B760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8145-5D9A-4621-8A72-AF39B82773C6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0A10-4C89-4D38-8B9D-FB3DFCFB3EDF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671A-DDCF-44AC-BD3C-D1B119FFC017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DB3F-3C61-44A8-A00E-BBC446DB773E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9B9-A11C-43EE-AB4D-F23D8AC2F776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4392-EAEE-4A71-B94E-60A8E803C5F9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A124-D45F-4B4C-A75E-51D07D51DD3F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3" name="Přímá spojovací čára 12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519437"/>
            <a:ext cx="7352936" cy="442035"/>
          </a:xfrm>
        </p:spPr>
        <p:txBody>
          <a:bodyPr wrap="square" lIns="36000" tIns="36000" rIns="36000" bIns="36000" anchor="b" anchorCtr="0">
            <a:sp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C_mini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285-905C-491D-B33F-3DF0BB194B43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C0D9-14C9-4E9E-A947-67C4C2765C59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4C33-5242-411D-A384-3FD9F2D5119A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1EB4-D25D-466E-A395-748B3D6DFF75}" type="datetime1">
              <a:rPr lang="cs-CZ" smtClean="0"/>
              <a:pPr/>
              <a:t>11.02.2021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s.wikipedia.org/wiki/Soubor:Jan_Vil%C3%ADmek_-_Jan_Nerud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3480" y="2316778"/>
            <a:ext cx="6536169" cy="1470025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2"/>
                </a:solidFill>
              </a:rPr>
              <a:t>Májovci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28640"/>
            <a:ext cx="2133600" cy="365125"/>
          </a:xfrm>
        </p:spPr>
        <p:txBody>
          <a:bodyPr/>
          <a:lstStyle/>
          <a:p>
            <a:fld id="{909161AD-CE0D-4BCB-8C8C-A6C26A0B30B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52756" y="3936021"/>
            <a:ext cx="3744686" cy="6980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Hradec Králové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Datum 24. 04. 2012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5874531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5517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852755" y="193964"/>
            <a:ext cx="6193158" cy="68825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CZECH SALES ACADEMY Hradec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Králové – VOŠ a SOŠ s.r.o.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Hradecká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1151, 500 03 Hradec Králové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enesova\Documents\06_projekty\OPVK\00_příručky\OPVK\Zakladni_logolink_OPVK (ESF, EU, MSMT, OP VK)\03_Zakladni_logolink_vertikalni_cz\OPVK_ver_zakladni_logolink_CMYK_cz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0" y="1744931"/>
            <a:ext cx="1512323" cy="4004712"/>
          </a:xfrm>
          <a:prstGeom prst="rect">
            <a:avLst/>
          </a:prstGeom>
          <a:noFill/>
        </p:spPr>
      </p:pic>
      <p:pic>
        <p:nvPicPr>
          <p:cNvPr id="14" name="Obrázek 13" descr="C_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Karolína Světlá</a:t>
            </a:r>
            <a:endParaRPr lang="cs-CZ" dirty="0"/>
          </a:p>
        </p:txBody>
      </p:sp>
      <p:pic>
        <p:nvPicPr>
          <p:cNvPr id="5" name="Zástupný symbol pro obsah 4" descr="Karolina_Svet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478" y="1318626"/>
            <a:ext cx="3279592" cy="503772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Jakub Arbes</a:t>
            </a:r>
            <a:endParaRPr lang="cs-CZ" dirty="0"/>
          </a:p>
        </p:txBody>
      </p:sp>
      <p:pic>
        <p:nvPicPr>
          <p:cNvPr id="5" name="Zástupný symbol pro obsah 4" descr="490px-Jakub_Arbes_1884_Ma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807" y="1417638"/>
            <a:ext cx="4144045" cy="507434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Májovci.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2012-04-22]. Dostupné z: http://cs.wikipedia.org/wiki/M%C3%A1jovci 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Jan Neruda. In: </a:t>
            </a:r>
            <a:r>
              <a:rPr lang="en-US" i="1" dirty="0" smtClean="0"/>
              <a:t>Wikipedia: the free encyclopedia</a:t>
            </a:r>
            <a:r>
              <a:rPr lang="en-US" dirty="0" smtClean="0"/>
              <a:t> [online]. San Francisco (CA): Wikimedia Foundation, 2001- [cit. 2012-04-22]. </a:t>
            </a:r>
            <a:r>
              <a:rPr lang="en-US" dirty="0" err="1" smtClean="0"/>
              <a:t>Dostupné</a:t>
            </a:r>
            <a:r>
              <a:rPr lang="en-US" dirty="0" smtClean="0"/>
              <a:t> z: http://cs.wikipedia.org/wiki/Jan_Neruda</a:t>
            </a:r>
            <a:endParaRPr lang="cs-CZ" dirty="0" smtClean="0"/>
          </a:p>
          <a:p>
            <a:r>
              <a:rPr lang="cs-CZ" dirty="0" smtClean="0"/>
              <a:t>Vítězslav Hálek.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2012-04-22]. Dostupné z: http://cs.wikipedia.org/wiki/V%C3%ADt%C4%9Bzslav_H%C3%A1lek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Karolína Světlá.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2012-04-22]. Dostupné z: http://cs.wikipedia.org/wiki/Karolina_Sv%C4%9Btl%C3%A1 </a:t>
            </a:r>
          </a:p>
          <a:p>
            <a:r>
              <a:rPr lang="cs-CZ" dirty="0" smtClean="0"/>
              <a:t>Jakub Arbes. In: </a:t>
            </a:r>
            <a:r>
              <a:rPr lang="cs-CZ" i="1" dirty="0" err="1" smtClean="0"/>
              <a:t>Wikipedia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2012-04-22]. Dostupné z: http://cs.wikipedia.org/wiki/Jakub_Arbes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Tento učební materiál vznikl za podpory OPVK 1.5</a:t>
            </a: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724188" y="1369290"/>
          <a:ext cx="7934902" cy="46583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14911"/>
                <a:gridCol w="531999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školy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CZECH SALES ACADEMY Hradec Králové – VOŠ a SOŠ s.r.o.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Číslo projektu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 1.07/1.5.00/34.0314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projektu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Moderní</a:t>
                      </a:r>
                      <a:r>
                        <a:rPr lang="cs-CZ" sz="1600" baseline="0" dirty="0" smtClean="0"/>
                        <a:t> škola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Číslo DUM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CSA_OPVK15_001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Předmět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Český jazyk</a:t>
                      </a:r>
                      <a:r>
                        <a:rPr lang="cs-CZ" sz="1600" baseline="0" dirty="0" smtClean="0"/>
                        <a:t> a literatura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Tematický celek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Česká</a:t>
                      </a:r>
                      <a:r>
                        <a:rPr lang="cs-CZ" sz="1600" baseline="0" dirty="0" smtClean="0"/>
                        <a:t> literatura druhé poloviny 19. století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Název materiálu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Májovci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Autor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 Taťána Krčálová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Datum ověření,</a:t>
                      </a:r>
                      <a:r>
                        <a:rPr lang="cs-CZ" sz="1600" baseline="0" dirty="0" smtClean="0"/>
                        <a:t> třída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25. 04. 2012, 2.A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Časová</a:t>
                      </a:r>
                      <a:r>
                        <a:rPr lang="cs-CZ" sz="1600" baseline="0" dirty="0" smtClean="0"/>
                        <a:t> dotace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 minut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Pomůcky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Projektor, PC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Vzdělávací cíl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Seznámit</a:t>
                      </a:r>
                      <a:r>
                        <a:rPr lang="cs-CZ" sz="1600" baseline="0" dirty="0" smtClean="0"/>
                        <a:t> se se skupinou májovců, pochopit historické souvislosti.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49"/>
          </a:xfrm>
        </p:spPr>
        <p:txBody>
          <a:bodyPr/>
          <a:lstStyle/>
          <a:p>
            <a:r>
              <a:rPr lang="cs-CZ" b="1" dirty="0" smtClean="0"/>
              <a:t>Májovci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664"/>
            <a:ext cx="8229600" cy="5125499"/>
          </a:xfrm>
        </p:spPr>
        <p:txBody>
          <a:bodyPr/>
          <a:lstStyle/>
          <a:p>
            <a:r>
              <a:rPr lang="cs-CZ" b="1" u="sng" dirty="0" smtClean="0"/>
              <a:t>Májovci</a:t>
            </a:r>
            <a:r>
              <a:rPr lang="cs-CZ" dirty="0" smtClean="0"/>
              <a:t> byla výrazná literární skupina českých básníků a prozaiků </a:t>
            </a:r>
            <a:r>
              <a:rPr lang="cs-CZ" u="sng" dirty="0" smtClean="0"/>
              <a:t>druhé poloviny 19. století</a:t>
            </a:r>
            <a:r>
              <a:rPr lang="cs-CZ" dirty="0" smtClean="0"/>
              <a:t>, která navazovala na odkaz</a:t>
            </a:r>
          </a:p>
          <a:p>
            <a:endParaRPr lang="cs-CZ" dirty="0" smtClean="0"/>
          </a:p>
          <a:p>
            <a:r>
              <a:rPr lang="cs-CZ" dirty="0" smtClean="0"/>
              <a:t>Karla Hynka Máchy</a:t>
            </a:r>
          </a:p>
          <a:p>
            <a:endParaRPr lang="cs-CZ" dirty="0" smtClean="0"/>
          </a:p>
          <a:p>
            <a:r>
              <a:rPr lang="cs-CZ" dirty="0" smtClean="0"/>
              <a:t>Karla Havlíčka Borovského</a:t>
            </a:r>
          </a:p>
          <a:p>
            <a:endParaRPr lang="cs-CZ" dirty="0" smtClean="0"/>
          </a:p>
          <a:p>
            <a:r>
              <a:rPr lang="cs-CZ" dirty="0" smtClean="0"/>
              <a:t>Karla Jaromíra Erbena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Historické souvislosti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pádu </a:t>
            </a:r>
            <a:r>
              <a:rPr lang="cs-CZ" u="sng" dirty="0" err="1" smtClean="0"/>
              <a:t>Meternichova</a:t>
            </a:r>
            <a:r>
              <a:rPr lang="cs-CZ" u="sng" dirty="0" smtClean="0"/>
              <a:t> absolutismu </a:t>
            </a:r>
            <a:r>
              <a:rPr lang="cs-CZ" dirty="0" smtClean="0"/>
              <a:t>(r. 1848) se na scéně objevila mladá generace </a:t>
            </a:r>
          </a:p>
          <a:p>
            <a:endParaRPr lang="cs-CZ" dirty="0" smtClean="0"/>
          </a:p>
          <a:p>
            <a:r>
              <a:rPr lang="cs-CZ" dirty="0" smtClean="0"/>
              <a:t>Problematika městského života a současných sociálních problémů</a:t>
            </a:r>
          </a:p>
          <a:p>
            <a:endParaRPr lang="cs-CZ" dirty="0" smtClean="0"/>
          </a:p>
          <a:p>
            <a:r>
              <a:rPr lang="cs-CZ" dirty="0" smtClean="0"/>
              <a:t>Nastává kulturní a společenská obroda.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37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Almanach Máj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4015"/>
            <a:ext cx="8229600" cy="5667555"/>
          </a:xfrm>
        </p:spPr>
        <p:txBody>
          <a:bodyPr>
            <a:normAutofit/>
          </a:bodyPr>
          <a:lstStyle/>
          <a:p>
            <a:r>
              <a:rPr lang="cs-CZ" dirty="0" smtClean="0"/>
              <a:t>Roku </a:t>
            </a:r>
            <a:r>
              <a:rPr lang="cs-CZ" b="1" u="sng" dirty="0" smtClean="0"/>
              <a:t>1858</a:t>
            </a:r>
            <a:r>
              <a:rPr lang="cs-CZ" dirty="0" smtClean="0"/>
              <a:t> -vydán almanach </a:t>
            </a:r>
            <a:r>
              <a:rPr lang="cs-CZ" b="1" u="sng" dirty="0" smtClean="0"/>
              <a:t>Máj - s</a:t>
            </a:r>
            <a:r>
              <a:rPr lang="cs-CZ" dirty="0" smtClean="0"/>
              <a:t>pojující dílo </a:t>
            </a:r>
          </a:p>
          <a:p>
            <a:r>
              <a:rPr lang="cs-CZ" b="1" dirty="0" smtClean="0"/>
              <a:t>Májovci </a:t>
            </a:r>
            <a:r>
              <a:rPr lang="cs-CZ" dirty="0" smtClean="0"/>
              <a:t>se ve své tvorbě primárně snažili zachytit </a:t>
            </a:r>
            <a:r>
              <a:rPr lang="cs-CZ" u="sng" dirty="0" smtClean="0"/>
              <a:t>skutečnost</a:t>
            </a:r>
            <a:r>
              <a:rPr lang="cs-CZ" dirty="0" smtClean="0"/>
              <a:t>, a to i s jejími negativními rysy.</a:t>
            </a:r>
          </a:p>
          <a:p>
            <a:r>
              <a:rPr lang="cs-CZ" dirty="0" smtClean="0"/>
              <a:t>Odkazovali se na </a:t>
            </a:r>
            <a:r>
              <a:rPr lang="cs-CZ" u="sng" dirty="0" smtClean="0"/>
              <a:t>českou kulturu</a:t>
            </a:r>
            <a:r>
              <a:rPr lang="cs-CZ" dirty="0" smtClean="0"/>
              <a:t>, inspirovali se i směry evropské tvorby (kosmopolité). Neobraceli se jen do </a:t>
            </a:r>
            <a:r>
              <a:rPr lang="cs-CZ" u="sng" dirty="0" smtClean="0"/>
              <a:t>české historie,</a:t>
            </a:r>
            <a:r>
              <a:rPr lang="cs-CZ" dirty="0" smtClean="0"/>
              <a:t> ale kladli důraz na současný okolní svět, což se projevilo i v časté </a:t>
            </a:r>
            <a:r>
              <a:rPr lang="cs-CZ" u="sng" dirty="0" smtClean="0"/>
              <a:t>publicistické tvorbě. </a:t>
            </a:r>
            <a:endParaRPr lang="cs-CZ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9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Kultura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26544"/>
            <a:ext cx="8229600" cy="547777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Byly založeny spolky Hlahol, Sokol, Umělecká beseda.</a:t>
            </a:r>
          </a:p>
          <a:p>
            <a:endParaRPr lang="cs-CZ" dirty="0" smtClean="0"/>
          </a:p>
          <a:p>
            <a:r>
              <a:rPr lang="cs-CZ" dirty="0" smtClean="0"/>
              <a:t>Vycházejí noviny a časopisy: Národní listy, Čas, Lumír, Květy aj.</a:t>
            </a:r>
          </a:p>
          <a:p>
            <a:endParaRPr lang="cs-CZ" dirty="0" smtClean="0"/>
          </a:p>
          <a:p>
            <a:r>
              <a:rPr lang="cs-CZ" dirty="0" smtClean="0"/>
              <a:t>Vychází Ottův slovník naučný.</a:t>
            </a:r>
          </a:p>
          <a:p>
            <a:endParaRPr lang="cs-CZ" dirty="0" smtClean="0"/>
          </a:p>
          <a:p>
            <a:r>
              <a:rPr lang="cs-CZ" dirty="0" smtClean="0"/>
              <a:t>Je realizována Tylova myšlenka – Národního divadla.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Významní představitelé májovců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cs-CZ" dirty="0" smtClean="0"/>
              <a:t>Jan Neruda</a:t>
            </a:r>
          </a:p>
          <a:p>
            <a:pPr lvl="0" algn="ctr"/>
            <a:endParaRPr lang="cs-CZ" dirty="0" smtClean="0"/>
          </a:p>
          <a:p>
            <a:pPr lvl="0" algn="ctr"/>
            <a:r>
              <a:rPr lang="cs-CZ" dirty="0" smtClean="0"/>
              <a:t>Vítězslav Hálek</a:t>
            </a:r>
          </a:p>
          <a:p>
            <a:pPr lvl="0" algn="ctr"/>
            <a:endParaRPr lang="cs-CZ" dirty="0" smtClean="0"/>
          </a:p>
          <a:p>
            <a:pPr lvl="0" algn="ctr"/>
            <a:r>
              <a:rPr lang="cs-CZ" dirty="0" smtClean="0"/>
              <a:t>Karolína Světlá</a:t>
            </a:r>
          </a:p>
          <a:p>
            <a:pPr lvl="0" algn="ctr"/>
            <a:endParaRPr lang="cs-CZ" dirty="0" smtClean="0"/>
          </a:p>
          <a:p>
            <a:pPr lvl="0" algn="ctr"/>
            <a:r>
              <a:rPr lang="cs-CZ" dirty="0" smtClean="0"/>
              <a:t>Jakub Arbes</a:t>
            </a:r>
          </a:p>
          <a:p>
            <a:pPr lvl="0" algn="ctr"/>
            <a:endParaRPr lang="cs-CZ" dirty="0" smtClean="0"/>
          </a:p>
          <a:p>
            <a:pPr lvl="0" algn="ctr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Neruda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Picture 2" descr="Jan Vilímek - Jan Neruda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696" y="1377074"/>
            <a:ext cx="3836504" cy="514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Vítězslav Hálek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8" name="Zástupný symbol pro obsah 7" descr="437PX-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3795" y="1600200"/>
            <a:ext cx="32964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VOSHK_logolinkE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PREZENTACE_VOSHK_logolinkEU</Template>
  <TotalTime>280</TotalTime>
  <Words>474</Words>
  <Application>Microsoft Office PowerPoint</Application>
  <PresentationFormat>Předvádění na obrazovce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PREZENTACE_VOSHK_logolinkEU</vt:lpstr>
      <vt:lpstr>Májovci</vt:lpstr>
      <vt:lpstr>Tento učební materiál vznikl za podpory OPVK 1.5</vt:lpstr>
      <vt:lpstr>Májovci </vt:lpstr>
      <vt:lpstr>Historické souvislosti</vt:lpstr>
      <vt:lpstr>Almanach Máj</vt:lpstr>
      <vt:lpstr>Kultura </vt:lpstr>
      <vt:lpstr>Významní představitelé májovců</vt:lpstr>
      <vt:lpstr>Jan Neruda</vt:lpstr>
      <vt:lpstr>Vítězslav Hálek</vt:lpstr>
      <vt:lpstr>Karolína Světlá</vt:lpstr>
      <vt:lpstr>Jakub Arbes</vt:lpstr>
      <vt:lpstr>Odkazy</vt:lpstr>
      <vt:lpstr>Zdroje obrázků</vt:lpstr>
      <vt:lpstr>Zdroje obrázků</vt:lpstr>
    </vt:vector>
  </TitlesOfParts>
  <Company>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Májovci</dc:title>
  <dc:creator>vos sos hk</dc:creator>
  <cp:lastModifiedBy>Martin Seifert</cp:lastModifiedBy>
  <cp:revision>35</cp:revision>
  <dcterms:created xsi:type="dcterms:W3CDTF">2012-04-24T07:40:37Z</dcterms:created>
  <dcterms:modified xsi:type="dcterms:W3CDTF">2021-02-11T10:15:15Z</dcterms:modified>
</cp:coreProperties>
</file>