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62" r:id="rId4"/>
    <p:sldId id="263" r:id="rId5"/>
    <p:sldId id="279" r:id="rId6"/>
    <p:sldId id="264" r:id="rId7"/>
    <p:sldId id="265" r:id="rId8"/>
    <p:sldId id="277" r:id="rId9"/>
    <p:sldId id="266" r:id="rId10"/>
    <p:sldId id="267" r:id="rId11"/>
    <p:sldId id="276" r:id="rId12"/>
    <p:sldId id="269" r:id="rId13"/>
    <p:sldId id="271" r:id="rId14"/>
    <p:sldId id="273" r:id="rId15"/>
    <p:sldId id="274" r:id="rId16"/>
    <p:sldId id="280" r:id="rId17"/>
  </p:sldIdLst>
  <p:sldSz cx="9144000" cy="6858000" type="screen4x3"/>
  <p:notesSz cx="6858000" cy="9144000"/>
  <p:defaultTextStyle>
    <a:defPPr>
      <a:defRPr lang="cs-CZ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30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30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30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30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30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30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30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30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30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FF3399"/>
    <a:srgbClr val="CCFFCC"/>
    <a:srgbClr val="CC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161"/>
    <p:restoredTop sz="94660"/>
  </p:normalViewPr>
  <p:slideViewPr>
    <p:cSldViewPr showGuides="1">
      <p:cViewPr>
        <p:scale>
          <a:sx n="81" d="100"/>
          <a:sy n="81" d="100"/>
        </p:scale>
        <p:origin x="-624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Klepnutím lze upravit styl předlohy nadpisů.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Klepnutím lze upravit styly předlohy textu.</a:t>
            </a:r>
            <a:endParaRPr dirty="0"/>
          </a:p>
          <a:p>
            <a:pPr lvl="1"/>
            <a:r>
              <a:rPr dirty="0"/>
              <a:t>Druhá úroveň</a:t>
            </a:r>
            <a:endParaRPr dirty="0"/>
          </a:p>
          <a:p>
            <a:pPr lvl="2"/>
            <a:r>
              <a:rPr dirty="0"/>
              <a:t>Třetí úroveň</a:t>
            </a:r>
            <a:endParaRPr dirty="0"/>
          </a:p>
          <a:p>
            <a:pPr lvl="3"/>
            <a:r>
              <a:rPr dirty="0"/>
              <a:t>Čtvrtá úroveň</a:t>
            </a:r>
            <a:endParaRPr dirty="0"/>
          </a:p>
          <a:p>
            <a:pPr lvl="4"/>
            <a:r>
              <a:rPr dirty="0"/>
              <a:t>Pátá úroveň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aseline="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baseline="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cs-CZ" baseline="0" dirty="0">
                <a:latin typeface="Arial" panose="020B0604020202020204" pitchFamily="34" charset="0"/>
              </a:rPr>
            </a:fld>
            <a:endParaRPr lang="cs-CZ" baseline="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3.jpeg"/><Relationship Id="rId1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1" Type="http://schemas.openxmlformats.org/officeDocument/2006/relationships/slideLayout" Target="../slideLayouts/slideLayout1.xml"/><Relationship Id="rId10" Type="http://schemas.openxmlformats.org/officeDocument/2006/relationships/audio" Target="../media/audio1.wav"/><Relationship Id="rId1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jpeg"/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slide" Target="slide9.xml"/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29.jpeg"/><Relationship Id="rId2" Type="http://schemas.openxmlformats.org/officeDocument/2006/relationships/image" Target="../media/image28.wmf"/><Relationship Id="rId1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7.xml"/><Relationship Id="rId1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4"/>
          <p:cNvSpPr>
            <a:spLocks noGrp="1"/>
          </p:cNvSpPr>
          <p:nvPr>
            <p:ph type="title" hasCustomPrompt="1"/>
          </p:nvPr>
        </p:nvSpPr>
        <p:spPr>
          <a:xfrm>
            <a:off x="684213" y="2565400"/>
            <a:ext cx="8229600" cy="1143000"/>
          </a:xfrm>
          <a:ln/>
        </p:spPr>
        <p:txBody>
          <a:bodyPr vert="horz" wrap="square" lIns="91440" tIns="45720" rIns="91440" bIns="45720" anchor="ctr"/>
          <a:p>
            <a:r>
              <a:rPr b="1" u="sng" dirty="0">
                <a:solidFill>
                  <a:srgbClr val="0000FF"/>
                </a:solidFill>
              </a:rPr>
              <a:t>Teplo</a:t>
            </a:r>
            <a:endParaRPr b="1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3412"/>
          </a:xfrm>
          <a:ln/>
        </p:spPr>
        <p:txBody>
          <a:bodyPr vert="horz" wrap="square" lIns="91440" tIns="45720" rIns="91440" bIns="45720" anchor="ctr"/>
          <a:p>
            <a:r>
              <a:rPr sz="3200" u="sng" dirty="0">
                <a:solidFill>
                  <a:srgbClr val="FF0000"/>
                </a:solidFill>
              </a:rPr>
              <a:t>Směšovací kalorimetr</a:t>
            </a:r>
            <a:endParaRPr sz="3200" u="sng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 hasCustomPrompt="1"/>
          </p:nvPr>
        </p:nvSpPr>
        <p:spPr>
          <a:xfrm>
            <a:off x="395288" y="1196975"/>
            <a:ext cx="8507412" cy="5073650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dirty="0">
                <a:solidFill>
                  <a:srgbClr val="009900"/>
                </a:solidFill>
              </a:rPr>
              <a:t>Tepelně izolovaná </a:t>
            </a:r>
            <a:r>
              <a:rPr dirty="0"/>
              <a:t>nádoba, která slouží </a:t>
            </a:r>
            <a:r>
              <a:rPr dirty="0">
                <a:solidFill>
                  <a:srgbClr val="0000FF"/>
                </a:solidFill>
              </a:rPr>
              <a:t>k</a:t>
            </a:r>
            <a:endParaRPr dirty="0">
              <a:solidFill>
                <a:srgbClr val="0000FF"/>
              </a:solidFill>
            </a:endParaRPr>
          </a:p>
          <a:p>
            <a:pPr>
              <a:buNone/>
            </a:pPr>
            <a:r>
              <a:rPr dirty="0">
                <a:solidFill>
                  <a:srgbClr val="0000FF"/>
                </a:solidFill>
              </a:rPr>
              <a:t>pokusnému určení tepla</a:t>
            </a:r>
            <a:r>
              <a:rPr dirty="0"/>
              <a:t> přijatého nebo</a:t>
            </a:r>
            <a:endParaRPr dirty="0"/>
          </a:p>
          <a:p>
            <a:pPr>
              <a:buNone/>
            </a:pPr>
            <a:r>
              <a:rPr dirty="0"/>
              <a:t>odevzdaného tělesem.</a:t>
            </a:r>
            <a:endParaRPr dirty="0"/>
          </a:p>
        </p:txBody>
      </p:sp>
      <p:pic>
        <p:nvPicPr>
          <p:cNvPr id="11268" name="Picture 5" descr="Soubor:Kalorimetr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6463" y="3284538"/>
            <a:ext cx="2859087" cy="2952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AutoShape 10">
            <a:hlinkClick r:id="" action="ppaction://noaction"/>
          </p:cNvPr>
          <p:cNvSpPr/>
          <p:nvPr/>
        </p:nvSpPr>
        <p:spPr>
          <a:xfrm>
            <a:off x="8532813" y="6237288"/>
            <a:ext cx="431800" cy="360362"/>
          </a:xfrm>
          <a:prstGeom prst="rightArrow">
            <a:avLst>
              <a:gd name="adj1" fmla="val 50000"/>
              <a:gd name="adj2" fmla="val 29955"/>
            </a:avLst>
          </a:prstGeom>
          <a:solidFill>
            <a:srgbClr val="FFCC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1270" name="Picture 11" descr="P11100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3213100"/>
            <a:ext cx="2117725" cy="3168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cover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3"/>
          <p:cNvSpPr>
            <a:spLocks noGrp="1"/>
          </p:cNvSpPr>
          <p:nvPr>
            <p:ph idx="1" hasCustomPrompt="1"/>
          </p:nvPr>
        </p:nvSpPr>
        <p:spPr>
          <a:xfrm>
            <a:off x="457200" y="333375"/>
            <a:ext cx="8435975" cy="5792788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dirty="0"/>
              <a:t>Látky s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u="sng" dirty="0">
                <a:solidFill>
                  <a:srgbClr val="FF0000"/>
                </a:solidFill>
              </a:rPr>
              <a:t>velkou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/>
              <a:t>měrnou tepelnou kapacitou</a:t>
            </a:r>
            <a:endParaRPr dirty="0"/>
          </a:p>
          <a:p>
            <a:pPr>
              <a:buNone/>
            </a:pPr>
            <a:r>
              <a:rPr dirty="0"/>
              <a:t>přijmou i vydají</a:t>
            </a:r>
            <a:r>
              <a:rPr dirty="0">
                <a:solidFill>
                  <a:srgbClr val="FF0000"/>
                </a:solidFill>
              </a:rPr>
              <a:t> hodně tepla.</a:t>
            </a:r>
            <a:endParaRPr dirty="0">
              <a:solidFill>
                <a:srgbClr val="FF0000"/>
              </a:solidFill>
            </a:endParaRPr>
          </a:p>
          <a:p>
            <a:pPr>
              <a:buNone/>
            </a:pPr>
            <a:endParaRPr dirty="0">
              <a:solidFill>
                <a:srgbClr val="009900"/>
              </a:solidFill>
            </a:endParaRPr>
          </a:p>
          <a:p>
            <a:pPr>
              <a:buNone/>
            </a:pPr>
            <a:r>
              <a:rPr dirty="0">
                <a:solidFill>
                  <a:srgbClr val="009900"/>
                </a:solidFill>
              </a:rPr>
              <a:t>                pomalu se zahřívají</a:t>
            </a:r>
            <a:endParaRPr dirty="0">
              <a:solidFill>
                <a:srgbClr val="009900"/>
              </a:solidFill>
            </a:endParaRPr>
          </a:p>
          <a:p>
            <a:pPr>
              <a:buNone/>
            </a:pPr>
            <a:r>
              <a:rPr dirty="0">
                <a:solidFill>
                  <a:srgbClr val="009900"/>
                </a:solidFill>
              </a:rPr>
              <a:t>                pomalu vychladnou </a:t>
            </a:r>
            <a:endParaRPr dirty="0"/>
          </a:p>
          <a:p>
            <a:pPr>
              <a:spcBef>
                <a:spcPct val="80000"/>
              </a:spcBef>
              <a:buNone/>
            </a:pPr>
            <a:r>
              <a:rPr dirty="0"/>
              <a:t>Hlavně –</a:t>
            </a:r>
            <a:r>
              <a:rPr dirty="0">
                <a:solidFill>
                  <a:srgbClr val="009900"/>
                </a:solidFill>
              </a:rPr>
              <a:t> </a:t>
            </a:r>
            <a:r>
              <a:rPr u="sng" dirty="0">
                <a:solidFill>
                  <a:srgbClr val="FF0000"/>
                </a:solidFill>
              </a:rPr>
              <a:t>voda</a:t>
            </a:r>
            <a:endParaRPr u="sng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dirty="0">
                <a:solidFill>
                  <a:srgbClr val="0000FF"/>
                </a:solidFill>
              </a:rPr>
              <a:t>voda v radiátorech</a:t>
            </a:r>
            <a:endParaRPr dirty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dirty="0">
                <a:solidFill>
                  <a:srgbClr val="FF3399"/>
                </a:solidFill>
              </a:rPr>
              <a:t>vaření</a:t>
            </a:r>
            <a:endParaRPr dirty="0">
              <a:solidFill>
                <a:srgbClr val="FF3399"/>
              </a:solidFill>
            </a:endParaRPr>
          </a:p>
          <a:p>
            <a:pPr>
              <a:buFontTx/>
              <a:buChar char="-"/>
            </a:pPr>
            <a:r>
              <a:rPr dirty="0">
                <a:solidFill>
                  <a:srgbClr val="0000FF"/>
                </a:solidFill>
              </a:rPr>
              <a:t>rozvod teplé vody</a:t>
            </a:r>
            <a:endParaRPr dirty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dirty="0">
                <a:solidFill>
                  <a:srgbClr val="FF3399"/>
                </a:solidFill>
              </a:rPr>
              <a:t>vyrovnávání teplot v přímořských oblastech</a:t>
            </a:r>
            <a:endParaRPr dirty="0">
              <a:solidFill>
                <a:srgbClr val="FF3399"/>
              </a:solidFill>
            </a:endParaRPr>
          </a:p>
        </p:txBody>
      </p:sp>
      <p:sp>
        <p:nvSpPr>
          <p:cNvPr id="12291" name="Line 4"/>
          <p:cNvSpPr/>
          <p:nvPr/>
        </p:nvSpPr>
        <p:spPr>
          <a:xfrm>
            <a:off x="4211638" y="1557338"/>
            <a:ext cx="0" cy="503237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292" name="Rectangle 5"/>
          <p:cNvSpPr/>
          <p:nvPr/>
        </p:nvSpPr>
        <p:spPr>
          <a:xfrm>
            <a:off x="2195513" y="2133600"/>
            <a:ext cx="3889375" cy="11525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2293" name="Picture 6" descr="MC9001993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6463" y="3933825"/>
            <a:ext cx="1282700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4" name="Picture 7" descr="MC900078783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588" y="3284538"/>
            <a:ext cx="1849437" cy="1985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5" name="AutoShape 8">
            <a:hlinkClick r:id="" action="ppaction://noaction"/>
          </p:cNvPr>
          <p:cNvSpPr/>
          <p:nvPr/>
        </p:nvSpPr>
        <p:spPr>
          <a:xfrm>
            <a:off x="8532813" y="6237288"/>
            <a:ext cx="431800" cy="360362"/>
          </a:xfrm>
          <a:prstGeom prst="rightArrow">
            <a:avLst>
              <a:gd name="adj1" fmla="val 50000"/>
              <a:gd name="adj2" fmla="val 29955"/>
            </a:avLst>
          </a:prstGeom>
          <a:solidFill>
            <a:srgbClr val="FFCC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idx="1" hasCustomPrompt="1"/>
          </p:nvPr>
        </p:nvSpPr>
        <p:spPr>
          <a:xfrm>
            <a:off x="457200" y="333375"/>
            <a:ext cx="8435975" cy="5792788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dirty="0"/>
              <a:t>Látky s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u="sng" dirty="0">
                <a:solidFill>
                  <a:srgbClr val="FF0000"/>
                </a:solidFill>
              </a:rPr>
              <a:t>malou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/>
              <a:t>měrnou tepelnou kapacitou</a:t>
            </a:r>
            <a:endParaRPr dirty="0"/>
          </a:p>
          <a:p>
            <a:pPr>
              <a:buNone/>
            </a:pPr>
            <a:r>
              <a:rPr dirty="0"/>
              <a:t>přijmou i vydají</a:t>
            </a:r>
            <a:r>
              <a:rPr dirty="0">
                <a:solidFill>
                  <a:srgbClr val="FF0000"/>
                </a:solidFill>
              </a:rPr>
              <a:t> málo tepla.</a:t>
            </a:r>
            <a:endParaRPr dirty="0">
              <a:solidFill>
                <a:srgbClr val="FF0000"/>
              </a:solidFill>
            </a:endParaRPr>
          </a:p>
          <a:p>
            <a:pPr>
              <a:buNone/>
            </a:pPr>
            <a:endParaRPr dirty="0">
              <a:solidFill>
                <a:srgbClr val="009900"/>
              </a:solidFill>
            </a:endParaRPr>
          </a:p>
          <a:p>
            <a:pPr>
              <a:buNone/>
            </a:pPr>
            <a:r>
              <a:rPr dirty="0">
                <a:solidFill>
                  <a:srgbClr val="009900"/>
                </a:solidFill>
              </a:rPr>
              <a:t>                  rychle se zahřívají</a:t>
            </a:r>
            <a:endParaRPr dirty="0">
              <a:solidFill>
                <a:srgbClr val="009900"/>
              </a:solidFill>
            </a:endParaRPr>
          </a:p>
          <a:p>
            <a:pPr>
              <a:buNone/>
            </a:pPr>
            <a:r>
              <a:rPr dirty="0">
                <a:solidFill>
                  <a:srgbClr val="009900"/>
                </a:solidFill>
              </a:rPr>
              <a:t>                  rychle vychladnou </a:t>
            </a:r>
            <a:endParaRPr dirty="0"/>
          </a:p>
          <a:p>
            <a:pPr>
              <a:spcBef>
                <a:spcPct val="100000"/>
              </a:spcBef>
              <a:buNone/>
            </a:pPr>
            <a:r>
              <a:rPr dirty="0"/>
              <a:t>Hlavně –</a:t>
            </a:r>
            <a:r>
              <a:rPr dirty="0">
                <a:solidFill>
                  <a:srgbClr val="009900"/>
                </a:solidFill>
              </a:rPr>
              <a:t> </a:t>
            </a:r>
            <a:r>
              <a:rPr u="sng" dirty="0">
                <a:solidFill>
                  <a:srgbClr val="FF0000"/>
                </a:solidFill>
              </a:rPr>
              <a:t>kovy</a:t>
            </a:r>
            <a:endParaRPr u="sng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dirty="0">
                <a:solidFill>
                  <a:srgbClr val="0000FF"/>
                </a:solidFill>
              </a:rPr>
              <a:t>hutnictví – tavení kovů</a:t>
            </a:r>
            <a:endParaRPr dirty="0">
              <a:solidFill>
                <a:srgbClr val="0000FF"/>
              </a:solidFill>
            </a:endParaRPr>
          </a:p>
          <a:p>
            <a:pPr>
              <a:buNone/>
            </a:pPr>
            <a:r>
              <a:rPr dirty="0">
                <a:solidFill>
                  <a:srgbClr val="0000FF"/>
                </a:solidFill>
              </a:rPr>
              <a:t> </a:t>
            </a:r>
            <a:r>
              <a:rPr dirty="0"/>
              <a:t>(menší spotřeba energie)</a:t>
            </a:r>
            <a:r>
              <a:rPr dirty="0">
                <a:solidFill>
                  <a:srgbClr val="0000FF"/>
                </a:solidFill>
              </a:rPr>
              <a:t>  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13315" name="Line 3"/>
          <p:cNvSpPr/>
          <p:nvPr/>
        </p:nvSpPr>
        <p:spPr>
          <a:xfrm>
            <a:off x="4211638" y="1557338"/>
            <a:ext cx="0" cy="503237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16" name="Rectangle 4"/>
          <p:cNvSpPr/>
          <p:nvPr/>
        </p:nvSpPr>
        <p:spPr>
          <a:xfrm>
            <a:off x="2339975" y="2133600"/>
            <a:ext cx="3889375" cy="115252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3317" name="Picture 10" descr="MC900234516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7400" y="3933825"/>
            <a:ext cx="1981200" cy="1468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AutoShape 11">
            <a:hlinkClick r:id="" action="ppaction://noaction"/>
          </p:cNvPr>
          <p:cNvSpPr/>
          <p:nvPr/>
        </p:nvSpPr>
        <p:spPr>
          <a:xfrm>
            <a:off x="8532813" y="6237288"/>
            <a:ext cx="431800" cy="360362"/>
          </a:xfrm>
          <a:prstGeom prst="rightArrow">
            <a:avLst>
              <a:gd name="adj1" fmla="val 50000"/>
              <a:gd name="adj2" fmla="val 29955"/>
            </a:avLst>
          </a:prstGeom>
          <a:solidFill>
            <a:srgbClr val="FFCC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1975"/>
          </a:xfrm>
          <a:ln/>
        </p:spPr>
        <p:txBody>
          <a:bodyPr vert="horz" wrap="square" lIns="91440" tIns="45720" rIns="91440" bIns="45720" anchor="ctr"/>
          <a:p>
            <a:r>
              <a:rPr sz="3200" u="sng" dirty="0">
                <a:solidFill>
                  <a:srgbClr val="FF0000"/>
                </a:solidFill>
              </a:rPr>
              <a:t>Výpočet tepla</a:t>
            </a:r>
            <a:endParaRPr sz="3200" u="sng" dirty="0">
              <a:solidFill>
                <a:srgbClr val="FF0000"/>
              </a:solidFill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idx="1" hasCustomPrompt="1"/>
          </p:nvPr>
        </p:nvSpPr>
        <p:spPr>
          <a:xfrm>
            <a:off x="468313" y="1412875"/>
            <a:ext cx="8229600" cy="4525963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sz="2800" dirty="0">
                <a:solidFill>
                  <a:srgbClr val="009900"/>
                </a:solidFill>
              </a:rPr>
              <a:t>Jaké teplo přijme hliníkový hrníček o hmotnosti</a:t>
            </a:r>
            <a:endParaRPr sz="2800" dirty="0">
              <a:solidFill>
                <a:srgbClr val="009900"/>
              </a:solidFill>
            </a:endParaRPr>
          </a:p>
          <a:p>
            <a:pPr>
              <a:buNone/>
            </a:pPr>
            <a:r>
              <a:rPr sz="2800" dirty="0">
                <a:solidFill>
                  <a:srgbClr val="009900"/>
                </a:solidFill>
              </a:rPr>
              <a:t>210 g, jestliže se zahřeje z 20 </a:t>
            </a:r>
            <a:r>
              <a:rPr sz="2800" baseline="30000" dirty="0">
                <a:solidFill>
                  <a:srgbClr val="009900"/>
                </a:solidFill>
              </a:rPr>
              <a:t>0</a:t>
            </a:r>
            <a:r>
              <a:rPr sz="2800" dirty="0">
                <a:solidFill>
                  <a:srgbClr val="009900"/>
                </a:solidFill>
              </a:rPr>
              <a:t>C na 145 </a:t>
            </a:r>
            <a:r>
              <a:rPr sz="2800" baseline="30000" dirty="0">
                <a:solidFill>
                  <a:srgbClr val="009900"/>
                </a:solidFill>
              </a:rPr>
              <a:t>0</a:t>
            </a:r>
            <a:r>
              <a:rPr sz="2800" dirty="0">
                <a:solidFill>
                  <a:srgbClr val="009900"/>
                </a:solidFill>
              </a:rPr>
              <a:t>C?</a:t>
            </a:r>
            <a:endParaRPr sz="2800" dirty="0">
              <a:solidFill>
                <a:srgbClr val="009900"/>
              </a:solidFill>
            </a:endParaRPr>
          </a:p>
          <a:p>
            <a:pPr>
              <a:buNone/>
            </a:pPr>
            <a:endParaRPr sz="2800" dirty="0"/>
          </a:p>
          <a:p>
            <a:pPr>
              <a:buNone/>
            </a:pPr>
            <a:r>
              <a:rPr sz="2800" dirty="0"/>
              <a:t>m = 210 g = 0,21kg</a:t>
            </a:r>
            <a:endParaRPr sz="2800" dirty="0"/>
          </a:p>
          <a:p>
            <a:pPr>
              <a:buNone/>
            </a:pPr>
            <a:r>
              <a:rPr sz="2800" dirty="0"/>
              <a:t>t</a:t>
            </a:r>
            <a:r>
              <a:rPr sz="2800" baseline="-25000" dirty="0"/>
              <a:t>0</a:t>
            </a:r>
            <a:r>
              <a:rPr sz="2800" dirty="0"/>
              <a:t> = 20 </a:t>
            </a:r>
            <a:r>
              <a:rPr sz="2800" baseline="30000" dirty="0"/>
              <a:t>0</a:t>
            </a:r>
            <a:r>
              <a:rPr sz="2800" dirty="0"/>
              <a:t>C </a:t>
            </a:r>
            <a:endParaRPr sz="2800" dirty="0"/>
          </a:p>
          <a:p>
            <a:pPr>
              <a:buNone/>
            </a:pPr>
            <a:r>
              <a:rPr sz="2800" dirty="0"/>
              <a:t>t = 145 </a:t>
            </a:r>
            <a:r>
              <a:rPr sz="2800" baseline="30000" dirty="0"/>
              <a:t>0</a:t>
            </a:r>
            <a:r>
              <a:rPr sz="2800" dirty="0"/>
              <a:t>C</a:t>
            </a:r>
            <a:endParaRPr sz="2800" dirty="0"/>
          </a:p>
          <a:p>
            <a:pPr>
              <a:buNone/>
            </a:pPr>
            <a:r>
              <a:rPr sz="2800" dirty="0"/>
              <a:t>c = 0,896 </a:t>
            </a:r>
            <a:endParaRPr sz="2800" dirty="0"/>
          </a:p>
          <a:p>
            <a:pPr>
              <a:buNone/>
            </a:pPr>
            <a:r>
              <a:rPr sz="2800" u="sng" dirty="0"/>
              <a:t>Q = ?(kJ)</a:t>
            </a:r>
            <a:endParaRPr sz="2800" u="sng" dirty="0"/>
          </a:p>
          <a:p>
            <a:pPr>
              <a:buNone/>
            </a:pPr>
            <a:endParaRPr sz="2800" dirty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124075" y="4365625"/>
          <a:ext cx="863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419100" imgH="419100" progId="Equation.3">
                  <p:embed/>
                </p:oleObj>
              </mc:Choice>
              <mc:Fallback>
                <p:oleObj name="" r:id="rId1" imgW="419100" imgH="4191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24075" y="4365625"/>
                        <a:ext cx="8636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Picture 5" descr="MC900410371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825" y="3213100"/>
            <a:ext cx="1584325" cy="2089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48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48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9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95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14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14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26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26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37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37" end="1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48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charRg st="148" end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7" name="Rectangle 3"/>
          <p:cNvSpPr>
            <a:spLocks noGrp="1"/>
          </p:cNvSpPr>
          <p:nvPr>
            <p:ph idx="1" hasCustomPrompt="1"/>
          </p:nvPr>
        </p:nvSpPr>
        <p:spPr>
          <a:xfrm>
            <a:off x="457200" y="620713"/>
            <a:ext cx="8229600" cy="5505450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dirty="0"/>
              <a:t>Q = m . c . (t – t</a:t>
            </a:r>
            <a:r>
              <a:rPr baseline="-25000" dirty="0"/>
              <a:t>0</a:t>
            </a:r>
            <a:r>
              <a:rPr dirty="0"/>
              <a:t>)</a:t>
            </a:r>
            <a:endParaRPr dirty="0"/>
          </a:p>
          <a:p>
            <a:pPr>
              <a:buNone/>
            </a:pPr>
            <a:r>
              <a:rPr dirty="0"/>
              <a:t>Q = 0,21 . 0,896 . (145 – 20)</a:t>
            </a:r>
            <a:endParaRPr dirty="0"/>
          </a:p>
          <a:p>
            <a:pPr>
              <a:buNone/>
            </a:pPr>
            <a:r>
              <a:rPr u="sng" dirty="0">
                <a:solidFill>
                  <a:srgbClr val="FF0000"/>
                </a:solidFill>
              </a:rPr>
              <a:t>Q = 23,52 kJ</a:t>
            </a:r>
            <a:endParaRPr u="sng" dirty="0">
              <a:solidFill>
                <a:srgbClr val="FF0000"/>
              </a:solidFill>
            </a:endParaRPr>
          </a:p>
          <a:p>
            <a:pPr>
              <a:buNone/>
            </a:pPr>
            <a:endParaRPr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dirty="0">
                <a:solidFill>
                  <a:srgbClr val="0000FF"/>
                </a:solidFill>
              </a:rPr>
              <a:t>Hliníkový hrníček přijme teplo 23,52 kJ.</a:t>
            </a:r>
            <a:endParaRPr dirty="0">
              <a:solidFill>
                <a:srgbClr val="0000FF"/>
              </a:solidFill>
            </a:endParaRPr>
          </a:p>
        </p:txBody>
      </p:sp>
      <p:pic>
        <p:nvPicPr>
          <p:cNvPr id="15363" name="Picture 11" descr="MP900411753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3575" y="4005263"/>
            <a:ext cx="2232025" cy="2232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2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21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51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51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65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65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Nadpis 2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cs-CZ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Pokus: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Nalijeme horký čaj do studeného porcelánového hrnku. </a:t>
            </a:r>
            <a:b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Sledujeme změny teplot.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 hasCustomPrompt="1"/>
          </p:nvPr>
        </p:nvSpPr>
        <p:spPr>
          <a:xfrm>
            <a:off x="539750" y="1916113"/>
            <a:ext cx="4546600" cy="5129213"/>
          </a:xfrm>
        </p:spPr>
        <p:txBody>
          <a:bodyPr vert="horz" wrap="square" lIns="91440" tIns="45720" rIns="91440" bIns="45720" numCol="1" anchor="t" anchorCtr="0" compatLnSpc="1">
            <a:normAutofit fontScale="92500"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hrnek se zahřeje a čaj se ochladí</a:t>
            </a:r>
            <a:endParaRPr kumimoji="0" lang="cs-CZ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chvíli má hrnek i čaj stejnou teplotu</a:t>
            </a:r>
            <a:endParaRPr kumimoji="0" lang="cs-CZ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částice čaje odevzdávají při nárazech na částice porcelánu část své pohybové energie</a:t>
            </a:r>
            <a:endParaRPr kumimoji="0" lang="cs-CZ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zvětší se vnitřní energie porcelánového hrnku</a:t>
            </a:r>
            <a:endParaRPr kumimoji="0" lang="cs-CZ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zmenší se vnitřní energie čaje</a:t>
            </a: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8" name="Picture 2"/>
          <p:cNvPicPr>
            <a:picLocks noGrp="1" noChangeAspect="1"/>
          </p:cNvPicPr>
          <p:nvPr>
            <p:ph sz="quarter" idx="4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5435600" y="2781300"/>
            <a:ext cx="3127375" cy="3198813"/>
          </a:xfrm>
          <a:ln/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4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charRg st="34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charRg st="34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75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charRg st="75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charRg st="75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60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charRg st="160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charRg st="160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06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charRg st="206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charRg st="206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 hasCustomPrompt="1"/>
          </p:nvPr>
        </p:nvSpPr>
        <p:spPr>
          <a:xfrm>
            <a:off x="519113" y="333375"/>
            <a:ext cx="8229600" cy="490538"/>
          </a:xfrm>
          <a:ln/>
        </p:spPr>
        <p:txBody>
          <a:bodyPr vert="horz" wrap="square" lIns="91440" tIns="45720" rIns="91440" bIns="45720" anchor="ctr"/>
          <a:p>
            <a:r>
              <a:rPr sz="3200" b="1" u="sng" dirty="0">
                <a:solidFill>
                  <a:srgbClr val="FF0000"/>
                </a:solidFill>
              </a:rPr>
              <a:t>Teplo </a:t>
            </a:r>
            <a:br>
              <a:rPr sz="3200" b="1" u="sng" dirty="0">
                <a:solidFill>
                  <a:srgbClr val="FF0000"/>
                </a:solidFill>
              </a:rPr>
            </a:br>
            <a:r>
              <a:rPr sz="3200" b="1" u="sng" dirty="0">
                <a:solidFill>
                  <a:srgbClr val="FF0000"/>
                </a:solidFill>
              </a:rPr>
              <a:t>   </a:t>
            </a:r>
            <a:endParaRPr sz="3200" b="1" u="sng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 hasCustomPrompt="1"/>
          </p:nvPr>
        </p:nvSpPr>
        <p:spPr>
          <a:xfrm>
            <a:off x="457200" y="981075"/>
            <a:ext cx="8229600" cy="5145088"/>
          </a:xfrm>
          <a:ln/>
        </p:spPr>
        <p:txBody>
          <a:bodyPr vert="horz" wrap="square" lIns="91440" tIns="45720" rIns="91440" bIns="45720" anchor="t"/>
          <a:p>
            <a:r>
              <a:rPr dirty="0"/>
              <a:t>fyzikální veličina</a:t>
            </a:r>
            <a:endParaRPr dirty="0"/>
          </a:p>
          <a:p>
            <a:r>
              <a:rPr dirty="0"/>
              <a:t>vyjadřuje </a:t>
            </a:r>
            <a:r>
              <a:rPr dirty="0">
                <a:solidFill>
                  <a:srgbClr val="0000FF"/>
                </a:solidFill>
              </a:rPr>
              <a:t>velikost vnitřní energie, kterou předává teplejší těleso studenějšímu</a:t>
            </a:r>
            <a:endParaRPr dirty="0">
              <a:solidFill>
                <a:srgbClr val="0000FF"/>
              </a:solidFill>
            </a:endParaRPr>
          </a:p>
          <a:p>
            <a:r>
              <a:rPr dirty="0">
                <a:solidFill>
                  <a:srgbClr val="0000FF"/>
                </a:solidFill>
              </a:rPr>
              <a:t>značka        -          Q</a:t>
            </a:r>
            <a:endParaRPr dirty="0">
              <a:solidFill>
                <a:srgbClr val="0000FF"/>
              </a:solidFill>
            </a:endParaRPr>
          </a:p>
          <a:p>
            <a:r>
              <a:rPr dirty="0"/>
              <a:t>měří se v </a:t>
            </a:r>
            <a:r>
              <a:rPr dirty="0">
                <a:solidFill>
                  <a:srgbClr val="009900"/>
                </a:solidFill>
              </a:rPr>
              <a:t>joulech ( J )</a:t>
            </a:r>
            <a:endParaRPr dirty="0">
              <a:solidFill>
                <a:srgbClr val="009900"/>
              </a:solidFill>
            </a:endParaRPr>
          </a:p>
        </p:txBody>
      </p:sp>
      <p:pic>
        <p:nvPicPr>
          <p:cNvPr id="3076" name="Picture 6" descr="MC900018325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35600" y="3357563"/>
            <a:ext cx="2879725" cy="24177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AutoShape 7">
            <a:hlinkClick r:id="" action="ppaction://noaction"/>
          </p:cNvPr>
          <p:cNvSpPr/>
          <p:nvPr/>
        </p:nvSpPr>
        <p:spPr>
          <a:xfrm>
            <a:off x="8532813" y="6237288"/>
            <a:ext cx="431800" cy="360362"/>
          </a:xfrm>
          <a:prstGeom prst="rightArrow">
            <a:avLst>
              <a:gd name="adj1" fmla="val 50000"/>
              <a:gd name="adj2" fmla="val 29955"/>
            </a:avLst>
          </a:prstGeom>
          <a:solidFill>
            <a:srgbClr val="FFCC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490537"/>
          </a:xfrm>
          <a:ln/>
        </p:spPr>
        <p:txBody>
          <a:bodyPr vert="horz" wrap="square" lIns="91440" tIns="45720" rIns="91440" bIns="45720" anchor="ctr"/>
          <a:p>
            <a:r>
              <a:rPr sz="3200" b="1" u="sng" dirty="0">
                <a:solidFill>
                  <a:srgbClr val="FF0000"/>
                </a:solidFill>
              </a:rPr>
              <a:t>Rozdíly mezi teplem a teplotou</a:t>
            </a:r>
            <a:endParaRPr sz="3200" b="1" u="sng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idx="1" hasCustomPrompt="1"/>
          </p:nvPr>
        </p:nvSpPr>
        <p:spPr>
          <a:xfrm>
            <a:off x="457200" y="908050"/>
            <a:ext cx="8229600" cy="5218113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endParaRPr dirty="0"/>
          </a:p>
          <a:p>
            <a:pPr>
              <a:buNone/>
            </a:pPr>
            <a:r>
              <a:rPr dirty="0"/>
              <a:t>              </a:t>
            </a:r>
            <a:r>
              <a:rPr u="sng" dirty="0"/>
              <a:t>Teplo</a:t>
            </a:r>
            <a:r>
              <a:rPr dirty="0"/>
              <a:t>                       </a:t>
            </a:r>
            <a:r>
              <a:rPr u="sng" dirty="0"/>
              <a:t>Teplota</a:t>
            </a:r>
            <a:r>
              <a:rPr dirty="0"/>
              <a:t>    </a:t>
            </a:r>
            <a:endParaRPr dirty="0"/>
          </a:p>
          <a:p>
            <a:pPr>
              <a:buNone/>
            </a:pPr>
            <a:r>
              <a:rPr dirty="0"/>
              <a:t>         </a:t>
            </a:r>
            <a:r>
              <a:rPr dirty="0">
                <a:solidFill>
                  <a:srgbClr val="009900"/>
                </a:solidFill>
              </a:rPr>
              <a:t>druh energie</a:t>
            </a:r>
            <a:r>
              <a:rPr dirty="0"/>
              <a:t>            </a:t>
            </a:r>
            <a:r>
              <a:rPr dirty="0">
                <a:solidFill>
                  <a:srgbClr val="0000FF"/>
                </a:solidFill>
              </a:rPr>
              <a:t>vlastnost těles</a:t>
            </a:r>
            <a:endParaRPr dirty="0">
              <a:solidFill>
                <a:srgbClr val="0000FF"/>
              </a:solidFill>
            </a:endParaRPr>
          </a:p>
          <a:p>
            <a:pPr>
              <a:buNone/>
            </a:pPr>
            <a:r>
              <a:rPr dirty="0"/>
              <a:t>                  </a:t>
            </a:r>
            <a:r>
              <a:rPr dirty="0">
                <a:solidFill>
                  <a:srgbClr val="009900"/>
                </a:solidFill>
              </a:rPr>
              <a:t>Q</a:t>
            </a:r>
            <a:r>
              <a:rPr dirty="0"/>
              <a:t>                               </a:t>
            </a:r>
            <a:r>
              <a:rPr dirty="0">
                <a:solidFill>
                  <a:srgbClr val="0000FF"/>
                </a:solidFill>
              </a:rPr>
              <a:t>t</a:t>
            </a:r>
            <a:endParaRPr dirty="0">
              <a:solidFill>
                <a:srgbClr val="0000FF"/>
              </a:solidFill>
            </a:endParaRPr>
          </a:p>
          <a:p>
            <a:pPr>
              <a:buNone/>
            </a:pPr>
            <a:r>
              <a:rPr dirty="0"/>
              <a:t>                  </a:t>
            </a:r>
            <a:r>
              <a:rPr dirty="0">
                <a:solidFill>
                  <a:srgbClr val="009900"/>
                </a:solidFill>
              </a:rPr>
              <a:t>J</a:t>
            </a:r>
            <a:r>
              <a:rPr dirty="0"/>
              <a:t>                               </a:t>
            </a:r>
            <a:r>
              <a:rPr baseline="30000" dirty="0">
                <a:solidFill>
                  <a:srgbClr val="0000FF"/>
                </a:solidFill>
              </a:rPr>
              <a:t>0</a:t>
            </a:r>
            <a:r>
              <a:rPr dirty="0">
                <a:solidFill>
                  <a:srgbClr val="0000FF"/>
                </a:solidFill>
              </a:rPr>
              <a:t>C</a:t>
            </a:r>
            <a:endParaRPr dirty="0">
              <a:solidFill>
                <a:srgbClr val="0000FF"/>
              </a:solidFill>
            </a:endParaRPr>
          </a:p>
          <a:p>
            <a:pPr>
              <a:buNone/>
            </a:pPr>
            <a:r>
              <a:rPr dirty="0"/>
              <a:t>          </a:t>
            </a:r>
            <a:r>
              <a:rPr dirty="0">
                <a:solidFill>
                  <a:srgbClr val="009900"/>
                </a:solidFill>
              </a:rPr>
              <a:t>nelze měřit</a:t>
            </a:r>
            <a:r>
              <a:rPr dirty="0"/>
              <a:t>                  </a:t>
            </a:r>
            <a:r>
              <a:rPr dirty="0">
                <a:solidFill>
                  <a:srgbClr val="0000FF"/>
                </a:solidFill>
              </a:rPr>
              <a:t>teploměr</a:t>
            </a:r>
            <a:endParaRPr dirty="0">
              <a:solidFill>
                <a:srgbClr val="0000FF"/>
              </a:solidFill>
            </a:endParaRPr>
          </a:p>
        </p:txBody>
      </p:sp>
      <p:pic>
        <p:nvPicPr>
          <p:cNvPr id="4100" name="Picture 5" descr="MP900430456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24525" y="4652963"/>
            <a:ext cx="1584325" cy="158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6" descr="MC900030362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4652963"/>
            <a:ext cx="1352550" cy="173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2" name="AutoShape 12">
            <a:hlinkClick r:id="" action="ppaction://noaction"/>
          </p:cNvPr>
          <p:cNvSpPr/>
          <p:nvPr/>
        </p:nvSpPr>
        <p:spPr>
          <a:xfrm>
            <a:off x="8532813" y="6237288"/>
            <a:ext cx="431800" cy="360362"/>
          </a:xfrm>
          <a:prstGeom prst="rightArrow">
            <a:avLst>
              <a:gd name="adj1" fmla="val 50000"/>
              <a:gd name="adj2" fmla="val 29955"/>
            </a:avLst>
          </a:prstGeom>
          <a:solidFill>
            <a:srgbClr val="FFCC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3" descr="Školá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1375" y="139700"/>
            <a:ext cx="1368425" cy="1252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564" name="Rectangle 4"/>
          <p:cNvSpPr>
            <a:spLocks noGrp="1"/>
          </p:cNvSpPr>
          <p:nvPr>
            <p:ph type="subTitle" idx="1" hasCustomPrompt="1"/>
          </p:nvPr>
        </p:nvSpPr>
        <p:spPr>
          <a:xfrm>
            <a:off x="107950" y="1463675"/>
            <a:ext cx="8569325" cy="1441450"/>
          </a:xfrm>
          <a:ln/>
        </p:spPr>
        <p:txBody>
          <a:bodyPr vert="horz" wrap="square" lIns="91440" tIns="45720" rIns="91440" bIns="45720" anchor="t"/>
          <a:p>
            <a:pPr marL="609600" indent="-609600" algn="l" eaLnBrk="1" hangingPunct="1">
              <a:lnSpc>
                <a:spcPct val="80000"/>
              </a:lnSpc>
              <a:buClrTx/>
              <a:buSzTx/>
              <a:buFontTx/>
            </a:pPr>
            <a:r>
              <a:rPr sz="2400" dirty="0">
                <a:latin typeface="+mn-lt"/>
                <a:ea typeface="+mn-ea"/>
                <a:cs typeface="+mn-cs"/>
              </a:rPr>
              <a:t>Při tepelné výměně přechází teplo z tělesa o vyšší teplotě na </a:t>
            </a:r>
            <a:endParaRPr sz="2400" dirty="0">
              <a:latin typeface="+mn-lt"/>
              <a:ea typeface="+mn-ea"/>
              <a:cs typeface="+mn-cs"/>
            </a:endParaRPr>
          </a:p>
          <a:p>
            <a:pPr marL="609600" indent="-609600" algn="l" eaLnBrk="1" hangingPunct="1">
              <a:lnSpc>
                <a:spcPct val="80000"/>
              </a:lnSpc>
              <a:buClrTx/>
              <a:buSzTx/>
              <a:buFontTx/>
            </a:pPr>
            <a:r>
              <a:rPr sz="2400" dirty="0">
                <a:latin typeface="+mn-lt"/>
                <a:ea typeface="+mn-ea"/>
                <a:cs typeface="+mn-cs"/>
              </a:rPr>
              <a:t>těleso o nižší teplotě. V tělese, které teplo odevzdává, se</a:t>
            </a:r>
            <a:endParaRPr sz="2400" dirty="0">
              <a:latin typeface="+mn-lt"/>
              <a:ea typeface="+mn-ea"/>
              <a:cs typeface="+mn-cs"/>
            </a:endParaRPr>
          </a:p>
          <a:p>
            <a:pPr marL="609600" indent="-609600" algn="l" eaLnBrk="1" hangingPunct="1">
              <a:lnSpc>
                <a:spcPct val="80000"/>
              </a:lnSpc>
              <a:buClrTx/>
              <a:buSzTx/>
              <a:buFontTx/>
            </a:pPr>
            <a:r>
              <a:rPr sz="2400" dirty="0">
                <a:latin typeface="+mn-lt"/>
                <a:ea typeface="+mn-ea"/>
                <a:cs typeface="+mn-cs"/>
              </a:rPr>
              <a:t>snižuje jeho vnitřní energie a v tělese, které teplo přijímá, se </a:t>
            </a:r>
            <a:endParaRPr sz="2400" dirty="0">
              <a:latin typeface="+mn-lt"/>
              <a:ea typeface="+mn-ea"/>
              <a:cs typeface="+mn-cs"/>
            </a:endParaRPr>
          </a:p>
          <a:p>
            <a:pPr marL="609600" indent="-609600" algn="l" eaLnBrk="1" hangingPunct="1">
              <a:lnSpc>
                <a:spcPct val="80000"/>
              </a:lnSpc>
              <a:buClrTx/>
              <a:buSzTx/>
              <a:buFontTx/>
            </a:pPr>
            <a:r>
              <a:rPr sz="2400" dirty="0">
                <a:latin typeface="+mn-lt"/>
                <a:ea typeface="+mn-ea"/>
                <a:cs typeface="+mn-cs"/>
              </a:rPr>
              <a:t>jeho vnitřní energie zvyšuje.</a:t>
            </a:r>
            <a:endParaRPr sz="2400" b="1" i="1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195513" y="493713"/>
            <a:ext cx="7451725" cy="5445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 eaLnBrk="1" hangingPunct="1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cs-CZ" sz="4400" b="1" i="1" kern="1200" cap="none" spc="0" normalizeH="0" baseline="30000" noProof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" pitchFamily="18" charset="-127"/>
                <a:ea typeface="+mn-ea"/>
                <a:cs typeface="+mn-cs"/>
              </a:rPr>
              <a:t>Zákon </a:t>
            </a:r>
            <a:r>
              <a:rPr kumimoji="0" lang="cs-CZ" sz="4400" b="1" i="1" kern="1200" cap="none" spc="0" normalizeH="0" baseline="3000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ungsuh" pitchFamily="18" charset="-127"/>
                <a:ea typeface="+mn-ea"/>
                <a:cs typeface="+mn-cs"/>
              </a:rPr>
              <a:t>zachování energie</a:t>
            </a:r>
            <a:endParaRPr kumimoji="0" lang="cs-CZ" sz="4400" b="1" i="1" kern="1200" cap="none" spc="0" normalizeH="0" baseline="30000" noProof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ungsuh" pitchFamily="18" charset="-127"/>
              <a:ea typeface="+mn-ea"/>
              <a:cs typeface="+mn-cs"/>
            </a:endParaRPr>
          </a:p>
        </p:txBody>
      </p:sp>
      <p:sp>
        <p:nvSpPr>
          <p:cNvPr id="66566" name="Text Box 6"/>
          <p:cNvSpPr txBox="1"/>
          <p:nvPr/>
        </p:nvSpPr>
        <p:spPr>
          <a:xfrm>
            <a:off x="450850" y="3141663"/>
            <a:ext cx="7415213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cs-CZ" altLang="cs-CZ" sz="3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zákona  o zachování energie se v izolované soustavě ( to znamená, že nejsou žádné ztráty do okolí ) celková energie nemění.</a:t>
            </a:r>
            <a:endParaRPr lang="cs-CZ" altLang="cs-CZ" sz="3200" dirty="0">
              <a:solidFill>
                <a:srgbClr val="0099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126" name="Obdélník 1"/>
          <p:cNvSpPr/>
          <p:nvPr/>
        </p:nvSpPr>
        <p:spPr>
          <a:xfrm>
            <a:off x="384175" y="4794250"/>
            <a:ext cx="6465888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3600" dirty="0">
                <a:latin typeface="Arial" panose="020B0604020202020204" pitchFamily="34" charset="0"/>
              </a:rPr>
              <a:t>Kolik tepla těleso přijme, tolik tepla zase vydá.</a:t>
            </a:r>
            <a:endParaRPr sz="3600" dirty="0">
              <a:latin typeface="Arial" panose="020B0604020202020204" pitchFamily="34" charset="0"/>
            </a:endParaRPr>
          </a:p>
        </p:txBody>
      </p:sp>
      <p:pic>
        <p:nvPicPr>
          <p:cNvPr id="512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113" y="5254625"/>
            <a:ext cx="1690687" cy="1023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5089525"/>
            <a:ext cx="1993900" cy="646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9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4550" y="5784850"/>
            <a:ext cx="1268413" cy="231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0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1100" y="5505450"/>
            <a:ext cx="908050" cy="1023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1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4163" y="5138738"/>
            <a:ext cx="2689225" cy="646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2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1325" y="5668963"/>
            <a:ext cx="1268413" cy="231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3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9738" y="5035550"/>
            <a:ext cx="993775" cy="1268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34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30550" y="4017963"/>
            <a:ext cx="1804988" cy="854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zoom/>
    <p:sndAc>
      <p:stSnd>
        <p:snd r:embed="rId10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6564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charRg st="63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66564">
                                            <p:txEl>
                                              <p:charRg st="63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charRg st="123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66564">
                                            <p:txEl>
                                              <p:charRg st="123" end="1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charRg st="189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66564">
                                            <p:txEl>
                                              <p:charRg st="189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build="p"/>
      <p:bldP spid="665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490537"/>
          </a:xfrm>
          <a:ln/>
        </p:spPr>
        <p:txBody>
          <a:bodyPr vert="horz" wrap="square" lIns="91440" tIns="45720" rIns="91440" bIns="45720" anchor="ctr"/>
          <a:p>
            <a:r>
              <a:rPr sz="3200" u="sng" dirty="0">
                <a:solidFill>
                  <a:srgbClr val="FF0000"/>
                </a:solidFill>
              </a:rPr>
              <a:t>Těleso odevzdalo teplo</a:t>
            </a:r>
            <a:endParaRPr sz="3200" u="sng" dirty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29600" cy="5000625"/>
          </a:xfrm>
          <a:ln/>
        </p:spPr>
        <p:txBody>
          <a:bodyPr vert="horz" wrap="square" lIns="91440" tIns="45720" rIns="91440" bIns="45720" anchor="t"/>
          <a:p>
            <a:r>
              <a:rPr dirty="0"/>
              <a:t>teplo odevzdává </a:t>
            </a:r>
            <a:r>
              <a:rPr dirty="0">
                <a:solidFill>
                  <a:srgbClr val="009900"/>
                </a:solidFill>
              </a:rPr>
              <a:t>teplejší</a:t>
            </a:r>
            <a:r>
              <a:rPr dirty="0"/>
              <a:t> těleso</a:t>
            </a:r>
            <a:endParaRPr dirty="0"/>
          </a:p>
          <a:p>
            <a:r>
              <a:rPr dirty="0"/>
              <a:t>zmenší se jeho vnitřní energie</a:t>
            </a:r>
            <a:endParaRPr dirty="0"/>
          </a:p>
          <a:p>
            <a:r>
              <a:rPr dirty="0">
                <a:solidFill>
                  <a:srgbClr val="0000FF"/>
                </a:solidFill>
              </a:rPr>
              <a:t>sníží se jeho teplota</a:t>
            </a:r>
            <a:endParaRPr dirty="0">
              <a:solidFill>
                <a:srgbClr val="0000FF"/>
              </a:solidFill>
            </a:endParaRPr>
          </a:p>
        </p:txBody>
      </p:sp>
      <p:pic>
        <p:nvPicPr>
          <p:cNvPr id="6148" name="Picture 4" descr="MC900352366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7313" y="3357563"/>
            <a:ext cx="1008062" cy="811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Picture 5" descr="MP900315493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663" y="3213100"/>
            <a:ext cx="804862" cy="1223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Picture 7" descr="MC900234312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3068638"/>
            <a:ext cx="762000" cy="13890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1" name="Picture 8" descr="MC900320264[1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200" y="4868863"/>
            <a:ext cx="895350" cy="1152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2" name="Picture 10" descr="MC900440536[1]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50" y="4941888"/>
            <a:ext cx="102235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3" name="Picture 13" descr="MC900440405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5875" y="4868863"/>
            <a:ext cx="1081088" cy="10810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4" name="AutoShape 14"/>
          <p:cNvSpPr/>
          <p:nvPr/>
        </p:nvSpPr>
        <p:spPr>
          <a:xfrm>
            <a:off x="6084888" y="4149725"/>
            <a:ext cx="792162" cy="649288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17694720">
                <a:pos x="594122" y="0"/>
              </a:cxn>
              <a:cxn ang="11796480">
                <a:pos x="0" y="324644"/>
              </a:cxn>
              <a:cxn ang="5898240">
                <a:pos x="594122" y="649288"/>
              </a:cxn>
              <a:cxn ang="0">
                <a:pos x="792162" y="324644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folHlink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5" name="Text Box 15"/>
          <p:cNvSpPr txBox="1"/>
          <p:nvPr/>
        </p:nvSpPr>
        <p:spPr>
          <a:xfrm>
            <a:off x="7308850" y="3789363"/>
            <a:ext cx="773113" cy="1189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7200" b="1" baseline="0" dirty="0">
                <a:solidFill>
                  <a:srgbClr val="FF0000"/>
                </a:solidFill>
                <a:latin typeface="Arial" panose="020B0604020202020204" pitchFamily="34" charset="0"/>
              </a:rPr>
              <a:t>Q</a:t>
            </a:r>
            <a:endParaRPr sz="7200" b="1" baseline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56" name="AutoShape 16">
            <a:hlinkClick r:id="" action="ppaction://noaction"/>
          </p:cNvPr>
          <p:cNvSpPr/>
          <p:nvPr/>
        </p:nvSpPr>
        <p:spPr>
          <a:xfrm>
            <a:off x="8532813" y="6237288"/>
            <a:ext cx="431800" cy="360362"/>
          </a:xfrm>
          <a:prstGeom prst="rightArrow">
            <a:avLst>
              <a:gd name="adj1" fmla="val 50000"/>
              <a:gd name="adj2" fmla="val 29955"/>
            </a:avLst>
          </a:prstGeom>
          <a:solidFill>
            <a:srgbClr val="FFCC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490537"/>
          </a:xfrm>
          <a:ln/>
        </p:spPr>
        <p:txBody>
          <a:bodyPr vert="horz" wrap="square" lIns="91440" tIns="45720" rIns="91440" bIns="45720" anchor="ctr"/>
          <a:p>
            <a:r>
              <a:rPr sz="3200" u="sng" dirty="0">
                <a:solidFill>
                  <a:srgbClr val="FF0000"/>
                </a:solidFill>
              </a:rPr>
              <a:t>Těleso přijalo teplo</a:t>
            </a:r>
            <a:endParaRPr sz="3200" u="sng" dirty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idx="1" hasCustomPrompt="1"/>
          </p:nvPr>
        </p:nvSpPr>
        <p:spPr>
          <a:xfrm>
            <a:off x="457200" y="981075"/>
            <a:ext cx="8229600" cy="5145088"/>
          </a:xfrm>
          <a:ln/>
        </p:spPr>
        <p:txBody>
          <a:bodyPr vert="horz" wrap="square" lIns="91440" tIns="45720" rIns="91440" bIns="45720" anchor="t"/>
          <a:p>
            <a:r>
              <a:rPr dirty="0"/>
              <a:t>teplo přijímá </a:t>
            </a:r>
            <a:r>
              <a:rPr dirty="0">
                <a:solidFill>
                  <a:srgbClr val="009900"/>
                </a:solidFill>
              </a:rPr>
              <a:t>studenější</a:t>
            </a:r>
            <a:r>
              <a:rPr dirty="0"/>
              <a:t> těleso</a:t>
            </a:r>
            <a:endParaRPr dirty="0"/>
          </a:p>
          <a:p>
            <a:r>
              <a:rPr dirty="0"/>
              <a:t>zvýší se jeho vnitřní energie</a:t>
            </a:r>
            <a:endParaRPr dirty="0"/>
          </a:p>
          <a:p>
            <a:r>
              <a:rPr dirty="0">
                <a:solidFill>
                  <a:srgbClr val="0000FF"/>
                </a:solidFill>
              </a:rPr>
              <a:t>zvýší se jeho teplota</a:t>
            </a:r>
            <a:endParaRPr dirty="0">
              <a:solidFill>
                <a:srgbClr val="0000FF"/>
              </a:solidFill>
            </a:endParaRPr>
          </a:p>
        </p:txBody>
      </p:sp>
      <p:pic>
        <p:nvPicPr>
          <p:cNvPr id="7172" name="Picture 7" descr="MP900289199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2924175"/>
            <a:ext cx="1511300" cy="1101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13" descr="MC900232137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2924175"/>
            <a:ext cx="1071563" cy="1152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Picture 17" descr="MC900358913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088" y="4508500"/>
            <a:ext cx="874712" cy="1296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5" name="Picture 19" descr="MP900399399[1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975" y="4581525"/>
            <a:ext cx="1511300" cy="1006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6" name="Picture 26" descr="MC900237364[1]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1638" y="2924175"/>
            <a:ext cx="1152525" cy="9890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7" name="Picture 34" descr="MC900014507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6100" y="4508500"/>
            <a:ext cx="954088" cy="1008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8" name="AutoShape 35"/>
          <p:cNvSpPr/>
          <p:nvPr/>
        </p:nvSpPr>
        <p:spPr>
          <a:xfrm rot="10800000">
            <a:off x="6011863" y="3789363"/>
            <a:ext cx="792162" cy="649287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17694720">
                <a:pos x="594122" y="0"/>
              </a:cxn>
              <a:cxn ang="11796480">
                <a:pos x="0" y="324644"/>
              </a:cxn>
              <a:cxn ang="5898240">
                <a:pos x="594122" y="649287"/>
              </a:cxn>
              <a:cxn ang="0">
                <a:pos x="792162" y="324644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folHlink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9" name="Text Box 36"/>
          <p:cNvSpPr txBox="1"/>
          <p:nvPr/>
        </p:nvSpPr>
        <p:spPr>
          <a:xfrm>
            <a:off x="7235825" y="3429000"/>
            <a:ext cx="895350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7200" b="1" baseline="0" dirty="0">
                <a:solidFill>
                  <a:srgbClr val="FF0000"/>
                </a:solidFill>
                <a:latin typeface="Arial" panose="020B0604020202020204" pitchFamily="34" charset="0"/>
              </a:rPr>
              <a:t>Q</a:t>
            </a:r>
            <a:endParaRPr sz="7200" b="1" baseline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80" name="AutoShape 37">
            <a:hlinkClick r:id="" action="ppaction://noaction"/>
          </p:cNvPr>
          <p:cNvSpPr/>
          <p:nvPr/>
        </p:nvSpPr>
        <p:spPr>
          <a:xfrm>
            <a:off x="8532813" y="6237288"/>
            <a:ext cx="431800" cy="360362"/>
          </a:xfrm>
          <a:prstGeom prst="rightArrow">
            <a:avLst>
              <a:gd name="adj1" fmla="val 50000"/>
              <a:gd name="adj2" fmla="val 29955"/>
            </a:avLst>
          </a:prstGeom>
          <a:solidFill>
            <a:srgbClr val="FFCC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1975"/>
          </a:xfrm>
          <a:ln/>
        </p:spPr>
        <p:txBody>
          <a:bodyPr vert="horz" wrap="square" lIns="91440" tIns="45720" rIns="91440" bIns="45720" anchor="ctr"/>
          <a:p>
            <a:pPr algn="l"/>
            <a:r>
              <a:rPr sz="3200" u="sng" dirty="0">
                <a:solidFill>
                  <a:srgbClr val="FF0000"/>
                </a:solidFill>
              </a:rPr>
              <a:t>Na čem závisí velikost tepla?</a:t>
            </a:r>
            <a:endParaRPr sz="3200" u="sng" dirty="0">
              <a:solidFill>
                <a:srgbClr val="FF0000"/>
              </a:solidFill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idx="1" hasCustomPrompt="1"/>
          </p:nvPr>
        </p:nvSpPr>
        <p:spPr>
          <a:xfrm>
            <a:off x="179388" y="1052513"/>
            <a:ext cx="8785225" cy="5073650"/>
          </a:xfrm>
          <a:ln/>
        </p:spPr>
        <p:txBody>
          <a:bodyPr vert="horz" wrap="square" lIns="91440" tIns="45720" rIns="91440" bIns="45720" anchor="t"/>
          <a:p>
            <a:r>
              <a:rPr dirty="0">
                <a:solidFill>
                  <a:srgbClr val="0000FF"/>
                </a:solidFill>
              </a:rPr>
              <a:t>na</a:t>
            </a:r>
            <a:r>
              <a:rPr dirty="0"/>
              <a:t> </a:t>
            </a:r>
            <a:r>
              <a:rPr u="sng" dirty="0">
                <a:solidFill>
                  <a:srgbClr val="0000FF"/>
                </a:solidFill>
              </a:rPr>
              <a:t>hmotnosti tělesa</a:t>
            </a:r>
            <a:r>
              <a:rPr dirty="0">
                <a:solidFill>
                  <a:srgbClr val="0000FF"/>
                </a:solidFill>
              </a:rPr>
              <a:t> m</a:t>
            </a:r>
            <a:r>
              <a:rPr dirty="0"/>
              <a:t> (kg)</a:t>
            </a:r>
            <a:endParaRPr dirty="0"/>
          </a:p>
          <a:p>
            <a:endParaRPr dirty="0"/>
          </a:p>
          <a:p>
            <a:r>
              <a:rPr dirty="0">
                <a:solidFill>
                  <a:srgbClr val="0000FF"/>
                </a:solidFill>
              </a:rPr>
              <a:t>na </a:t>
            </a:r>
            <a:r>
              <a:rPr u="sng" dirty="0">
                <a:solidFill>
                  <a:srgbClr val="0000FF"/>
                </a:solidFill>
              </a:rPr>
              <a:t>přírůstku teploty</a:t>
            </a:r>
            <a:r>
              <a:rPr dirty="0">
                <a:solidFill>
                  <a:srgbClr val="0000FF"/>
                </a:solidFill>
              </a:rPr>
              <a:t> (t – t</a:t>
            </a:r>
            <a:r>
              <a:rPr baseline="-25000" dirty="0">
                <a:solidFill>
                  <a:srgbClr val="0000FF"/>
                </a:solidFill>
              </a:rPr>
              <a:t>0</a:t>
            </a:r>
            <a:r>
              <a:rPr dirty="0">
                <a:solidFill>
                  <a:srgbClr val="0000FF"/>
                </a:solidFill>
              </a:rPr>
              <a:t>)</a:t>
            </a:r>
            <a:r>
              <a:rPr dirty="0"/>
              <a:t> (</a:t>
            </a:r>
            <a:r>
              <a:rPr baseline="30000" dirty="0"/>
              <a:t>0</a:t>
            </a:r>
            <a:r>
              <a:rPr dirty="0"/>
              <a:t>C)</a:t>
            </a:r>
            <a:endParaRPr dirty="0"/>
          </a:p>
          <a:p>
            <a:pPr>
              <a:buNone/>
            </a:pPr>
            <a:r>
              <a:rPr dirty="0"/>
              <a:t>   </a:t>
            </a:r>
            <a:r>
              <a:rPr sz="2800" dirty="0"/>
              <a:t>t</a:t>
            </a:r>
            <a:r>
              <a:rPr sz="2800" baseline="-25000" dirty="0"/>
              <a:t>0</a:t>
            </a:r>
            <a:r>
              <a:rPr sz="2800" dirty="0"/>
              <a:t> . . . počáteční teplota, t . . . konečná teplota</a:t>
            </a:r>
            <a:endParaRPr sz="2800" dirty="0"/>
          </a:p>
          <a:p>
            <a:pPr>
              <a:buNone/>
            </a:pPr>
            <a:endParaRPr sz="2800" dirty="0"/>
          </a:p>
          <a:p>
            <a:r>
              <a:rPr dirty="0">
                <a:solidFill>
                  <a:srgbClr val="0000FF"/>
                </a:solidFill>
              </a:rPr>
              <a:t>na </a:t>
            </a:r>
            <a:r>
              <a:rPr u="sng" dirty="0">
                <a:solidFill>
                  <a:srgbClr val="0000FF"/>
                </a:solidFill>
              </a:rPr>
              <a:t>druhu látky</a:t>
            </a:r>
            <a:r>
              <a:rPr dirty="0">
                <a:solidFill>
                  <a:srgbClr val="0000FF"/>
                </a:solidFill>
              </a:rPr>
              <a:t>     </a:t>
            </a:r>
            <a:r>
              <a:rPr dirty="0"/>
              <a:t>  </a:t>
            </a:r>
            <a:r>
              <a:rPr dirty="0">
                <a:solidFill>
                  <a:srgbClr val="009900"/>
                </a:solidFill>
              </a:rPr>
              <a:t>měrná tepelná kapacita c</a:t>
            </a:r>
            <a:endParaRPr u="sng" dirty="0">
              <a:solidFill>
                <a:srgbClr val="009900"/>
              </a:solidFill>
            </a:endParaRPr>
          </a:p>
          <a:p>
            <a:endParaRPr dirty="0"/>
          </a:p>
        </p:txBody>
      </p:sp>
      <p:pic>
        <p:nvPicPr>
          <p:cNvPr id="8196" name="Picture 10" descr="MP900315546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4075" y="4941888"/>
            <a:ext cx="1943100" cy="13858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Picture 11" descr="MC90044175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263" y="4797425"/>
            <a:ext cx="1368425" cy="1368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Picture 16" descr="MP900434097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663" y="692150"/>
            <a:ext cx="1943100" cy="1871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9" name="AutoShape 18">
            <a:hlinkClick r:id="" action="ppaction://noaction"/>
          </p:cNvPr>
          <p:cNvSpPr/>
          <p:nvPr/>
        </p:nvSpPr>
        <p:spPr>
          <a:xfrm>
            <a:off x="8532813" y="6237288"/>
            <a:ext cx="431800" cy="360362"/>
          </a:xfrm>
          <a:prstGeom prst="rightArrow">
            <a:avLst>
              <a:gd name="adj1" fmla="val 50000"/>
              <a:gd name="adj2" fmla="val 29955"/>
            </a:avLst>
          </a:prstGeom>
          <a:solidFill>
            <a:srgbClr val="FFCC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51219" name="AutoShap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604250" y="5734050"/>
            <a:ext cx="288925" cy="358775"/>
          </a:xfrm>
          <a:prstGeom prst="star5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800" b="0" i="0" u="none" strike="noStrike" kern="1200" cap="none" spc="0" normalizeH="0" baseline="30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01" name="Line 20"/>
          <p:cNvSpPr/>
          <p:nvPr/>
        </p:nvSpPr>
        <p:spPr>
          <a:xfrm>
            <a:off x="3276600" y="4221163"/>
            <a:ext cx="57467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28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28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63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63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119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charRg st="119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1975"/>
          </a:xfrm>
          <a:ln/>
        </p:spPr>
        <p:txBody>
          <a:bodyPr vert="horz" wrap="square" lIns="91440" tIns="45720" rIns="91440" bIns="45720" anchor="ctr"/>
          <a:p>
            <a:pPr algn="l"/>
            <a:r>
              <a:rPr sz="3200" u="sng" dirty="0">
                <a:solidFill>
                  <a:srgbClr val="FF0000"/>
                </a:solidFill>
              </a:rPr>
              <a:t>Měrná tepelná kapacita c</a:t>
            </a:r>
            <a:endParaRPr sz="3200" u="sng" dirty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 hasCustomPrompt="1"/>
          </p:nvPr>
        </p:nvSpPr>
        <p:spPr>
          <a:xfrm>
            <a:off x="179388" y="1052513"/>
            <a:ext cx="8785225" cy="5073650"/>
          </a:xfrm>
          <a:ln/>
        </p:spPr>
        <p:txBody>
          <a:bodyPr vert="horz" wrap="square" lIns="91440" tIns="45720" rIns="91440" bIns="45720" anchor="t"/>
          <a:p>
            <a:pPr>
              <a:spcBef>
                <a:spcPct val="50000"/>
              </a:spcBef>
              <a:buNone/>
            </a:pPr>
            <a:r>
              <a:rPr dirty="0"/>
              <a:t>Vyjadřuje,kolik tepla </a:t>
            </a:r>
            <a:r>
              <a:rPr dirty="0">
                <a:solidFill>
                  <a:srgbClr val="0000FF"/>
                </a:solidFill>
              </a:rPr>
              <a:t>přijme 1 kg</a:t>
            </a:r>
            <a:r>
              <a:rPr dirty="0"/>
              <a:t> látky, aby se</a:t>
            </a:r>
            <a:endParaRPr dirty="0"/>
          </a:p>
          <a:p>
            <a:pPr>
              <a:spcBef>
                <a:spcPct val="50000"/>
              </a:spcBef>
              <a:buNone/>
            </a:pPr>
            <a:r>
              <a:rPr dirty="0">
                <a:solidFill>
                  <a:srgbClr val="0000FF"/>
                </a:solidFill>
              </a:rPr>
              <a:t>ohřála o 1 </a:t>
            </a:r>
            <a:r>
              <a:rPr baseline="30000" dirty="0">
                <a:solidFill>
                  <a:srgbClr val="0000FF"/>
                </a:solidFill>
              </a:rPr>
              <a:t>0</a:t>
            </a:r>
            <a:r>
              <a:rPr dirty="0">
                <a:solidFill>
                  <a:srgbClr val="0000FF"/>
                </a:solidFill>
              </a:rPr>
              <a:t>C</a:t>
            </a:r>
            <a:r>
              <a:rPr dirty="0"/>
              <a:t> (nebo kolik </a:t>
            </a:r>
            <a:r>
              <a:rPr dirty="0">
                <a:solidFill>
                  <a:srgbClr val="009900"/>
                </a:solidFill>
              </a:rPr>
              <a:t>odevzdá, aby se</a:t>
            </a:r>
            <a:endParaRPr dirty="0">
              <a:solidFill>
                <a:srgbClr val="009900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dirty="0">
                <a:solidFill>
                  <a:srgbClr val="009900"/>
                </a:solidFill>
              </a:rPr>
              <a:t>ochladila o 1 </a:t>
            </a:r>
            <a:r>
              <a:rPr baseline="30000" dirty="0">
                <a:solidFill>
                  <a:srgbClr val="009900"/>
                </a:solidFill>
              </a:rPr>
              <a:t>0</a:t>
            </a:r>
            <a:r>
              <a:rPr dirty="0">
                <a:solidFill>
                  <a:srgbClr val="009900"/>
                </a:solidFill>
              </a:rPr>
              <a:t>C</a:t>
            </a:r>
            <a:r>
              <a:rPr dirty="0"/>
              <a:t>).  (Fyzikální tabulky)</a:t>
            </a: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r>
              <a:rPr dirty="0"/>
              <a:t>např. voda:</a:t>
            </a: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r>
              <a:rPr dirty="0"/>
              <a:t>         </a:t>
            </a:r>
            <a:endParaRPr dirty="0"/>
          </a:p>
          <a:p>
            <a:pPr>
              <a:buNone/>
            </a:pPr>
            <a:r>
              <a:rPr dirty="0"/>
              <a:t>       železo:  </a:t>
            </a:r>
            <a:endParaRPr dirty="0"/>
          </a:p>
          <a:p>
            <a:pPr>
              <a:buNone/>
            </a:pPr>
            <a:endParaRPr dirty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484438" y="3500438"/>
          <a:ext cx="2249487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914400" imgH="419100" progId="Equation.3">
                  <p:embed/>
                </p:oleObj>
              </mc:Choice>
              <mc:Fallback>
                <p:oleObj name="" r:id="rId1" imgW="914400" imgH="4191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84438" y="3500438"/>
                        <a:ext cx="2249487" cy="1030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7" descr="MP900341724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863" y="3500438"/>
            <a:ext cx="1336675" cy="187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Text Box 8"/>
          <p:cNvSpPr txBox="1"/>
          <p:nvPr/>
        </p:nvSpPr>
        <p:spPr>
          <a:xfrm>
            <a:off x="7885113" y="4292600"/>
            <a:ext cx="14033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1" baseline="0" dirty="0">
                <a:solidFill>
                  <a:srgbClr val="FF0000"/>
                </a:solidFill>
                <a:latin typeface="Arial" panose="020B0604020202020204" pitchFamily="34" charset="0"/>
              </a:rPr>
              <a:t>4,18 kJ</a:t>
            </a:r>
            <a:endParaRPr sz="2400" b="1" baseline="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Line 9"/>
          <p:cNvSpPr/>
          <p:nvPr/>
        </p:nvSpPr>
        <p:spPr>
          <a:xfrm flipH="1">
            <a:off x="7451725" y="4508500"/>
            <a:ext cx="360363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24" name="Text Box 10"/>
          <p:cNvSpPr txBox="1"/>
          <p:nvPr/>
        </p:nvSpPr>
        <p:spPr>
          <a:xfrm>
            <a:off x="5003800" y="4076700"/>
            <a:ext cx="949325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2400" baseline="0" dirty="0">
                <a:solidFill>
                  <a:srgbClr val="0000FF"/>
                </a:solidFill>
                <a:latin typeface="Arial" panose="020B0604020202020204" pitchFamily="34" charset="0"/>
              </a:rPr>
              <a:t> 1 kg</a:t>
            </a:r>
            <a:endParaRPr sz="2400" baseline="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sz="2400" baseline="0" dirty="0">
                <a:solidFill>
                  <a:srgbClr val="0000FF"/>
                </a:solidFill>
                <a:latin typeface="Arial" panose="020B0604020202020204" pitchFamily="34" charset="0"/>
              </a:rPr>
              <a:t>+1 </a:t>
            </a:r>
            <a:r>
              <a:rPr sz="2400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  <a:r>
              <a:rPr sz="2400" baseline="0" dirty="0">
                <a:solidFill>
                  <a:srgbClr val="0000FF"/>
                </a:solidFill>
                <a:latin typeface="Arial" panose="020B0604020202020204" pitchFamily="34" charset="0"/>
              </a:rPr>
              <a:t>C</a:t>
            </a:r>
            <a:endParaRPr sz="3200" baseline="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225" name="Object 11"/>
          <p:cNvGraphicFramePr>
            <a:graphicFrameLocks noChangeAspect="1"/>
          </p:cNvGraphicFramePr>
          <p:nvPr/>
        </p:nvGraphicFramePr>
        <p:xfrm>
          <a:off x="2411413" y="5229225"/>
          <a:ext cx="2281237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4" imgW="927100" imgH="419100" progId="Equation.3">
                  <p:embed/>
                </p:oleObj>
              </mc:Choice>
              <mc:Fallback>
                <p:oleObj name="" r:id="rId4" imgW="927100" imgH="4191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11413" y="5229225"/>
                        <a:ext cx="2281237" cy="1030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AutoShape 12">
            <a:hlinkClick r:id="" action="ppaction://noaction"/>
          </p:cNvPr>
          <p:cNvSpPr/>
          <p:nvPr/>
        </p:nvSpPr>
        <p:spPr>
          <a:xfrm>
            <a:off x="8532813" y="6237288"/>
            <a:ext cx="431800" cy="360362"/>
          </a:xfrm>
          <a:prstGeom prst="rightArrow">
            <a:avLst>
              <a:gd name="adj1" fmla="val 50000"/>
              <a:gd name="adj2" fmla="val 29955"/>
            </a:avLst>
          </a:prstGeom>
          <a:solidFill>
            <a:srgbClr val="FFCC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3412"/>
          </a:xfrm>
          <a:ln/>
        </p:spPr>
        <p:txBody>
          <a:bodyPr vert="horz" wrap="square" lIns="91440" tIns="45720" rIns="91440" bIns="45720" anchor="ctr"/>
          <a:p>
            <a:r>
              <a:rPr sz="3200" u="sng" dirty="0">
                <a:solidFill>
                  <a:srgbClr val="FF0000"/>
                </a:solidFill>
              </a:rPr>
              <a:t>Určení tepla</a:t>
            </a:r>
            <a:endParaRPr sz="3200" u="sng" dirty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052513"/>
            <a:ext cx="8507413" cy="5073650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dirty="0"/>
              <a:t>Teplo nelze změřit.</a:t>
            </a:r>
            <a:endParaRPr dirty="0"/>
          </a:p>
          <a:p>
            <a:pPr>
              <a:buNone/>
            </a:pPr>
            <a:r>
              <a:rPr dirty="0"/>
              <a:t>Zjistíme, </a:t>
            </a:r>
            <a:r>
              <a:rPr dirty="0">
                <a:solidFill>
                  <a:srgbClr val="FF3399"/>
                </a:solidFill>
              </a:rPr>
              <a:t>o kolik se zvýší (sníží) teplota tělesa</a:t>
            </a:r>
            <a:endParaRPr dirty="0">
              <a:solidFill>
                <a:srgbClr val="FF3399"/>
              </a:solidFill>
            </a:endParaRPr>
          </a:p>
          <a:p>
            <a:pPr>
              <a:buNone/>
            </a:pPr>
            <a:r>
              <a:rPr dirty="0"/>
              <a:t>a teplo </a:t>
            </a:r>
            <a:r>
              <a:rPr dirty="0">
                <a:solidFill>
                  <a:srgbClr val="009900"/>
                </a:solidFill>
              </a:rPr>
              <a:t>vypočteme</a:t>
            </a:r>
            <a:r>
              <a:rPr dirty="0"/>
              <a:t> podle vzorce:</a:t>
            </a:r>
            <a:endParaRPr dirty="0"/>
          </a:p>
          <a:p>
            <a:pPr>
              <a:buNone/>
            </a:pPr>
            <a:endParaRPr dirty="0"/>
          </a:p>
          <a:p>
            <a:pPr>
              <a:buNone/>
            </a:pPr>
            <a:r>
              <a:rPr sz="3600" dirty="0"/>
              <a:t>  </a:t>
            </a:r>
            <a:r>
              <a:rPr sz="3600" dirty="0">
                <a:solidFill>
                  <a:srgbClr val="FF0000"/>
                </a:solidFill>
              </a:rPr>
              <a:t>Q = m . c . (t – t</a:t>
            </a:r>
            <a:r>
              <a:rPr sz="3600" baseline="-25000" dirty="0">
                <a:solidFill>
                  <a:srgbClr val="FF0000"/>
                </a:solidFill>
              </a:rPr>
              <a:t>0</a:t>
            </a:r>
            <a:r>
              <a:rPr sz="3600" dirty="0">
                <a:solidFill>
                  <a:srgbClr val="FF0000"/>
                </a:solidFill>
              </a:rPr>
              <a:t>)    (J)       </a:t>
            </a:r>
            <a:r>
              <a:rPr sz="2800" dirty="0">
                <a:solidFill>
                  <a:srgbClr val="FF0000"/>
                </a:solidFill>
              </a:rPr>
              <a:t>přijaté teplo</a:t>
            </a:r>
            <a:endParaRPr sz="2800" dirty="0">
              <a:solidFill>
                <a:srgbClr val="FF0000"/>
              </a:solidFill>
            </a:endParaRPr>
          </a:p>
          <a:p>
            <a:pPr>
              <a:buNone/>
            </a:pPr>
            <a:endParaRPr sz="36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sz="3600" dirty="0">
                <a:solidFill>
                  <a:srgbClr val="0000FF"/>
                </a:solidFill>
              </a:rPr>
              <a:t>  Q = m . c . (t</a:t>
            </a:r>
            <a:r>
              <a:rPr sz="3600" baseline="-25000" dirty="0">
                <a:solidFill>
                  <a:srgbClr val="0000FF"/>
                </a:solidFill>
              </a:rPr>
              <a:t>0 </a:t>
            </a:r>
            <a:r>
              <a:rPr sz="3600" dirty="0">
                <a:solidFill>
                  <a:srgbClr val="0000FF"/>
                </a:solidFill>
              </a:rPr>
              <a:t>– t)    (J)       </a:t>
            </a:r>
            <a:r>
              <a:rPr sz="2800" dirty="0">
                <a:solidFill>
                  <a:srgbClr val="0000FF"/>
                </a:solidFill>
              </a:rPr>
              <a:t>odevzdané teplo</a:t>
            </a:r>
            <a:endParaRPr sz="2800" dirty="0">
              <a:solidFill>
                <a:srgbClr val="0000FF"/>
              </a:solidFill>
            </a:endParaRPr>
          </a:p>
          <a:p>
            <a:pPr>
              <a:buNone/>
            </a:pPr>
            <a:endParaRPr sz="2800" dirty="0">
              <a:solidFill>
                <a:srgbClr val="0000FF"/>
              </a:solidFill>
            </a:endParaRPr>
          </a:p>
        </p:txBody>
      </p:sp>
      <p:sp>
        <p:nvSpPr>
          <p:cNvPr id="10244" name="Rectangle 4"/>
          <p:cNvSpPr/>
          <p:nvPr/>
        </p:nvSpPr>
        <p:spPr>
          <a:xfrm>
            <a:off x="468313" y="3284538"/>
            <a:ext cx="5184775" cy="93662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pic>
        <p:nvPicPr>
          <p:cNvPr id="10245" name="Picture 8" descr="MC900199349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19475" y="5589588"/>
            <a:ext cx="1800225" cy="1425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6" name="AutoShape 9">
            <a:hlinkClick r:id="" action="ppaction://noaction"/>
          </p:cNvPr>
          <p:cNvSpPr/>
          <p:nvPr/>
        </p:nvSpPr>
        <p:spPr>
          <a:xfrm>
            <a:off x="8532813" y="6237288"/>
            <a:ext cx="431800" cy="360362"/>
          </a:xfrm>
          <a:prstGeom prst="rightArrow">
            <a:avLst>
              <a:gd name="adj1" fmla="val 50000"/>
              <a:gd name="adj2" fmla="val 29955"/>
            </a:avLst>
          </a:prstGeom>
          <a:solidFill>
            <a:srgbClr val="FFCC00"/>
          </a:solidFill>
          <a:ln w="9525">
            <a:noFill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0247" name="Rectangle 10"/>
          <p:cNvSpPr/>
          <p:nvPr/>
        </p:nvSpPr>
        <p:spPr>
          <a:xfrm>
            <a:off x="468313" y="4581525"/>
            <a:ext cx="5184775" cy="936625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8924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651500" y="4149725"/>
            <a:ext cx="288925" cy="358775"/>
          </a:xfrm>
          <a:prstGeom prst="star5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800" b="0" i="0" u="none" strike="noStrike" kern="1200" cap="none" spc="0" normalizeH="0" baseline="30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 dir="rd"/>
  </p:transition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cs-CZ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cs-CZ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2803</Words>
  <Application>WPS Presentation</Application>
  <PresentationFormat>Předvádění na obrazovce (4:3)</PresentationFormat>
  <Paragraphs>134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SimSun</vt:lpstr>
      <vt:lpstr>Wingdings</vt:lpstr>
      <vt:lpstr>Calibri</vt:lpstr>
      <vt:lpstr>Gungsuh</vt:lpstr>
      <vt:lpstr>Malgun Gothic</vt:lpstr>
      <vt:lpstr>Microsoft YaHei</vt:lpstr>
      <vt:lpstr/>
      <vt:lpstr>Arial Unicode MS</vt:lpstr>
      <vt:lpstr>Výchozí návrh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mokry</dc:creator>
  <cp:lastModifiedBy>Seife</cp:lastModifiedBy>
  <cp:revision>59</cp:revision>
  <dcterms:created xsi:type="dcterms:W3CDTF">2011-10-04T09:03:37Z</dcterms:created>
  <dcterms:modified xsi:type="dcterms:W3CDTF">2021-01-04T17:00:17Z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