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7" r:id="rId4"/>
    <p:sldId id="268" r:id="rId5"/>
    <p:sldId id="270" r:id="rId6"/>
    <p:sldId id="277" r:id="rId7"/>
    <p:sldId id="280" r:id="rId8"/>
    <p:sldId id="288" r:id="rId9"/>
    <p:sldId id="284" r:id="rId10"/>
    <p:sldId id="285" r:id="rId11"/>
    <p:sldId id="282" r:id="rId12"/>
    <p:sldId id="283" r:id="rId13"/>
    <p:sldId id="287" r:id="rId14"/>
    <p:sldId id="286" r:id="rId15"/>
    <p:sldId id="289" r:id="rId16"/>
  </p:sldIdLst>
  <p:sldSz cx="9144000" cy="6858000" type="screen4x3"/>
  <p:notesSz cx="6858000" cy="9144000"/>
  <p:defaultTextStyle>
    <a:defPPr>
      <a:defRPr lang="cs-CZ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FF00"/>
    <a:srgbClr val="FF0000"/>
    <a:srgbClr val="FF33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7"/>
    <p:restoredTop sz="94621"/>
  </p:normalViewPr>
  <p:slideViewPr>
    <p:cSldViewPr showGuides="1"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Úvodní snímek">
    <p:bg>
      <p:bgPr>
        <a:gradFill rotWithShape="0">
          <a:gsLst>
            <a:gs pos="0">
              <a:srgbClr val="41416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73" name="Freeform 3"/>
            <p:cNvSpPr/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057" name="Group 4"/>
            <p:cNvGrpSpPr/>
            <p:nvPr userDrawn="1"/>
          </p:nvGrpSpPr>
          <p:grpSpPr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5" name="Freeform 5"/>
              <p:cNvSpPr/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6"/>
              <p:cNvSpPr/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7"/>
              <p:cNvSpPr/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8"/>
              <p:cNvSpPr/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9"/>
              <p:cNvSpPr/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0"/>
              <p:cNvSpPr/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"/>
              <p:cNvSpPr/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2"/>
              <p:cNvSpPr/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3"/>
              <p:cNvSpPr/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4"/>
              <p:cNvSpPr/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5"/>
              <p:cNvSpPr/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6"/>
              <p:cNvSpPr/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7"/>
              <p:cNvSpPr/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8"/>
              <p:cNvSpPr/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9"/>
              <p:cNvSpPr/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20"/>
              <p:cNvSpPr/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21"/>
              <p:cNvSpPr/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22"/>
              <p:cNvSpPr/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23"/>
              <p:cNvSpPr/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24"/>
              <p:cNvSpPr/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25"/>
              <p:cNvSpPr/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26"/>
              <p:cNvSpPr/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27"/>
              <p:cNvSpPr/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28"/>
              <p:cNvSpPr/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29"/>
              <p:cNvSpPr/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2083" name="Group 30"/>
              <p:cNvGrpSpPr/>
              <p:nvPr/>
            </p:nvGrpSpPr>
            <p:grpSpPr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22" name="Freeform 31"/>
                <p:cNvSpPr/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" name="Freeform 32"/>
                <p:cNvSpPr/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Freeform 33"/>
                <p:cNvSpPr/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5" name="Freeform 34"/>
                <p:cNvSpPr/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6" name="Freeform 35"/>
                <p:cNvSpPr/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7" name="Freeform 36"/>
                <p:cNvSpPr/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" name="Freeform 37"/>
                <p:cNvSpPr/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9" name="Freeform 38"/>
                <p:cNvSpPr/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" name="Freeform 39"/>
                <p:cNvSpPr/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1" name="Freeform 40"/>
                <p:cNvSpPr/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2" name="Freeform 41"/>
                <p:cNvSpPr/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" name="Freeform 42"/>
                <p:cNvSpPr/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" name="Freeform 43"/>
                <p:cNvSpPr/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5" name="Freeform 44"/>
                <p:cNvSpPr/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6" name="Freeform 45"/>
                <p:cNvSpPr/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084" name="Group 46"/>
              <p:cNvGrpSpPr/>
              <p:nvPr/>
            </p:nvGrpSpPr>
            <p:grpSpPr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2103" name="Freeform 47"/>
                <p:cNvSpPr/>
                <p:nvPr/>
              </p:nvSpPr>
              <p:spPr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3" y="428"/>
                    </a:cxn>
                    <a:cxn ang="0">
                      <a:pos x="307" y="428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3" y="428"/>
                    </a:cxn>
                    <a:cxn ang="0">
                      <a:pos x="283" y="428"/>
                    </a:cxn>
                    <a:cxn ang="0">
                      <a:pos x="283" y="428"/>
                    </a:cxn>
                  </a:cxnLst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2104" name="Freeform 48"/>
                <p:cNvSpPr/>
                <p:nvPr/>
              </p:nvSpPr>
              <p:spPr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8"/>
                    </a:cxn>
                    <a:cxn ang="0">
                      <a:pos x="48" y="488"/>
                    </a:cxn>
                    <a:cxn ang="0">
                      <a:pos x="349" y="72"/>
                    </a:cxn>
                    <a:cxn ang="0">
                      <a:pos x="349" y="0"/>
                    </a:cxn>
                    <a:cxn ang="0">
                      <a:pos x="0" y="488"/>
                    </a:cxn>
                    <a:cxn ang="0">
                      <a:pos x="24" y="488"/>
                    </a:cxn>
                    <a:cxn ang="0">
                      <a:pos x="24" y="488"/>
                    </a:cxn>
                  </a:cxnLst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</p:grpSp>
          <p:grpSp>
            <p:nvGrpSpPr>
              <p:cNvPr id="2085" name="Group 49"/>
              <p:cNvGrpSpPr/>
              <p:nvPr/>
            </p:nvGrpSpPr>
            <p:grpSpPr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11" name="Freeform 50"/>
                <p:cNvSpPr/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" name="Freeform 51"/>
                <p:cNvSpPr/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" name="Freeform 52"/>
                <p:cNvSpPr/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4" name="Freeform 53"/>
                <p:cNvSpPr/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5" name="Freeform 54"/>
                <p:cNvSpPr/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6" name="Freeform 55"/>
                <p:cNvSpPr/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7" name="Freeform 56"/>
                <p:cNvSpPr/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8" name="Freeform 57"/>
                <p:cNvSpPr/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9" name="Freeform 58"/>
                <p:cNvSpPr/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03" name="Freeform 59"/>
              <p:cNvSpPr/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87" name="Freeform 60"/>
              <p:cNvSpPr/>
              <p:nvPr/>
            </p:nvSpPr>
            <p:spPr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88" name="Freeform 61"/>
              <p:cNvSpPr/>
              <p:nvPr/>
            </p:nvSpPr>
            <p:spPr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89" name="Freeform 62"/>
              <p:cNvSpPr/>
              <p:nvPr/>
            </p:nvSpPr>
            <p:spPr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" name="Freeform 63"/>
              <p:cNvSpPr/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91" name="Freeform 64"/>
              <p:cNvSpPr/>
              <p:nvPr/>
            </p:nvSpPr>
            <p:spPr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92" name="Freeform 65"/>
              <p:cNvSpPr/>
              <p:nvPr/>
            </p:nvSpPr>
            <p:spPr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93" name="Freeform 66"/>
              <p:cNvSpPr/>
              <p:nvPr/>
            </p:nvSpPr>
            <p:spPr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</p:grpSp>
      <p:sp>
        <p:nvSpPr>
          <p:cNvPr id="49219" name="Rectangle 67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Klepnutím lze upravit styl předlohy nadpisů.</a:t>
            </a:r>
            <a:endParaRPr lang="cs-CZ"/>
          </a:p>
        </p:txBody>
      </p:sp>
      <p:sp>
        <p:nvSpPr>
          <p:cNvPr id="49220" name="Rectangle 68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  <a:endParaRPr lang="cs-CZ"/>
          </a:p>
        </p:txBody>
      </p:sp>
      <p:sp>
        <p:nvSpPr>
          <p:cNvPr id="137" name="Rectangle 6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cs-CZ" altLang="cs-CZ" dirty="0">
                <a:effectLst>
                  <a:outerShdw blurRad="38100" dist="38100" dir="2700000">
                    <a:srgbClr val="C0C0C0"/>
                  </a:outerShdw>
                </a:effectLst>
              </a:rPr>
            </a:fld>
            <a:endParaRPr lang="cs-CZ" altLang="cs-CZ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  <a:endParaRPr lang="cs-CZ" smtClean="0"/>
          </a:p>
          <a:p>
            <a:pPr lvl="1"/>
            <a:r>
              <a:rPr lang="cs-CZ" smtClean="0"/>
              <a:t>Druhá úroveň</a:t>
            </a:r>
            <a:endParaRPr lang="cs-CZ" smtClean="0"/>
          </a:p>
          <a:p>
            <a:pPr lvl="2"/>
            <a:r>
              <a:rPr lang="cs-CZ" smtClean="0"/>
              <a:t>Třetí úroveň</a:t>
            </a:r>
            <a:endParaRPr lang="cs-CZ" smtClean="0"/>
          </a:p>
          <a:p>
            <a:pPr lvl="3"/>
            <a:r>
              <a:rPr lang="cs-CZ" smtClean="0"/>
              <a:t>Čtvrtá úroveň</a:t>
            </a:r>
            <a:endParaRPr lang="cs-CZ" smtClean="0"/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cs-CZ" altLang="cs-CZ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cs-CZ" altLang="cs-CZ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  <a:endParaRPr lang="cs-CZ" smtClean="0"/>
          </a:p>
          <a:p>
            <a:pPr lvl="1"/>
            <a:r>
              <a:rPr lang="cs-CZ" smtClean="0"/>
              <a:t>Druhá úroveň</a:t>
            </a:r>
            <a:endParaRPr lang="cs-CZ" smtClean="0"/>
          </a:p>
          <a:p>
            <a:pPr lvl="2"/>
            <a:r>
              <a:rPr lang="cs-CZ" smtClean="0"/>
              <a:t>Třetí úroveň</a:t>
            </a:r>
            <a:endParaRPr lang="cs-CZ" smtClean="0"/>
          </a:p>
          <a:p>
            <a:pPr lvl="3"/>
            <a:r>
              <a:rPr lang="cs-CZ" smtClean="0"/>
              <a:t>Čtvrtá úroveň</a:t>
            </a:r>
            <a:endParaRPr lang="cs-CZ" smtClean="0"/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cs-CZ" altLang="cs-CZ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cs-CZ" altLang="cs-CZ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  <a:endParaRPr lang="cs-CZ" smtClean="0"/>
          </a:p>
          <a:p>
            <a:pPr lvl="1"/>
            <a:r>
              <a:rPr lang="cs-CZ" smtClean="0"/>
              <a:t>Druhá úroveň</a:t>
            </a:r>
            <a:endParaRPr lang="cs-CZ" smtClean="0"/>
          </a:p>
          <a:p>
            <a:pPr lvl="2"/>
            <a:r>
              <a:rPr lang="cs-CZ" smtClean="0"/>
              <a:t>Třetí úroveň</a:t>
            </a:r>
            <a:endParaRPr lang="cs-CZ" smtClean="0"/>
          </a:p>
          <a:p>
            <a:pPr lvl="3"/>
            <a:r>
              <a:rPr lang="cs-CZ" smtClean="0"/>
              <a:t>Čtvrtá úroveň</a:t>
            </a:r>
            <a:endParaRPr lang="cs-CZ" smtClean="0"/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cs-CZ" altLang="cs-CZ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cs-CZ" altLang="cs-CZ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  <a:endParaRPr lang="cs-C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cs-CZ" altLang="cs-CZ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cs-CZ" altLang="cs-CZ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  <a:endParaRPr lang="cs-CZ" smtClean="0"/>
          </a:p>
          <a:p>
            <a:pPr lvl="1"/>
            <a:r>
              <a:rPr lang="cs-CZ" smtClean="0"/>
              <a:t>Druhá úroveň</a:t>
            </a:r>
            <a:endParaRPr lang="cs-CZ" smtClean="0"/>
          </a:p>
          <a:p>
            <a:pPr lvl="2"/>
            <a:r>
              <a:rPr lang="cs-CZ" smtClean="0"/>
              <a:t>Třetí úroveň</a:t>
            </a:r>
            <a:endParaRPr lang="cs-CZ" smtClean="0"/>
          </a:p>
          <a:p>
            <a:pPr lvl="3"/>
            <a:r>
              <a:rPr lang="cs-CZ" smtClean="0"/>
              <a:t>Čtvrtá úroveň</a:t>
            </a:r>
            <a:endParaRPr lang="cs-CZ" smtClean="0"/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  <a:endParaRPr lang="cs-CZ" smtClean="0"/>
          </a:p>
          <a:p>
            <a:pPr lvl="1"/>
            <a:r>
              <a:rPr lang="cs-CZ" smtClean="0"/>
              <a:t>Druhá úroveň</a:t>
            </a:r>
            <a:endParaRPr lang="cs-CZ" smtClean="0"/>
          </a:p>
          <a:p>
            <a:pPr lvl="2"/>
            <a:r>
              <a:rPr lang="cs-CZ" smtClean="0"/>
              <a:t>Třetí úroveň</a:t>
            </a:r>
            <a:endParaRPr lang="cs-CZ" smtClean="0"/>
          </a:p>
          <a:p>
            <a:pPr lvl="3"/>
            <a:r>
              <a:rPr lang="cs-CZ" smtClean="0"/>
              <a:t>Čtvrtá úroveň</a:t>
            </a:r>
            <a:endParaRPr lang="cs-CZ" smtClean="0"/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cs-CZ" altLang="cs-CZ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cs-CZ" altLang="cs-CZ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  <a:endParaRPr lang="cs-CZ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  <a:endParaRPr lang="cs-CZ" smtClean="0"/>
          </a:p>
          <a:p>
            <a:pPr lvl="1"/>
            <a:r>
              <a:rPr lang="cs-CZ" smtClean="0"/>
              <a:t>Druhá úroveň</a:t>
            </a:r>
            <a:endParaRPr lang="cs-CZ" smtClean="0"/>
          </a:p>
          <a:p>
            <a:pPr lvl="2"/>
            <a:r>
              <a:rPr lang="cs-CZ" smtClean="0"/>
              <a:t>Třetí úroveň</a:t>
            </a:r>
            <a:endParaRPr lang="cs-CZ" smtClean="0"/>
          </a:p>
          <a:p>
            <a:pPr lvl="3"/>
            <a:r>
              <a:rPr lang="cs-CZ" smtClean="0"/>
              <a:t>Čtvrtá úroveň</a:t>
            </a:r>
            <a:endParaRPr lang="cs-CZ" smtClean="0"/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  <a:endParaRPr lang="cs-CZ" smtClean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  <a:endParaRPr lang="cs-CZ" smtClean="0"/>
          </a:p>
          <a:p>
            <a:pPr lvl="1"/>
            <a:r>
              <a:rPr lang="cs-CZ" smtClean="0"/>
              <a:t>Druhá úroveň</a:t>
            </a:r>
            <a:endParaRPr lang="cs-CZ" smtClean="0"/>
          </a:p>
          <a:p>
            <a:pPr lvl="2"/>
            <a:r>
              <a:rPr lang="cs-CZ" smtClean="0"/>
              <a:t>Třetí úroveň</a:t>
            </a:r>
            <a:endParaRPr lang="cs-CZ" smtClean="0"/>
          </a:p>
          <a:p>
            <a:pPr lvl="3"/>
            <a:r>
              <a:rPr lang="cs-CZ" smtClean="0"/>
              <a:t>Čtvrtá úroveň</a:t>
            </a:r>
            <a:endParaRPr lang="cs-CZ" smtClean="0"/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cs-CZ" altLang="cs-CZ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cs-CZ" altLang="cs-CZ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cs-CZ" altLang="cs-CZ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cs-CZ" altLang="cs-CZ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cs-CZ" altLang="cs-CZ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cs-CZ" altLang="cs-CZ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  <a:endParaRPr lang="cs-CZ" smtClean="0"/>
          </a:p>
          <a:p>
            <a:pPr lvl="1"/>
            <a:r>
              <a:rPr lang="cs-CZ" smtClean="0"/>
              <a:t>Druhá úroveň</a:t>
            </a:r>
            <a:endParaRPr lang="cs-CZ" smtClean="0"/>
          </a:p>
          <a:p>
            <a:pPr lvl="2"/>
            <a:r>
              <a:rPr lang="cs-CZ" smtClean="0"/>
              <a:t>Třetí úroveň</a:t>
            </a:r>
            <a:endParaRPr lang="cs-CZ" smtClean="0"/>
          </a:p>
          <a:p>
            <a:pPr lvl="3"/>
            <a:r>
              <a:rPr lang="cs-CZ" smtClean="0"/>
              <a:t>Čtvrtá úroveň</a:t>
            </a:r>
            <a:endParaRPr lang="cs-CZ" smtClean="0"/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  <a:endParaRPr lang="cs-CZ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cs-CZ" altLang="cs-CZ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cs-CZ" altLang="cs-CZ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None/>
              <a:defRPr/>
            </a:pPr>
            <a:endParaRPr kumimoji="0" lang="cs-CZ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  <a:endParaRPr lang="cs-CZ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cs-CZ" altLang="cs-CZ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cs-CZ" altLang="cs-CZ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1416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Group 2"/>
          <p:cNvGrpSpPr/>
          <p:nvPr/>
        </p:nvGrpSpPr>
        <p:grpSpPr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48131" name="Freeform 3"/>
            <p:cNvSpPr/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033" name="Group 4"/>
            <p:cNvGrpSpPr/>
            <p:nvPr userDrawn="1"/>
          </p:nvGrpSpPr>
          <p:grpSpPr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48133" name="Freeform 5"/>
              <p:cNvSpPr/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134" name="Freeform 6"/>
              <p:cNvSpPr/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135" name="Freeform 7"/>
              <p:cNvSpPr/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136" name="Freeform 8"/>
              <p:cNvSpPr/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137" name="Freeform 9"/>
              <p:cNvSpPr/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138" name="Freeform 10"/>
              <p:cNvSpPr/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139" name="Freeform 11"/>
              <p:cNvSpPr/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140" name="Freeform 12"/>
              <p:cNvSpPr/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141" name="Freeform 13"/>
              <p:cNvSpPr/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142" name="Freeform 14"/>
              <p:cNvSpPr/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143" name="Freeform 15"/>
              <p:cNvSpPr/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144" name="Freeform 16"/>
              <p:cNvSpPr/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145" name="Freeform 17"/>
              <p:cNvSpPr/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146" name="Freeform 18"/>
              <p:cNvSpPr/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147" name="Freeform 19"/>
              <p:cNvSpPr/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148" name="Freeform 20"/>
              <p:cNvSpPr/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149" name="Freeform 21"/>
              <p:cNvSpPr/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150" name="Freeform 22"/>
              <p:cNvSpPr/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151" name="Freeform 23"/>
              <p:cNvSpPr/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152" name="Freeform 24"/>
              <p:cNvSpPr/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153" name="Freeform 25"/>
              <p:cNvSpPr/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154" name="Freeform 26"/>
              <p:cNvSpPr/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155" name="Freeform 27"/>
              <p:cNvSpPr/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156" name="Freeform 28"/>
              <p:cNvSpPr/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157" name="Freeform 29"/>
              <p:cNvSpPr/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059" name="Group 30"/>
              <p:cNvGrpSpPr/>
              <p:nvPr userDrawn="1"/>
            </p:nvGrpSpPr>
            <p:grpSpPr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48159" name="Freeform 31"/>
                <p:cNvSpPr/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160" name="Freeform 32"/>
                <p:cNvSpPr/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161" name="Freeform 33"/>
                <p:cNvSpPr/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162" name="Freeform 34"/>
                <p:cNvSpPr/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163" name="Freeform 35"/>
                <p:cNvSpPr/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164" name="Freeform 36"/>
                <p:cNvSpPr/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165" name="Freeform 37"/>
                <p:cNvSpPr/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166" name="Freeform 38"/>
                <p:cNvSpPr/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167" name="Freeform 39"/>
                <p:cNvSpPr/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168" name="Freeform 40"/>
                <p:cNvSpPr/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169" name="Freeform 41"/>
                <p:cNvSpPr/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170" name="Freeform 42"/>
                <p:cNvSpPr/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171" name="Freeform 43"/>
                <p:cNvSpPr/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172" name="Freeform 44"/>
                <p:cNvSpPr/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173" name="Freeform 45"/>
                <p:cNvSpPr/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60" name="Group 46"/>
              <p:cNvGrpSpPr/>
              <p:nvPr userDrawn="1"/>
            </p:nvGrpSpPr>
            <p:grpSpPr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079" name="Freeform 47"/>
                <p:cNvSpPr/>
                <p:nvPr/>
              </p:nvSpPr>
              <p:spPr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3" y="428"/>
                    </a:cxn>
                    <a:cxn ang="0">
                      <a:pos x="307" y="428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3" y="428"/>
                    </a:cxn>
                    <a:cxn ang="0">
                      <a:pos x="283" y="428"/>
                    </a:cxn>
                    <a:cxn ang="0">
                      <a:pos x="283" y="428"/>
                    </a:cxn>
                  </a:cxnLst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80" name="Freeform 48"/>
                <p:cNvSpPr/>
                <p:nvPr/>
              </p:nvSpPr>
              <p:spPr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8"/>
                    </a:cxn>
                    <a:cxn ang="0">
                      <a:pos x="48" y="488"/>
                    </a:cxn>
                    <a:cxn ang="0">
                      <a:pos x="349" y="72"/>
                    </a:cxn>
                    <a:cxn ang="0">
                      <a:pos x="349" y="0"/>
                    </a:cxn>
                    <a:cxn ang="0">
                      <a:pos x="0" y="488"/>
                    </a:cxn>
                    <a:cxn ang="0">
                      <a:pos x="24" y="488"/>
                    </a:cxn>
                    <a:cxn ang="0">
                      <a:pos x="24" y="488"/>
                    </a:cxn>
                  </a:cxnLst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</p:grpSp>
          <p:grpSp>
            <p:nvGrpSpPr>
              <p:cNvPr id="1061" name="Group 49"/>
              <p:cNvGrpSpPr/>
              <p:nvPr userDrawn="1"/>
            </p:nvGrpSpPr>
            <p:grpSpPr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8178" name="Freeform 50"/>
                <p:cNvSpPr/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179" name="Freeform 51"/>
                <p:cNvSpPr/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180" name="Freeform 52"/>
                <p:cNvSpPr/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181" name="Freeform 53"/>
                <p:cNvSpPr/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182" name="Freeform 54"/>
                <p:cNvSpPr/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183" name="Freeform 55"/>
                <p:cNvSpPr/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184" name="Freeform 56"/>
                <p:cNvSpPr/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185" name="Freeform 57"/>
                <p:cNvSpPr/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186" name="Freeform 58"/>
                <p:cNvSpPr/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8187" name="Freeform 59"/>
              <p:cNvSpPr/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63" name="Freeform 60"/>
              <p:cNvSpPr/>
              <p:nvPr userDrawn="1"/>
            </p:nvSpPr>
            <p:spPr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4" name="Freeform 61"/>
              <p:cNvSpPr/>
              <p:nvPr userDrawn="1"/>
            </p:nvSpPr>
            <p:spPr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5" name="Freeform 62"/>
              <p:cNvSpPr/>
              <p:nvPr userDrawn="1"/>
            </p:nvSpPr>
            <p:spPr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48191" name="Freeform 63"/>
              <p:cNvSpPr/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67" name="Freeform 64"/>
              <p:cNvSpPr/>
              <p:nvPr userDrawn="1"/>
            </p:nvSpPr>
            <p:spPr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8" name="Freeform 65"/>
              <p:cNvSpPr/>
              <p:nvPr userDrawn="1"/>
            </p:nvSpPr>
            <p:spPr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9" name="Freeform 66"/>
              <p:cNvSpPr/>
              <p:nvPr userDrawn="1"/>
            </p:nvSpPr>
            <p:spPr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</p:grpSp>
      <p:sp>
        <p:nvSpPr>
          <p:cNvPr id="4819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1" compatLnSpc="1"/>
          <a:p>
            <a:pPr lvl="0"/>
            <a:r>
              <a:rPr dirty="0"/>
              <a:t>Klepnutím lze upravit styl předlohy nadpisů.</a:t>
            </a:r>
            <a:endParaRPr dirty="0"/>
          </a:p>
        </p:txBody>
      </p:sp>
      <p:sp>
        <p:nvSpPr>
          <p:cNvPr id="48196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197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198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cs-CZ" altLang="cs-CZ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cs-CZ" altLang="cs-CZ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8199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/>
            <a:r>
              <a:rPr dirty="0"/>
              <a:t>Klepnutím lze upravit styly předlohy textu.</a:t>
            </a:r>
            <a:endParaRPr dirty="0"/>
          </a:p>
          <a:p>
            <a:pPr lvl="1"/>
            <a:r>
              <a:rPr dirty="0"/>
              <a:t>Druhá úroveň</a:t>
            </a:r>
            <a:endParaRPr dirty="0"/>
          </a:p>
          <a:p>
            <a:pPr lvl="2"/>
            <a:r>
              <a:rPr dirty="0"/>
              <a:t>Třetí úroveň</a:t>
            </a:r>
            <a:endParaRPr dirty="0"/>
          </a:p>
          <a:p>
            <a:pPr lvl="3"/>
            <a:r>
              <a:rPr dirty="0"/>
              <a:t>Čtvrtá úroveň</a:t>
            </a:r>
            <a:endParaRPr dirty="0"/>
          </a:p>
          <a:p>
            <a:pPr lvl="4"/>
            <a:r>
              <a:rPr dirty="0"/>
              <a:t>Pátá úroveň</a:t>
            </a:r>
            <a:endParaRPr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Arial" panose="020B0604020202020204" pitchFamily="34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panose="020B060402020202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1.wav"/><Relationship Id="rId2" Type="http://schemas.openxmlformats.org/officeDocument/2006/relationships/image" Target="../media/image2.GIF"/><Relationship Id="rId1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4" descr="KB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404813"/>
            <a:ext cx="4843463" cy="6122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WordArt 8"/>
          <p:cNvSpPr>
            <a:spLocks noTextEdit="1"/>
          </p:cNvSpPr>
          <p:nvPr/>
        </p:nvSpPr>
        <p:spPr>
          <a:xfrm>
            <a:off x="2627313" y="333375"/>
            <a:ext cx="6156325" cy="2736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6000" b="1" spc="1201">
                <a:solidFill>
                  <a:srgbClr val="FF00FF"/>
                </a:solidFill>
                <a:effectLst>
                  <a:outerShdw dist="45791" dir="3378595" algn="ctr" rotWithShape="0">
                    <a:srgbClr val="4D4D4D">
                      <a:alpha val="79999"/>
                    </a:srgbClr>
                  </a:outerShdw>
                </a:effectLst>
                <a:latin typeface="President CE" charset="0"/>
                <a:ea typeface="President CE" charset="0"/>
              </a:rPr>
              <a:t>TEPLO</a:t>
            </a:r>
            <a:endParaRPr lang="en-US" sz="6000" b="1" spc="1201">
              <a:solidFill>
                <a:srgbClr val="FF00FF"/>
              </a:solidFill>
              <a:effectLst>
                <a:outerShdw dist="45791" dir="3378595" algn="ctr" rotWithShape="0">
                  <a:srgbClr val="4D4D4D">
                    <a:alpha val="79999"/>
                  </a:srgbClr>
                </a:outerShdw>
              </a:effectLst>
              <a:latin typeface="President CE" charset="0"/>
              <a:ea typeface="President CE" charset="0"/>
            </a:endParaRPr>
          </a:p>
        </p:txBody>
      </p:sp>
    </p:spTree>
  </p:cSld>
  <p:clrMapOvr>
    <a:masterClrMapping/>
  </p:clrMapOvr>
  <p:transition spd="slow">
    <p:zoom/>
    <p:sndAc>
      <p:stSnd>
        <p:snd r:embed="rId2" name="drumroll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Nadpis 2"/>
          <p:cNvSpPr>
            <a:spLocks noGrp="1"/>
          </p:cNvSpPr>
          <p:nvPr>
            <p:ph type="title" hasCustomPrompt="1"/>
          </p:nvPr>
        </p:nvSpPr>
        <p:spPr>
          <a:ln/>
        </p:spPr>
        <p:txBody>
          <a:bodyPr vert="horz" wrap="square" lIns="91440" tIns="45720" rIns="91440" bIns="45720" anchor="ctr" anchorCtr="1"/>
          <a:p>
            <a:pPr/>
            <a:r>
              <a:rPr sz="3600" u="sng" dirty="0">
                <a:solidFill>
                  <a:srgbClr val="002060"/>
                </a:solidFill>
                <a:effectLst/>
                <a:latin typeface="+mj-lt"/>
                <a:ea typeface="Arial" panose="020B0604020202020204" pitchFamily="34" charset="0"/>
                <a:cs typeface="+mj-cs"/>
              </a:rPr>
              <a:t>VODIČI TEPLA:</a:t>
            </a:r>
            <a:endParaRPr sz="3600" u="sng" dirty="0">
              <a:solidFill>
                <a:srgbClr val="002060"/>
              </a:solidFill>
              <a:effectLst/>
              <a:latin typeface="+mj-lt"/>
              <a:ea typeface="Arial" panose="020B0604020202020204" pitchFamily="34" charset="0"/>
              <a:cs typeface="+mj-cs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 hasCustomPrompt="1"/>
          </p:nvPr>
        </p:nvSpPr>
        <p:spPr>
          <a:xfrm>
            <a:off x="457200" y="1444625"/>
            <a:ext cx="3757613" cy="4770438"/>
          </a:xfrm>
        </p:spPr>
        <p:txBody>
          <a:bodyPr vert="horz" wrap="square" lIns="91440" tIns="45720" rIns="91440" bIns="45720" numCol="1" anchor="t" anchorCtr="0" compatLnSpc="1"/>
          <a:p>
            <a:pPr>
              <a:lnSpc>
                <a:spcPct val="90000"/>
              </a:lnSpc>
              <a:buSzPct val="115000"/>
            </a:pPr>
            <a:endParaRPr sz="3200" b="1" dirty="0">
              <a:solidFill>
                <a:srgbClr val="B8B8CA"/>
              </a:solidFill>
              <a:effectLst>
                <a:outerShdw blurRad="38100" dist="38100" dir="2700000">
                  <a:srgbClr val="C0C0C0"/>
                </a:outerShdw>
              </a:effectLst>
              <a:latin typeface="+mn-lt"/>
              <a:ea typeface="Arial" panose="020B0604020202020204" pitchFamily="34" charset="0"/>
              <a:cs typeface="+mn-cs"/>
            </a:endParaRPr>
          </a:p>
          <a:p>
            <a:pPr>
              <a:lnSpc>
                <a:spcPct val="90000"/>
              </a:lnSpc>
              <a:buSzPct val="115000"/>
            </a:pPr>
            <a:r>
              <a:rPr sz="3200" b="1" dirty="0">
                <a:solidFill>
                  <a:srgbClr val="B8B8CA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Arial" panose="020B0604020202020204" pitchFamily="34" charset="0"/>
                <a:cs typeface="+mn-cs"/>
              </a:rPr>
              <a:t>dobrými vodiči tepla jsou KOVY</a:t>
            </a:r>
            <a:endParaRPr sz="3200" b="1" dirty="0">
              <a:solidFill>
                <a:srgbClr val="B8B8CA"/>
              </a:solidFill>
              <a:effectLst>
                <a:outerShdw blurRad="38100" dist="38100" dir="2700000">
                  <a:srgbClr val="C0C0C0"/>
                </a:outerShdw>
              </a:effectLst>
              <a:latin typeface="+mn-lt"/>
              <a:ea typeface="Arial" panose="020B0604020202020204" pitchFamily="34" charset="0"/>
              <a:cs typeface="+mn-cs"/>
            </a:endParaRPr>
          </a:p>
          <a:p>
            <a:pPr>
              <a:lnSpc>
                <a:spcPct val="90000"/>
              </a:lnSpc>
              <a:buSzPct val="115000"/>
            </a:pPr>
            <a:endParaRPr sz="3200" b="1" dirty="0">
              <a:solidFill>
                <a:srgbClr val="B8B8CA"/>
              </a:solidFill>
              <a:effectLst>
                <a:outerShdw blurRad="38100" dist="38100" dir="2700000">
                  <a:srgbClr val="C0C0C0"/>
                </a:outerShdw>
              </a:effectLst>
              <a:latin typeface="+mn-lt"/>
              <a:ea typeface="Arial" panose="020B0604020202020204" pitchFamily="34" charset="0"/>
              <a:cs typeface="+mn-cs"/>
            </a:endParaRPr>
          </a:p>
          <a:p>
            <a:pPr>
              <a:lnSpc>
                <a:spcPct val="90000"/>
              </a:lnSpc>
              <a:buSzPct val="115000"/>
            </a:pPr>
            <a:r>
              <a:rPr sz="3200" b="1" dirty="0">
                <a:solidFill>
                  <a:srgbClr val="B8B8CA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Arial" panose="020B0604020202020204" pitchFamily="34" charset="0"/>
                <a:cs typeface="+mn-cs"/>
              </a:rPr>
              <a:t>částicová stavba kovů umožňuje rychlou výměnu vedením</a:t>
            </a:r>
            <a:endParaRPr sz="3200" b="1" dirty="0">
              <a:solidFill>
                <a:srgbClr val="B8B8CA"/>
              </a:solidFill>
              <a:effectLst>
                <a:outerShdw blurRad="38100" dist="38100" dir="2700000">
                  <a:srgbClr val="C0C0C0"/>
                </a:outerShdw>
              </a:effectLst>
              <a:latin typeface="+mn-lt"/>
              <a:ea typeface="Arial" panose="020B0604020202020204" pitchFamily="34" charset="0"/>
              <a:cs typeface="+mn-cs"/>
            </a:endParaRPr>
          </a:p>
        </p:txBody>
      </p:sp>
      <p:pic>
        <p:nvPicPr>
          <p:cNvPr id="12292" name="Picture 2"/>
          <p:cNvPicPr>
            <a:picLocks noGrp="1" noChangeAspect="1"/>
          </p:cNvPicPr>
          <p:nvPr>
            <p:ph sz="quarter" idx="4" hasCustomPrompt="1"/>
          </p:nvPr>
        </p:nvPicPr>
        <p:blipFill>
          <a:blip r:embed="rId1"/>
          <a:srcRect/>
          <a:stretch>
            <a:fillRect/>
          </a:stretch>
        </p:blipFill>
        <p:spPr>
          <a:xfrm>
            <a:off x="4214813" y="1714500"/>
            <a:ext cx="4470400" cy="3643313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charRg st="1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33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charRg st="33" end="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ln/>
        </p:spPr>
        <p:txBody>
          <a:bodyPr vert="horz" wrap="square" lIns="91440" tIns="45720" rIns="91440" bIns="45720" anchor="ctr" anchorCtr="1"/>
          <a:p>
            <a:pPr/>
            <a:r>
              <a:rPr sz="3600" u="sng" dirty="0">
                <a:solidFill>
                  <a:srgbClr val="66FF66"/>
                </a:solidFill>
                <a:effectLst/>
                <a:latin typeface="+mj-lt"/>
                <a:ea typeface="Arial" panose="020B0604020202020204" pitchFamily="34" charset="0"/>
                <a:cs typeface="+mj-cs"/>
              </a:rPr>
              <a:t>TEPELNÉ IZOLANTY:</a:t>
            </a:r>
            <a:endParaRPr sz="3600" u="sng" dirty="0">
              <a:solidFill>
                <a:srgbClr val="66FF66"/>
              </a:solidFill>
              <a:effectLst/>
              <a:latin typeface="+mj-lt"/>
              <a:ea typeface="Arial" panose="020B0604020202020204" pitchFamily="34" charset="0"/>
              <a:cs typeface="+mj-cs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 hasCustomPrompt="1"/>
          </p:nvPr>
        </p:nvSpPr>
        <p:spPr>
          <a:xfrm>
            <a:off x="457200" y="1444625"/>
            <a:ext cx="4114800" cy="5297488"/>
          </a:xfrm>
        </p:spPr>
        <p:txBody>
          <a:bodyPr vert="horz" wrap="square" lIns="91440" tIns="45720" rIns="91440" bIns="45720" numCol="1" anchor="t" anchorCtr="0" compatLnSpc="1"/>
          <a:p>
            <a:pPr>
              <a:lnSpc>
                <a:spcPct val="80000"/>
              </a:lnSpc>
              <a:buSzPct val="115000"/>
            </a:pPr>
            <a:r>
              <a:rPr b="1" dirty="0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Arial" panose="020B0604020202020204" pitchFamily="34" charset="0"/>
                <a:cs typeface="+mn-cs"/>
              </a:rPr>
              <a:t>stavba některých látek umožňuje jen pomalou tepelnou výměnu vedením</a:t>
            </a:r>
            <a:endParaRPr b="1" dirty="0">
              <a:solidFill>
                <a:srgbClr val="FFFF00"/>
              </a:solidFill>
              <a:effectLst>
                <a:outerShdw blurRad="38100" dist="38100" dir="2700000">
                  <a:srgbClr val="C0C0C0"/>
                </a:outerShdw>
              </a:effectLst>
              <a:latin typeface="+mn-lt"/>
              <a:ea typeface="Arial" panose="020B0604020202020204" pitchFamily="34" charset="0"/>
              <a:cs typeface="+mn-cs"/>
            </a:endParaRPr>
          </a:p>
          <a:p>
            <a:pPr>
              <a:lnSpc>
                <a:spcPct val="80000"/>
              </a:lnSpc>
              <a:buSzPct val="115000"/>
              <a:buNone/>
            </a:pPr>
            <a:endParaRPr b="1" dirty="0">
              <a:solidFill>
                <a:srgbClr val="FFFF00"/>
              </a:solidFill>
              <a:effectLst>
                <a:outerShdw blurRad="38100" dist="38100" dir="2700000">
                  <a:srgbClr val="C0C0C0"/>
                </a:outerShdw>
              </a:effectLst>
              <a:latin typeface="+mn-lt"/>
              <a:ea typeface="Arial" panose="020B0604020202020204" pitchFamily="34" charset="0"/>
              <a:cs typeface="+mn-cs"/>
            </a:endParaRPr>
          </a:p>
          <a:p>
            <a:pPr>
              <a:lnSpc>
                <a:spcPct val="80000"/>
              </a:lnSpc>
              <a:buSzPct val="115000"/>
            </a:pPr>
            <a:r>
              <a:rPr b="1" dirty="0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Arial" panose="020B0604020202020204" pitchFamily="34" charset="0"/>
                <a:cs typeface="+mn-cs"/>
              </a:rPr>
              <a:t>např. VZDUCH</a:t>
            </a:r>
            <a:endParaRPr b="1" dirty="0">
              <a:solidFill>
                <a:srgbClr val="FFFF00"/>
              </a:solidFill>
              <a:effectLst>
                <a:outerShdw blurRad="38100" dist="38100" dir="2700000">
                  <a:srgbClr val="C0C0C0"/>
                </a:outerShdw>
              </a:effectLst>
              <a:latin typeface="+mn-lt"/>
              <a:ea typeface="Arial" panose="020B0604020202020204" pitchFamily="34" charset="0"/>
              <a:cs typeface="+mn-cs"/>
            </a:endParaRPr>
          </a:p>
          <a:p>
            <a:pPr>
              <a:lnSpc>
                <a:spcPct val="80000"/>
              </a:lnSpc>
              <a:buSzPct val="115000"/>
              <a:buNone/>
            </a:pPr>
            <a:endParaRPr b="1" dirty="0">
              <a:solidFill>
                <a:srgbClr val="FFFF00"/>
              </a:solidFill>
              <a:effectLst>
                <a:outerShdw blurRad="38100" dist="38100" dir="2700000">
                  <a:srgbClr val="C0C0C0"/>
                </a:outerShdw>
              </a:effectLst>
              <a:latin typeface="+mn-lt"/>
              <a:ea typeface="Arial" panose="020B0604020202020204" pitchFamily="34" charset="0"/>
              <a:cs typeface="+mn-cs"/>
            </a:endParaRPr>
          </a:p>
          <a:p>
            <a:pPr>
              <a:lnSpc>
                <a:spcPct val="80000"/>
              </a:lnSpc>
              <a:buSzPct val="115000"/>
            </a:pPr>
            <a:r>
              <a:rPr b="1" dirty="0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Arial" panose="020B0604020202020204" pitchFamily="34" charset="0"/>
                <a:cs typeface="+mn-cs"/>
              </a:rPr>
              <a:t>nebo látky, které obsahují vzduch, např. VATA, PEŘÍ, SRST, MOLITAN, POLYSTYREN, SUCHÉ DŘEVO</a:t>
            </a:r>
            <a:endParaRPr b="1" dirty="0">
              <a:solidFill>
                <a:srgbClr val="FFFF00"/>
              </a:solidFill>
              <a:effectLst>
                <a:outerShdw blurRad="38100" dist="38100" dir="2700000">
                  <a:srgbClr val="C0C0C0"/>
                </a:outerShdw>
              </a:effectLst>
              <a:latin typeface="+mn-lt"/>
              <a:ea typeface="Arial" panose="020B0604020202020204" pitchFamily="34" charset="0"/>
              <a:cs typeface="+mn-cs"/>
            </a:endParaRPr>
          </a:p>
          <a:p>
            <a:pPr>
              <a:lnSpc>
                <a:spcPct val="80000"/>
              </a:lnSpc>
              <a:buSzPct val="115000"/>
            </a:pPr>
            <a:r>
              <a:rPr b="1" dirty="0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Arial" panose="020B0604020202020204" pitchFamily="34" charset="0"/>
                <a:cs typeface="+mn-cs"/>
              </a:rPr>
              <a:t>dokonalým izolantem je VAKUUM</a:t>
            </a:r>
            <a:endParaRPr b="1" dirty="0">
              <a:solidFill>
                <a:srgbClr val="FFFF00"/>
              </a:solidFill>
              <a:effectLst>
                <a:outerShdw blurRad="38100" dist="38100" dir="2700000">
                  <a:srgbClr val="C0C0C0"/>
                </a:outerShdw>
              </a:effectLst>
              <a:latin typeface="+mn-lt"/>
              <a:ea typeface="Arial" panose="020B0604020202020204" pitchFamily="34" charset="0"/>
              <a:cs typeface="+mn-cs"/>
            </a:endParaRPr>
          </a:p>
        </p:txBody>
      </p:sp>
      <p:pic>
        <p:nvPicPr>
          <p:cNvPr id="13316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16688" y="2422525"/>
            <a:ext cx="2309812" cy="1731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450" y="1268413"/>
            <a:ext cx="2190750" cy="1643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186238"/>
            <a:ext cx="2500313" cy="23955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charRg st="0" end="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69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charRg st="69" end="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83" end="1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charRg st="83" end="1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175" end="2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charRg st="175" end="2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Rectangle 2"/>
          <p:cNvSpPr>
            <a:spLocks noGrp="1"/>
          </p:cNvSpPr>
          <p:nvPr>
            <p:ph type="title" hasCustomPrompt="1"/>
          </p:nvPr>
        </p:nvSpPr>
        <p:spPr>
          <a:xfrm>
            <a:off x="1042988" y="836613"/>
            <a:ext cx="7024688" cy="685800"/>
          </a:xfrm>
        </p:spPr>
        <p:txBody>
          <a:bodyPr vert="horz" wrap="square" lIns="91440" tIns="45720" rIns="91440" bIns="45720" numCol="1" anchor="ctr" anchorCtr="1" compatLnSpc="1"/>
          <a:p>
            <a:r>
              <a:rPr sz="4000" b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Proudění tepla</a:t>
            </a:r>
            <a:endParaRPr sz="4000" b="1" dirty="0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41987" name="Rectangle 3"/>
          <p:cNvSpPr>
            <a:spLocks noChangeArrowheads="1"/>
          </p:cNvSpPr>
          <p:nvPr>
            <p:ph idx="1" hasCustomPrompt="1"/>
          </p:nvPr>
        </p:nvSpPr>
        <p:spPr>
          <a:xfrm>
            <a:off x="971550" y="1700213"/>
            <a:ext cx="6777038" cy="41052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180975" indent="-180975">
              <a:spcAft>
                <a:spcPct val="30000"/>
              </a:spcAft>
              <a:buClr>
                <a:schemeClr val="tx1"/>
              </a:buClr>
              <a:buSzTx/>
              <a:buFont typeface="Wingdings 2" panose="05020102010507070707" pitchFamily="18" charset="2"/>
              <a:buChar char="P"/>
            </a:pPr>
            <a:r>
              <a:rPr sz="2000" b="1" dirty="0">
                <a:effectLst>
                  <a:outerShdw blurRad="38100" dist="38100" dir="2700000">
                    <a:srgbClr val="C0C0C0"/>
                  </a:outerShdw>
                </a:effectLst>
              </a:rPr>
              <a:t>Šíření tepla prouděním (konvekcí)</a:t>
            </a:r>
            <a:r>
              <a:rPr sz="2000" dirty="0">
                <a:effectLst>
                  <a:outerShdw blurRad="38100" dist="38100" dir="2700000">
                    <a:srgbClr val="C0C0C0"/>
                  </a:outerShdw>
                </a:effectLst>
              </a:rPr>
              <a:t> je jeden ze způsobů šíření tepla, kdy dochází k proudění hmoty o různé teplotě. Šíření tepla prouděním není možné u pevných látek, uplatňuje se pouze u tekutin (kapalin a plynů). </a:t>
            </a:r>
            <a:endParaRPr sz="2000" dirty="0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marL="180975" indent="-180975">
              <a:spcAft>
                <a:spcPct val="30000"/>
              </a:spcAft>
              <a:buClr>
                <a:schemeClr val="tx1"/>
              </a:buClr>
              <a:buSzTx/>
              <a:buFont typeface="Wingdings 2" panose="05020102010507070707" pitchFamily="18" charset="2"/>
              <a:buChar char="P"/>
            </a:pPr>
            <a:r>
              <a:rPr sz="2000" dirty="0">
                <a:effectLst>
                  <a:outerShdw blurRad="38100" dist="38100" dir="2700000">
                    <a:srgbClr val="C0C0C0"/>
                  </a:outerShdw>
                </a:effectLst>
              </a:rPr>
              <a:t>Pohybem hmoty dochází k vzájemnému pohybu jednotlivých částí, které mají odlišnou teplotu a tedy různou hustotu vnitřní energie, a tím se přenáší teplo.</a:t>
            </a:r>
            <a:endParaRPr sz="2000" b="1" dirty="0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marL="180975" indent="-180975">
              <a:spcAft>
                <a:spcPct val="30000"/>
              </a:spcAft>
              <a:buClr>
                <a:schemeClr val="tx1"/>
              </a:buClr>
              <a:buSzTx/>
              <a:buFont typeface="Wingdings 2" panose="05020102010507070707" pitchFamily="18" charset="2"/>
              <a:buChar char="P"/>
            </a:pPr>
            <a:r>
              <a:rPr sz="2000" dirty="0">
                <a:effectLst>
                  <a:outerShdw blurRad="38100" dist="38100" dir="2700000">
                    <a:srgbClr val="C0C0C0"/>
                  </a:outerShdw>
                </a:effectLst>
              </a:rPr>
              <a:t>Ve srovnání s vedením tepla může být šíření tepla prouděním rychlejší.</a:t>
            </a:r>
            <a:endParaRPr sz="2000" dirty="0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marL="180975" indent="-180975">
              <a:spcAft>
                <a:spcPct val="30000"/>
              </a:spcAft>
              <a:buClr>
                <a:schemeClr val="tx1"/>
              </a:buClr>
              <a:buSzTx/>
              <a:buFont typeface="Wingdings 2" panose="05020102010507070707" pitchFamily="18" charset="2"/>
              <a:buChar char="P"/>
            </a:pPr>
            <a:r>
              <a:rPr sz="2000" dirty="0">
                <a:effectLst>
                  <a:outerShdw blurRad="38100" dist="38100" dir="2700000">
                    <a:srgbClr val="C0C0C0"/>
                  </a:outerShdw>
                </a:effectLst>
              </a:rPr>
              <a:t>Samovolné proudění teplejších částí tekutého systému obvykle stoupá vzhůru, protože hustota kapalin a plynů s teplotou zpravidla klesá.</a:t>
            </a:r>
            <a:endParaRPr sz="2000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Rectangle 2"/>
          <p:cNvSpPr>
            <a:spLocks noGrp="1"/>
          </p:cNvSpPr>
          <p:nvPr>
            <p:ph type="title" hasCustomPrompt="1"/>
          </p:nvPr>
        </p:nvSpPr>
        <p:spPr>
          <a:xfrm>
            <a:off x="-468312" y="833438"/>
            <a:ext cx="7024688" cy="685800"/>
          </a:xfrm>
        </p:spPr>
        <p:txBody>
          <a:bodyPr vert="horz" wrap="square" lIns="91440" tIns="45720" rIns="91440" bIns="45720" numCol="1" anchor="ctr" anchorCtr="1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Sálání</a:t>
            </a:r>
            <a:endParaRPr kumimoji="0" lang="cs-CZ" sz="4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011" name="Rectangle 3"/>
          <p:cNvSpPr>
            <a:spLocks noChangeArrowheads="1"/>
          </p:cNvSpPr>
          <p:nvPr>
            <p:ph idx="1" hasCustomPrompt="1"/>
          </p:nvPr>
        </p:nvSpPr>
        <p:spPr>
          <a:xfrm>
            <a:off x="539750" y="2565400"/>
            <a:ext cx="6777038" cy="29527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304800" indent="-304800">
              <a:spcAft>
                <a:spcPct val="30000"/>
              </a:spcAft>
              <a:buClr>
                <a:schemeClr val="tx1"/>
              </a:buClr>
              <a:buSzTx/>
              <a:buFont typeface="Wingdings 2" panose="05020102010507070707" pitchFamily="18" charset="2"/>
              <a:buChar char="P"/>
            </a:pPr>
            <a:r>
              <a:rPr sz="2400" b="1" dirty="0">
                <a:effectLst>
                  <a:outerShdw blurRad="38100" dist="38100" dir="2700000">
                    <a:srgbClr val="C0C0C0"/>
                  </a:outerShdw>
                </a:effectLst>
              </a:rPr>
              <a:t>Sálání</a:t>
            </a:r>
            <a:r>
              <a:rPr sz="2400" dirty="0">
                <a:effectLst>
                  <a:outerShdw blurRad="38100" dist="38100" dir="2700000">
                    <a:srgbClr val="C0C0C0"/>
                  </a:outerShdw>
                </a:effectLst>
              </a:rPr>
              <a:t> (záření) je fyzikální proces, při kterém látka vysílá do prostoru energii ve formě elektromagnetického záření. </a:t>
            </a:r>
            <a:endParaRPr sz="2400" dirty="0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marL="304800" indent="-304800">
              <a:spcAft>
                <a:spcPct val="30000"/>
              </a:spcAft>
              <a:buClr>
                <a:schemeClr val="tx1"/>
              </a:buClr>
              <a:buSzTx/>
              <a:buFont typeface="Wingdings 2" panose="05020102010507070707" pitchFamily="18" charset="2"/>
              <a:buChar char="P"/>
            </a:pPr>
            <a:r>
              <a:rPr sz="2400" dirty="0">
                <a:effectLst>
                  <a:outerShdw blurRad="38100" dist="38100" dir="2700000">
                    <a:srgbClr val="C0C0C0"/>
                  </a:outerShdw>
                </a:effectLst>
              </a:rPr>
              <a:t>Ke sdílení tepla dochází mezi dvěma povrchy těles s rozdílnými teplotami.</a:t>
            </a:r>
            <a:endParaRPr sz="2400" dirty="0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marL="304800" indent="-304800">
              <a:spcAft>
                <a:spcPct val="30000"/>
              </a:spcAft>
              <a:buClr>
                <a:schemeClr val="tx1"/>
              </a:buClr>
              <a:buSzTx/>
              <a:buFont typeface="Wingdings 2" panose="05020102010507070707" pitchFamily="18" charset="2"/>
              <a:buChar char="P"/>
            </a:pPr>
            <a:r>
              <a:rPr sz="2400" dirty="0">
                <a:effectLst>
                  <a:outerShdw blurRad="38100" dist="38100" dir="2700000">
                    <a:srgbClr val="C0C0C0"/>
                  </a:outerShdw>
                </a:effectLst>
              </a:rPr>
              <a:t>Na rozdíl od přenosu tepla vedením nebo prouděním se může prostřednictvím sálání teplo přenášet i ve vakuu, tzn. bez zprostředkování přenosu látkovým prostředím. </a:t>
            </a:r>
            <a:endParaRPr sz="2400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pic>
        <p:nvPicPr>
          <p:cNvPr id="1536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59338" y="220663"/>
            <a:ext cx="2959100" cy="19097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numCol="1" anchor="ctr" anchorCtr="1" compatLnSpc="1"/>
          <a:p>
            <a:pPr>
              <a:buNone/>
            </a:pPr>
            <a:r>
              <a:rPr b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Příklady tepelné výměny:</a:t>
            </a:r>
            <a:endParaRPr b="1" dirty="0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vert="horz" wrap="square" lIns="91440" tIns="45720" rIns="91440" bIns="45720" numCol="1" anchor="t" anchorCtr="0" compatLnSpc="1"/>
          <a:p>
            <a:pPr>
              <a:lnSpc>
                <a:spcPct val="80000"/>
              </a:lnSpc>
              <a:buClr>
                <a:schemeClr val="tx2"/>
              </a:buClr>
              <a:buSzPct val="115000"/>
              <a:buFont typeface="Wingdings" panose="05000000000000000000" pitchFamily="2" charset="2"/>
            </a:pPr>
            <a:r>
              <a:rPr sz="27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vedením</a:t>
            </a:r>
            <a:endParaRPr sz="27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>
                <a:schemeClr val="tx2"/>
              </a:buClr>
              <a:buSzPct val="115000"/>
              <a:buFont typeface="Wingdings" panose="05000000000000000000" pitchFamily="2" charset="2"/>
            </a:pPr>
            <a:r>
              <a:rPr sz="24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Např.: lžička v horkém čaji vede teplo po celém svém objemu – i tam, kde v čaji není potopená</a:t>
            </a:r>
            <a:endParaRPr sz="2400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>
                <a:schemeClr val="tx2"/>
              </a:buClr>
              <a:buSzPct val="115000"/>
              <a:buFont typeface="Wingdings" panose="05000000000000000000" pitchFamily="2" charset="2"/>
              <a:buNone/>
            </a:pPr>
            <a:endParaRPr sz="2400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>
                <a:schemeClr val="tx2"/>
              </a:buClr>
              <a:buSzPct val="115000"/>
              <a:buFont typeface="Wingdings" panose="05000000000000000000" pitchFamily="2" charset="2"/>
            </a:pPr>
            <a:r>
              <a:rPr sz="27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Prouděním</a:t>
            </a:r>
            <a:endParaRPr sz="27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>
                <a:schemeClr val="tx2"/>
              </a:buClr>
              <a:buSzPct val="115000"/>
              <a:buFont typeface="Wingdings" panose="05000000000000000000" pitchFamily="2" charset="2"/>
            </a:pPr>
            <a:r>
              <a:rPr sz="24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Např.: voda v ústředním topení – zahřátá voda má menší hustotu, stoupá vzhůru, na její místo proudí ze spodních částí radiátorů chladnější voda</a:t>
            </a:r>
            <a:endParaRPr sz="2400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>
                <a:schemeClr val="tx2"/>
              </a:buClr>
              <a:buSzPct val="115000"/>
              <a:buFont typeface="Wingdings" panose="05000000000000000000" pitchFamily="2" charset="2"/>
              <a:buNone/>
            </a:pPr>
            <a:endParaRPr sz="27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>
                <a:schemeClr val="tx2"/>
              </a:buClr>
              <a:buSzPct val="115000"/>
              <a:buFont typeface="Wingdings" panose="05000000000000000000" pitchFamily="2" charset="2"/>
            </a:pPr>
            <a:r>
              <a:rPr sz="27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Zářením</a:t>
            </a:r>
            <a:endParaRPr sz="27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>
                <a:schemeClr val="tx2"/>
              </a:buClr>
              <a:buSzPct val="115000"/>
              <a:buFont typeface="Wingdings" panose="05000000000000000000" pitchFamily="2" charset="2"/>
            </a:pPr>
            <a:r>
              <a:rPr sz="24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Např.: těleso, které vysílá tepelné záření – oheň, Slunce je zdrojem záření, které se přenáší z jednoho tělesa na druhé.</a:t>
            </a:r>
            <a:endParaRPr sz="2400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8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8" end="10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13" end="2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113" end="2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66" end="3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charRg st="266" end="3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3" descr="Školá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188913"/>
            <a:ext cx="1368425" cy="1252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763713" y="908050"/>
            <a:ext cx="72009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sz="3200" b="1" i="1" dirty="0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Vzorec pro výpočet     T E P L A</a:t>
            </a:r>
            <a:endParaRPr sz="3200" b="1" i="1" dirty="0">
              <a:solidFill>
                <a:srgbClr val="FFFF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62471" name="Picture 7" descr="Teplo_van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1557338"/>
            <a:ext cx="7974012" cy="46561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zoom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3497" name="Picture 9" descr="MC900437781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8" y="3573463"/>
            <a:ext cx="2519362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3" descr="Školá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88913"/>
            <a:ext cx="1368425" cy="1252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1692275" y="981075"/>
            <a:ext cx="7164388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sz="2800" b="1" i="1" dirty="0">
                <a:solidFill>
                  <a:schemeClr val="accent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Gungsuh" pitchFamily="18" charset="-127"/>
              </a:rPr>
              <a:t>Výpočet tepla – základní vztah</a:t>
            </a:r>
            <a:endParaRPr sz="2800" b="1" i="1" dirty="0">
              <a:solidFill>
                <a:schemeClr val="accent1"/>
              </a:solidFill>
              <a:effectLst>
                <a:outerShdw blurRad="38100" dist="38100" dir="2700000">
                  <a:srgbClr val="C0C0C0"/>
                </a:outerShdw>
              </a:effectLst>
              <a:latin typeface="Gungsuh" pitchFamily="18" charset="-127"/>
            </a:endParaRPr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187450" y="1628775"/>
            <a:ext cx="7343775" cy="695325"/>
          </a:xfrm>
        </p:spPr>
        <p:txBody>
          <a:bodyPr vert="horz" wrap="square" lIns="91440" tIns="45720" rIns="91440" bIns="45720" numCol="1" anchor="t" anchorCtr="0" compatLnSpc="1"/>
          <a:p>
            <a:pPr eaLnBrk="1" hangingPunct="1">
              <a:buSzPct val="115000"/>
            </a:pPr>
            <a:r>
              <a:rPr sz="40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Arial" panose="020B0604020202020204" pitchFamily="34" charset="0"/>
                <a:cs typeface="+mn-cs"/>
              </a:rPr>
              <a:t>Q = m . c . ( t</a:t>
            </a:r>
            <a:r>
              <a:rPr sz="4000" baseline="-250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Arial" panose="020B0604020202020204" pitchFamily="34" charset="0"/>
                <a:cs typeface="+mn-cs"/>
              </a:rPr>
              <a:t>2 </a:t>
            </a:r>
            <a:r>
              <a:rPr sz="40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Arial" panose="020B0604020202020204" pitchFamily="34" charset="0"/>
                <a:cs typeface="+mn-cs"/>
              </a:rPr>
              <a:t>– t</a:t>
            </a:r>
            <a:r>
              <a:rPr sz="4000" baseline="-250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Arial" panose="020B0604020202020204" pitchFamily="34" charset="0"/>
                <a:cs typeface="+mn-cs"/>
              </a:rPr>
              <a:t>1</a:t>
            </a:r>
            <a:r>
              <a:rPr sz="40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Arial" panose="020B0604020202020204" pitchFamily="34" charset="0"/>
                <a:cs typeface="+mn-cs"/>
              </a:rPr>
              <a:t> ) = m . c . </a:t>
            </a:r>
            <a:r>
              <a:rPr lang="el-GR" altLang="x-none" sz="40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Arial" panose="020B0604020202020204" pitchFamily="34" charset="0"/>
                <a:cs typeface="+mn-cs"/>
              </a:rPr>
              <a:t>Δ</a:t>
            </a:r>
            <a:r>
              <a:rPr sz="40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Arial" panose="020B0604020202020204" pitchFamily="34" charset="0"/>
                <a:cs typeface="+mn-cs"/>
              </a:rPr>
              <a:t> t</a:t>
            </a:r>
            <a:endParaRPr lang="el-GR" altLang="x-none" sz="40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+mn-lt"/>
              <a:ea typeface="Arial" panose="020B0604020202020204" pitchFamily="34" charset="0"/>
              <a:cs typeface="+mn-cs"/>
            </a:endParaRP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1798638" y="2420938"/>
            <a:ext cx="7345363" cy="41386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sz="2800" dirty="0">
                <a:latin typeface="Arial" panose="020B0604020202020204" pitchFamily="34" charset="0"/>
              </a:rPr>
              <a:t>kde </a:t>
            </a:r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Q</a:t>
            </a:r>
            <a:r>
              <a:rPr sz="2800" dirty="0">
                <a:latin typeface="Arial" panose="020B0604020202020204" pitchFamily="34" charset="0"/>
              </a:rPr>
              <a:t> – teplo přijaté nebo odevzdané </a:t>
            </a:r>
            <a:endParaRPr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sz="2800" dirty="0">
                <a:latin typeface="Arial" panose="020B0604020202020204" pitchFamily="34" charset="0"/>
              </a:rPr>
              <a:t>             tělesem ( odevzdané Q</a:t>
            </a:r>
            <a:r>
              <a:rPr lang="en-US" altLang="x-none" sz="2800" dirty="0">
                <a:latin typeface="Arial" panose="020B0604020202020204" pitchFamily="34" charset="0"/>
              </a:rPr>
              <a:t>&lt;</a:t>
            </a:r>
            <a:r>
              <a:rPr sz="2800" dirty="0">
                <a:latin typeface="Arial" panose="020B0604020202020204" pitchFamily="34" charset="0"/>
              </a:rPr>
              <a:t>0 ) v kJ</a:t>
            </a:r>
            <a:endParaRPr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sz="2800" dirty="0">
                <a:latin typeface="Arial" panose="020B0604020202020204" pitchFamily="34" charset="0"/>
              </a:rPr>
              <a:t>       </a:t>
            </a:r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m</a:t>
            </a:r>
            <a:r>
              <a:rPr sz="2800" dirty="0">
                <a:latin typeface="Arial" panose="020B0604020202020204" pitchFamily="34" charset="0"/>
              </a:rPr>
              <a:t> – hmotnost tělesa v kg</a:t>
            </a:r>
            <a:endParaRPr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sz="2800" dirty="0">
                <a:latin typeface="Arial" panose="020B0604020202020204" pitchFamily="34" charset="0"/>
              </a:rPr>
              <a:t>       </a:t>
            </a:r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sz="2800" dirty="0">
                <a:latin typeface="Arial" panose="020B0604020202020204" pitchFamily="34" charset="0"/>
              </a:rPr>
              <a:t> – měrná tepelná kapacita v kJ/kg.°C </a:t>
            </a:r>
            <a:endParaRPr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sz="2800" dirty="0">
                <a:latin typeface="Arial" panose="020B0604020202020204" pitchFamily="34" charset="0"/>
              </a:rPr>
              <a:t>             ( MFCH tabulky )</a:t>
            </a:r>
            <a:endParaRPr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sz="2800" dirty="0">
                <a:latin typeface="Arial" panose="020B0604020202020204" pitchFamily="34" charset="0"/>
              </a:rPr>
              <a:t>       </a:t>
            </a:r>
            <a:r>
              <a:rPr sz="28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( t</a:t>
            </a:r>
            <a:r>
              <a:rPr sz="2800" baseline="-250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2</a:t>
            </a:r>
            <a:r>
              <a:rPr sz="28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 – t</a:t>
            </a:r>
            <a:r>
              <a:rPr sz="2800" baseline="-250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1</a:t>
            </a:r>
            <a:r>
              <a:rPr sz="28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 ) = </a:t>
            </a:r>
            <a:r>
              <a:rPr lang="el-GR" altLang="x-none" sz="28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Δ</a:t>
            </a:r>
            <a:r>
              <a:rPr sz="28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 t</a:t>
            </a:r>
            <a:r>
              <a:rPr sz="2800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  - rozdíl teplot tělesa ve °C</a:t>
            </a:r>
            <a:endParaRPr lang="el-GR" altLang="x-none" sz="2800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zoom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63495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5" grpId="0" build="p"/>
      <p:bldP spid="634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3" descr="Školá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188913"/>
            <a:ext cx="1368425" cy="1252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540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95288" y="1557338"/>
            <a:ext cx="8569325" cy="1223963"/>
          </a:xfrm>
        </p:spPr>
        <p:txBody>
          <a:bodyPr vert="horz" wrap="square" lIns="91440" tIns="45720" rIns="91440" bIns="45720" numCol="1" anchor="t" anchorCtr="0" compatLnSpc="1"/>
          <a:p>
            <a:pPr marL="609600" indent="-609600" algn="l" eaLnBrk="1" hangingPunct="1">
              <a:lnSpc>
                <a:spcPct val="90000"/>
              </a:lnSpc>
              <a:buSzPct val="115000"/>
            </a:pPr>
            <a:r>
              <a:rPr sz="2400" dirty="0"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Arial" panose="020B0604020202020204" pitchFamily="34" charset="0"/>
                <a:cs typeface="+mn-cs"/>
              </a:rPr>
              <a:t>Jaké teplo přijme železná polévková lžíce o hmotnosti 80 g, </a:t>
            </a:r>
            <a:endParaRPr sz="2400" dirty="0">
              <a:effectLst>
                <a:outerShdw blurRad="38100" dist="38100" dir="2700000">
                  <a:srgbClr val="C0C0C0"/>
                </a:outerShdw>
              </a:effectLst>
              <a:latin typeface="+mn-lt"/>
              <a:ea typeface="Arial" panose="020B0604020202020204" pitchFamily="34" charset="0"/>
              <a:cs typeface="+mn-cs"/>
            </a:endParaRPr>
          </a:p>
          <a:p>
            <a:pPr marL="609600" indent="-609600" algn="l" eaLnBrk="1" hangingPunct="1">
              <a:lnSpc>
                <a:spcPct val="90000"/>
              </a:lnSpc>
              <a:buSzPct val="115000"/>
            </a:pPr>
            <a:r>
              <a:rPr sz="2400" dirty="0"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Arial" panose="020B0604020202020204" pitchFamily="34" charset="0"/>
                <a:cs typeface="+mn-cs"/>
              </a:rPr>
              <a:t>jejíž původní teplota byla 20 °C, když po ponoření do horké</a:t>
            </a:r>
            <a:endParaRPr sz="2400" dirty="0">
              <a:effectLst>
                <a:outerShdw blurRad="38100" dist="38100" dir="2700000">
                  <a:srgbClr val="C0C0C0"/>
                </a:outerShdw>
              </a:effectLst>
              <a:latin typeface="+mn-lt"/>
              <a:ea typeface="Arial" panose="020B0604020202020204" pitchFamily="34" charset="0"/>
              <a:cs typeface="+mn-cs"/>
            </a:endParaRPr>
          </a:p>
          <a:p>
            <a:pPr marL="609600" indent="-609600" algn="l" eaLnBrk="1" hangingPunct="1">
              <a:lnSpc>
                <a:spcPct val="90000"/>
              </a:lnSpc>
              <a:buSzPct val="115000"/>
            </a:pPr>
            <a:r>
              <a:rPr sz="2400" dirty="0"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Arial" panose="020B0604020202020204" pitchFamily="34" charset="0"/>
                <a:cs typeface="+mn-cs"/>
              </a:rPr>
              <a:t>polévky se zahřála na 60 °C?</a:t>
            </a:r>
            <a:endParaRPr sz="2400" b="1" i="1" dirty="0">
              <a:solidFill>
                <a:srgbClr val="FFFF00"/>
              </a:solidFill>
              <a:effectLst>
                <a:outerShdw blurRad="38100" dist="38100" dir="2700000">
                  <a:srgbClr val="C0C0C0"/>
                </a:outerShdw>
              </a:effectLst>
              <a:latin typeface="+mn-lt"/>
              <a:ea typeface="Arial" panose="020B0604020202020204" pitchFamily="34" charset="0"/>
              <a:cs typeface="+mn-cs"/>
            </a:endParaRP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2052638" y="493713"/>
            <a:ext cx="7380288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sz="3600" b="1" i="1" dirty="0">
                <a:solidFill>
                  <a:schemeClr val="accent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Gungsuh" pitchFamily="18" charset="-127"/>
              </a:rPr>
              <a:t>Výpočet tepla - příklad</a:t>
            </a:r>
            <a:endParaRPr sz="3600" b="1" i="1" dirty="0">
              <a:solidFill>
                <a:schemeClr val="accent1"/>
              </a:solidFill>
              <a:effectLst>
                <a:outerShdw blurRad="38100" dist="38100" dir="2700000">
                  <a:srgbClr val="C0C0C0"/>
                </a:outerShdw>
              </a:effectLst>
              <a:latin typeface="Gungsuh" pitchFamily="18" charset="-127"/>
            </a:endParaRPr>
          </a:p>
        </p:txBody>
      </p:sp>
      <p:sp>
        <p:nvSpPr>
          <p:cNvPr id="65543" name="Text Box 7"/>
          <p:cNvSpPr txBox="1"/>
          <p:nvPr/>
        </p:nvSpPr>
        <p:spPr>
          <a:xfrm>
            <a:off x="468313" y="2924175"/>
            <a:ext cx="10795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cs-CZ" altLang="cs-CZ" dirty="0">
                <a:solidFill>
                  <a:srgbClr val="FFFF00"/>
                </a:solidFill>
                <a:latin typeface="Arial" panose="020B0604020202020204" pitchFamily="34" charset="0"/>
              </a:rPr>
              <a:t>Řešení:</a:t>
            </a:r>
            <a:endParaRPr lang="cs-CZ" altLang="cs-CZ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5544" name="Text Box 8"/>
          <p:cNvSpPr txBox="1"/>
          <p:nvPr/>
        </p:nvSpPr>
        <p:spPr>
          <a:xfrm>
            <a:off x="684213" y="3357563"/>
            <a:ext cx="2736850" cy="2678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cs-CZ" altLang="cs-CZ" sz="2400" dirty="0">
                <a:solidFill>
                  <a:srgbClr val="FFFF00"/>
                </a:solidFill>
                <a:latin typeface="Arial" panose="020B0604020202020204" pitchFamily="34" charset="0"/>
              </a:rPr>
              <a:t>m = 80 g = 0,08 kg</a:t>
            </a:r>
            <a:endParaRPr lang="cs-CZ" altLang="cs-CZ" sz="24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sz="2400" dirty="0">
                <a:solidFill>
                  <a:srgbClr val="FFFF00"/>
                </a:solidFill>
                <a:latin typeface="Arial" panose="020B0604020202020204" pitchFamily="34" charset="0"/>
              </a:rPr>
              <a:t>t</a:t>
            </a:r>
            <a:r>
              <a:rPr lang="cs-CZ" altLang="cs-CZ" sz="2400" baseline="-25000" dirty="0">
                <a:solidFill>
                  <a:srgbClr val="FFFF00"/>
                </a:solidFill>
                <a:latin typeface="Arial" panose="020B0604020202020204" pitchFamily="34" charset="0"/>
              </a:rPr>
              <a:t>1</a:t>
            </a:r>
            <a:r>
              <a:rPr lang="cs-CZ" altLang="cs-CZ" sz="2400" dirty="0">
                <a:solidFill>
                  <a:srgbClr val="FFFF00"/>
                </a:solidFill>
                <a:latin typeface="Arial" panose="020B0604020202020204" pitchFamily="34" charset="0"/>
              </a:rPr>
              <a:t> = 20°C</a:t>
            </a:r>
            <a:endParaRPr lang="cs-CZ" altLang="cs-CZ" sz="24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sz="2400" dirty="0">
                <a:solidFill>
                  <a:srgbClr val="FFFF00"/>
                </a:solidFill>
                <a:latin typeface="Arial" panose="020B0604020202020204" pitchFamily="34" charset="0"/>
              </a:rPr>
              <a:t>t</a:t>
            </a:r>
            <a:r>
              <a:rPr lang="cs-CZ" altLang="cs-CZ" sz="2400" baseline="-25000" dirty="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  <a:r>
              <a:rPr lang="cs-CZ" altLang="cs-CZ" sz="2400" dirty="0">
                <a:solidFill>
                  <a:srgbClr val="FFFF00"/>
                </a:solidFill>
                <a:latin typeface="Arial" panose="020B0604020202020204" pitchFamily="34" charset="0"/>
              </a:rPr>
              <a:t> = 60°C</a:t>
            </a:r>
            <a:endParaRPr lang="cs-CZ" altLang="cs-CZ" sz="24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sz="2400" u="sng" dirty="0">
                <a:solidFill>
                  <a:srgbClr val="FFFF00"/>
                </a:solidFill>
                <a:latin typeface="Arial" panose="020B0604020202020204" pitchFamily="34" charset="0"/>
              </a:rPr>
              <a:t>c = 0,45 kJ/kg°C</a:t>
            </a:r>
            <a:endParaRPr lang="cs-CZ" altLang="cs-CZ" sz="2400" u="sng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sz="2400" dirty="0">
                <a:solidFill>
                  <a:srgbClr val="FFFF00"/>
                </a:solidFill>
                <a:latin typeface="Arial" panose="020B0604020202020204" pitchFamily="34" charset="0"/>
              </a:rPr>
              <a:t>Q = ? (kJ)</a:t>
            </a:r>
            <a:endParaRPr lang="cs-CZ" altLang="cs-CZ" sz="24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5545" name="Text Box 9"/>
          <p:cNvSpPr txBox="1"/>
          <p:nvPr/>
        </p:nvSpPr>
        <p:spPr>
          <a:xfrm>
            <a:off x="4643438" y="3716338"/>
            <a:ext cx="3887787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cs-CZ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Q = m . c . ( t</a:t>
            </a:r>
            <a:r>
              <a:rPr lang="cs-CZ" altLang="cs-CZ" sz="24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cs-CZ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 – t</a:t>
            </a:r>
            <a:r>
              <a:rPr lang="cs-CZ" altLang="cs-CZ" sz="24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cs-CZ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 )</a:t>
            </a:r>
            <a:endParaRPr lang="cs-CZ" altLang="cs-CZ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Q = 0,08 .0,45 . ( 60 – 20 )</a:t>
            </a:r>
            <a:endParaRPr lang="cs-CZ" altLang="cs-CZ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Q = 1,44 kJ</a:t>
            </a:r>
            <a:endParaRPr lang="cs-CZ" altLang="cs-CZ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5546" name="Text Box 10"/>
          <p:cNvSpPr txBox="1"/>
          <p:nvPr/>
        </p:nvSpPr>
        <p:spPr>
          <a:xfrm>
            <a:off x="3203575" y="6092825"/>
            <a:ext cx="525621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cs-CZ" altLang="cs-CZ" sz="2400" dirty="0">
                <a:solidFill>
                  <a:srgbClr val="66FF66"/>
                </a:solidFill>
                <a:latin typeface="Arial" panose="020B0604020202020204" pitchFamily="34" charset="0"/>
              </a:rPr>
              <a:t>Polévková lžíce přijme 1,44 kJ tepla.</a:t>
            </a:r>
            <a:endParaRPr lang="cs-CZ" altLang="cs-CZ" sz="2400" dirty="0">
              <a:solidFill>
                <a:srgbClr val="66FF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zoom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charRg st="0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5540">
                                            <p:txEl>
                                              <p:charRg st="0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5540">
                                            <p:txEl>
                                              <p:charRg st="0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charRg st="61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5540">
                                            <p:txEl>
                                              <p:charRg st="61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5540">
                                            <p:txEl>
                                              <p:charRg st="61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charRg st="121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5540">
                                            <p:txEl>
                                              <p:charRg st="121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5540">
                                            <p:txEl>
                                              <p:charRg st="121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65544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65544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>
                                            <p:txEl>
                                              <p:charRg st="1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65544">
                                            <p:txEl>
                                              <p:charRg st="1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65544">
                                            <p:txEl>
                                              <p:charRg st="1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>
                                            <p:txEl>
                                              <p:charRg st="2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65544">
                                            <p:txEl>
                                              <p:charRg st="2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65544">
                                            <p:txEl>
                                              <p:charRg st="2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>
                                            <p:txEl>
                                              <p:charRg st="39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65544">
                                            <p:txEl>
                                              <p:charRg st="39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65544">
                                            <p:txEl>
                                              <p:charRg st="39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>
                                            <p:txEl>
                                              <p:charRg st="56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65544">
                                            <p:txEl>
                                              <p:charRg st="56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65544">
                                            <p:txEl>
                                              <p:charRg st="56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65545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65545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>
                                            <p:txEl>
                                              <p:charRg st="24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65545">
                                            <p:txEl>
                                              <p:charRg st="24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65545">
                                            <p:txEl>
                                              <p:charRg st="24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>
                                            <p:txEl>
                                              <p:charRg st="53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65545">
                                            <p:txEl>
                                              <p:charRg st="53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65545">
                                            <p:txEl>
                                              <p:charRg st="53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2" dur="5000"/>
                                        <p:tgtEl>
                                          <p:spTgt spid="65546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build="p"/>
      <p:bldP spid="655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8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7235825" y="188913"/>
            <a:ext cx="1739900" cy="503238"/>
          </a:xfrm>
        </p:spPr>
        <p:txBody>
          <a:bodyPr vert="horz" wrap="square" lIns="91440" tIns="45720" rIns="91440" bIns="45720" numCol="1" anchor="b" anchorCtr="1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sz="2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ungsuh" pitchFamily="18" charset="-127"/>
                <a:ea typeface="+mj-ea"/>
                <a:cs typeface="+mj-cs"/>
              </a:rPr>
              <a:t>Fyzika 8</a:t>
            </a:r>
            <a:endParaRPr kumimoji="0" lang="cs-CZ" sz="2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ungsuh" pitchFamily="18" charset="-127"/>
              <a:ea typeface="+mj-ea"/>
              <a:cs typeface="+mj-cs"/>
            </a:endParaRPr>
          </a:p>
        </p:txBody>
      </p:sp>
      <p:pic>
        <p:nvPicPr>
          <p:cNvPr id="7171" name="Picture 3" descr="Školá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188913"/>
            <a:ext cx="1368425" cy="1252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540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95288" y="1557338"/>
            <a:ext cx="8569325" cy="1223963"/>
          </a:xfrm>
        </p:spPr>
        <p:txBody>
          <a:bodyPr vert="horz" wrap="square" lIns="91440" tIns="45720" rIns="91440" bIns="45720" numCol="1" anchor="t" anchorCtr="0" compatLnSpc="1"/>
          <a:p>
            <a:pPr marL="609600" indent="-609600" algn="l" eaLnBrk="1" hangingPunct="1">
              <a:lnSpc>
                <a:spcPct val="90000"/>
              </a:lnSpc>
              <a:buSzPct val="115000"/>
            </a:pPr>
            <a:r>
              <a:rPr sz="2400" dirty="0"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Arial" panose="020B0604020202020204" pitchFamily="34" charset="0"/>
                <a:cs typeface="+mn-cs"/>
              </a:rPr>
              <a:t>Urči hmotnost vody, která při ohřátí z 37°C na 63°C přijala </a:t>
            </a:r>
            <a:endParaRPr sz="2400" dirty="0">
              <a:effectLst>
                <a:outerShdw blurRad="38100" dist="38100" dir="2700000">
                  <a:srgbClr val="C0C0C0"/>
                </a:outerShdw>
              </a:effectLst>
              <a:latin typeface="+mn-lt"/>
              <a:ea typeface="Arial" panose="020B0604020202020204" pitchFamily="34" charset="0"/>
              <a:cs typeface="+mn-cs"/>
            </a:endParaRPr>
          </a:p>
          <a:p>
            <a:pPr marL="609600" indent="-609600" algn="l" eaLnBrk="1" hangingPunct="1">
              <a:lnSpc>
                <a:spcPct val="90000"/>
              </a:lnSpc>
              <a:buSzPct val="115000"/>
            </a:pPr>
            <a:r>
              <a:rPr sz="2400" dirty="0"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Arial" panose="020B0604020202020204" pitchFamily="34" charset="0"/>
                <a:cs typeface="+mn-cs"/>
              </a:rPr>
              <a:t>teplo 0,6 MJ.</a:t>
            </a:r>
            <a:endParaRPr sz="2400" b="1" i="1" dirty="0">
              <a:solidFill>
                <a:srgbClr val="FFFF00"/>
              </a:solidFill>
              <a:effectLst>
                <a:outerShdw blurRad="38100" dist="38100" dir="2700000">
                  <a:srgbClr val="C0C0C0"/>
                </a:outerShdw>
              </a:effectLst>
              <a:latin typeface="+mn-lt"/>
              <a:ea typeface="Arial" panose="020B0604020202020204" pitchFamily="34" charset="0"/>
              <a:cs typeface="+mn-cs"/>
            </a:endParaRP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1763713" y="765175"/>
            <a:ext cx="7380288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sz="3600" b="1" i="1" dirty="0">
                <a:solidFill>
                  <a:schemeClr val="accent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Gungsuh" pitchFamily="18" charset="-127"/>
              </a:rPr>
              <a:t>1.4  Výpočet tepla - příklad</a:t>
            </a:r>
            <a:endParaRPr sz="3600" b="1" i="1" dirty="0">
              <a:solidFill>
                <a:schemeClr val="accent1"/>
              </a:solidFill>
              <a:effectLst>
                <a:outerShdw blurRad="38100" dist="38100" dir="2700000">
                  <a:srgbClr val="C0C0C0"/>
                </a:outerShdw>
              </a:effectLst>
              <a:latin typeface="Gungsuh" pitchFamily="18" charset="-127"/>
            </a:endParaRPr>
          </a:p>
        </p:txBody>
      </p:sp>
      <p:sp>
        <p:nvSpPr>
          <p:cNvPr id="65543" name="Text Box 7"/>
          <p:cNvSpPr txBox="1"/>
          <p:nvPr/>
        </p:nvSpPr>
        <p:spPr>
          <a:xfrm>
            <a:off x="468313" y="2636838"/>
            <a:ext cx="10795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cs-CZ" altLang="cs-CZ" dirty="0">
                <a:solidFill>
                  <a:srgbClr val="FFFF00"/>
                </a:solidFill>
                <a:latin typeface="Arial" panose="020B0604020202020204" pitchFamily="34" charset="0"/>
              </a:rPr>
              <a:t>Řešení:</a:t>
            </a:r>
            <a:endParaRPr lang="cs-CZ" altLang="cs-CZ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5544" name="Text Box 8"/>
          <p:cNvSpPr txBox="1"/>
          <p:nvPr/>
        </p:nvSpPr>
        <p:spPr>
          <a:xfrm>
            <a:off x="395288" y="3284538"/>
            <a:ext cx="3024187" cy="2678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cs-CZ" altLang="cs-CZ" sz="2400" dirty="0">
                <a:solidFill>
                  <a:srgbClr val="FFFF00"/>
                </a:solidFill>
                <a:latin typeface="Arial" panose="020B0604020202020204" pitchFamily="34" charset="0"/>
              </a:rPr>
              <a:t>Q = 0,6 MJ = 600 kJ</a:t>
            </a:r>
            <a:endParaRPr lang="cs-CZ" altLang="cs-CZ" sz="24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sz="2400" dirty="0">
                <a:solidFill>
                  <a:srgbClr val="FFFF00"/>
                </a:solidFill>
                <a:latin typeface="Arial" panose="020B0604020202020204" pitchFamily="34" charset="0"/>
              </a:rPr>
              <a:t>t</a:t>
            </a:r>
            <a:r>
              <a:rPr lang="cs-CZ" altLang="cs-CZ" sz="2400" baseline="-25000" dirty="0">
                <a:solidFill>
                  <a:srgbClr val="FFFF00"/>
                </a:solidFill>
                <a:latin typeface="Arial" panose="020B0604020202020204" pitchFamily="34" charset="0"/>
              </a:rPr>
              <a:t>1</a:t>
            </a:r>
            <a:r>
              <a:rPr lang="cs-CZ" altLang="cs-CZ" sz="2400" dirty="0">
                <a:solidFill>
                  <a:srgbClr val="FFFF00"/>
                </a:solidFill>
                <a:latin typeface="Arial" panose="020B0604020202020204" pitchFamily="34" charset="0"/>
              </a:rPr>
              <a:t> = 37°C</a:t>
            </a:r>
            <a:endParaRPr lang="cs-CZ" altLang="cs-CZ" sz="24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sz="2400" dirty="0">
                <a:solidFill>
                  <a:srgbClr val="FFFF00"/>
                </a:solidFill>
                <a:latin typeface="Arial" panose="020B0604020202020204" pitchFamily="34" charset="0"/>
              </a:rPr>
              <a:t>t</a:t>
            </a:r>
            <a:r>
              <a:rPr lang="cs-CZ" altLang="cs-CZ" sz="2400" baseline="-25000" dirty="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  <a:r>
              <a:rPr lang="cs-CZ" altLang="cs-CZ" sz="2400" dirty="0">
                <a:solidFill>
                  <a:srgbClr val="FFFF00"/>
                </a:solidFill>
                <a:latin typeface="Arial" panose="020B0604020202020204" pitchFamily="34" charset="0"/>
              </a:rPr>
              <a:t> = 63°C</a:t>
            </a:r>
            <a:endParaRPr lang="cs-CZ" altLang="cs-CZ" sz="24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sz="2400" u="sng" dirty="0">
                <a:solidFill>
                  <a:srgbClr val="FFFF00"/>
                </a:solidFill>
                <a:latin typeface="Arial" panose="020B0604020202020204" pitchFamily="34" charset="0"/>
              </a:rPr>
              <a:t>c = 4,2 kJ/kg°C</a:t>
            </a:r>
            <a:endParaRPr lang="cs-CZ" altLang="cs-CZ" sz="2400" u="sng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sz="2400" dirty="0">
                <a:solidFill>
                  <a:srgbClr val="FFFF00"/>
                </a:solidFill>
                <a:latin typeface="Arial" panose="020B0604020202020204" pitchFamily="34" charset="0"/>
              </a:rPr>
              <a:t>m = ? (kg)</a:t>
            </a:r>
            <a:endParaRPr lang="cs-CZ" altLang="cs-CZ" sz="24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5545" name="Text Box 9"/>
          <p:cNvSpPr txBox="1"/>
          <p:nvPr/>
        </p:nvSpPr>
        <p:spPr>
          <a:xfrm>
            <a:off x="4643438" y="3716338"/>
            <a:ext cx="3887787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cs-CZ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Q = m . c . ( t</a:t>
            </a:r>
            <a:r>
              <a:rPr lang="cs-CZ" altLang="cs-CZ" sz="24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cs-CZ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 – t</a:t>
            </a:r>
            <a:r>
              <a:rPr lang="cs-CZ" altLang="cs-CZ" sz="24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cs-CZ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 )</a:t>
            </a:r>
            <a:endParaRPr lang="cs-CZ" altLang="cs-CZ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600 = m .4,2 . ( 63 – 37 )</a:t>
            </a:r>
            <a:endParaRPr lang="cs-CZ" altLang="cs-CZ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m = 5,5 kg</a:t>
            </a:r>
            <a:endParaRPr lang="cs-CZ" altLang="cs-CZ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5546" name="Text Box 10"/>
          <p:cNvSpPr txBox="1"/>
          <p:nvPr/>
        </p:nvSpPr>
        <p:spPr>
          <a:xfrm>
            <a:off x="3203575" y="6092825"/>
            <a:ext cx="5256213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cs-CZ" altLang="cs-CZ" sz="2400" dirty="0">
                <a:solidFill>
                  <a:srgbClr val="66FF66"/>
                </a:solidFill>
                <a:latin typeface="Arial" panose="020B0604020202020204" pitchFamily="34" charset="0"/>
              </a:rPr>
              <a:t>Voda měla hmotnost 5,5 kg.</a:t>
            </a:r>
            <a:endParaRPr lang="cs-CZ" altLang="cs-CZ" sz="2400" dirty="0">
              <a:solidFill>
                <a:srgbClr val="66FF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zoom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charRg st="0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5540">
                                            <p:txEl>
                                              <p:charRg st="0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5540">
                                            <p:txEl>
                                              <p:charRg st="0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charRg st="61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5540">
                                            <p:txEl>
                                              <p:charRg st="61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5540">
                                            <p:txEl>
                                              <p:charRg st="61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5544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5544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>
                                            <p:txEl>
                                              <p:charRg st="2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5544">
                                            <p:txEl>
                                              <p:charRg st="2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65544">
                                            <p:txEl>
                                              <p:charRg st="2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>
                                            <p:txEl>
                                              <p:charRg st="3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65544">
                                            <p:txEl>
                                              <p:charRg st="3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65544">
                                            <p:txEl>
                                              <p:charRg st="3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>
                                            <p:txEl>
                                              <p:charRg st="40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65544">
                                            <p:txEl>
                                              <p:charRg st="40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65544">
                                            <p:txEl>
                                              <p:charRg st="40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>
                                            <p:txEl>
                                              <p:charRg st="56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65544">
                                            <p:txEl>
                                              <p:charRg st="56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65544">
                                            <p:txEl>
                                              <p:charRg st="56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65545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65545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>
                                            <p:txEl>
                                              <p:charRg st="24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65545">
                                            <p:txEl>
                                              <p:charRg st="24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65545">
                                            <p:txEl>
                                              <p:charRg st="24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>
                                            <p:txEl>
                                              <p:charRg st="51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65545">
                                            <p:txEl>
                                              <p:charRg st="51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65545">
                                            <p:txEl>
                                              <p:charRg st="51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7" dur="5000"/>
                                        <p:tgtEl>
                                          <p:spTgt spid="65546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build="p"/>
      <p:bldP spid="655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Nadpis 2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numCol="1" anchor="ctr" anchorCtr="1" compatLnSpc="1"/>
          <a:p>
            <a:pPr>
              <a:buNone/>
            </a:pPr>
            <a:r>
              <a:rPr sz="3200" u="sng" dirty="0">
                <a:solidFill>
                  <a:srgbClr val="85FFC2"/>
                </a:solidFill>
                <a:effectLst/>
                <a:latin typeface="+mj-lt"/>
                <a:ea typeface="Arial" panose="020B0604020202020204" pitchFamily="34" charset="0"/>
                <a:cs typeface="+mj-cs"/>
              </a:rPr>
              <a:t>Pokus: </a:t>
            </a:r>
            <a:r>
              <a:rPr sz="3200" dirty="0">
                <a:solidFill>
                  <a:srgbClr val="85FFC2"/>
                </a:solidFill>
                <a:effectLst/>
                <a:latin typeface="+mj-lt"/>
                <a:ea typeface="Arial" panose="020B0604020202020204" pitchFamily="34" charset="0"/>
                <a:cs typeface="+mj-cs"/>
              </a:rPr>
              <a:t>Zahřívání ocelové koule plamenem</a:t>
            </a:r>
            <a:endParaRPr sz="3200" dirty="0">
              <a:solidFill>
                <a:srgbClr val="85FFC2"/>
              </a:solidFill>
              <a:effectLst>
                <a:outerShdw blurRad="38100" dist="38100" dir="2700000">
                  <a:srgbClr val="C0C0C0"/>
                </a:outerShdw>
              </a:effectLst>
              <a:latin typeface="+mj-lt"/>
              <a:ea typeface="Arial" panose="020B0604020202020204" pitchFamily="34" charset="0"/>
              <a:cs typeface="+mj-cs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 hasCustomPrompt="1"/>
          </p:nvPr>
        </p:nvSpPr>
        <p:spPr>
          <a:xfrm>
            <a:off x="457200" y="1444625"/>
            <a:ext cx="5043488" cy="4627563"/>
          </a:xfrm>
        </p:spPr>
        <p:txBody>
          <a:bodyPr vert="horz" wrap="square" lIns="91440" tIns="45720" rIns="91440" bIns="45720" numCol="1" anchor="t" anchorCtr="0" compatLnSpc="1"/>
          <a:p>
            <a:pPr>
              <a:buSzPct val="115000"/>
            </a:pPr>
            <a:r>
              <a:rPr b="1" dirty="0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Arial" panose="020B0604020202020204" pitchFamily="34" charset="0"/>
                <a:cs typeface="+mn-cs"/>
              </a:rPr>
              <a:t>rychle se pohybující částice hořícího plynu předávají část své pohybové energie částicím koule</a:t>
            </a:r>
            <a:endParaRPr b="1" dirty="0">
              <a:solidFill>
                <a:srgbClr val="FFFF00"/>
              </a:solidFill>
              <a:effectLst>
                <a:outerShdw blurRad="38100" dist="38100" dir="2700000">
                  <a:srgbClr val="C0C0C0"/>
                </a:outerShdw>
              </a:effectLst>
              <a:latin typeface="+mn-lt"/>
              <a:ea typeface="Arial" panose="020B0604020202020204" pitchFamily="34" charset="0"/>
              <a:cs typeface="+mn-cs"/>
            </a:endParaRPr>
          </a:p>
          <a:p>
            <a:pPr>
              <a:buSzPct val="115000"/>
            </a:pPr>
            <a:endParaRPr b="1" dirty="0">
              <a:solidFill>
                <a:srgbClr val="FFFF00"/>
              </a:solidFill>
              <a:effectLst>
                <a:outerShdw blurRad="38100" dist="38100" dir="2700000">
                  <a:srgbClr val="C0C0C0"/>
                </a:outerShdw>
              </a:effectLst>
              <a:latin typeface="+mn-lt"/>
              <a:ea typeface="Arial" panose="020B0604020202020204" pitchFamily="34" charset="0"/>
              <a:cs typeface="+mn-cs"/>
            </a:endParaRPr>
          </a:p>
          <a:p>
            <a:pPr>
              <a:buSzPct val="115000"/>
            </a:pPr>
            <a:r>
              <a:rPr b="1" dirty="0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Arial" panose="020B0604020202020204" pitchFamily="34" charset="0"/>
                <a:cs typeface="+mn-cs"/>
              </a:rPr>
              <a:t>zvětšuje se vnitřní energie koule</a:t>
            </a:r>
            <a:endParaRPr b="1" dirty="0">
              <a:solidFill>
                <a:srgbClr val="FFFF00"/>
              </a:solidFill>
              <a:effectLst>
                <a:outerShdw blurRad="38100" dist="38100" dir="2700000">
                  <a:srgbClr val="C0C0C0"/>
                </a:outerShdw>
              </a:effectLst>
              <a:latin typeface="+mn-lt"/>
              <a:ea typeface="Arial" panose="020B0604020202020204" pitchFamily="34" charset="0"/>
              <a:cs typeface="+mn-cs"/>
            </a:endParaRPr>
          </a:p>
          <a:p>
            <a:pPr>
              <a:buSzPct val="115000"/>
            </a:pPr>
            <a:endParaRPr b="1" dirty="0">
              <a:solidFill>
                <a:srgbClr val="FFFF00"/>
              </a:solidFill>
              <a:effectLst>
                <a:outerShdw blurRad="38100" dist="38100" dir="2700000">
                  <a:srgbClr val="C0C0C0"/>
                </a:outerShdw>
              </a:effectLst>
              <a:latin typeface="+mn-lt"/>
              <a:ea typeface="Arial" panose="020B0604020202020204" pitchFamily="34" charset="0"/>
              <a:cs typeface="+mn-cs"/>
            </a:endParaRPr>
          </a:p>
          <a:p>
            <a:pPr>
              <a:buSzPct val="115000"/>
            </a:pPr>
            <a:r>
              <a:rPr b="1" dirty="0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Arial" panose="020B0604020202020204" pitchFamily="34" charset="0"/>
                <a:cs typeface="+mn-cs"/>
              </a:rPr>
              <a:t>probíhá tepelná výměna</a:t>
            </a:r>
            <a:endParaRPr b="1" dirty="0">
              <a:solidFill>
                <a:srgbClr val="FFFF00"/>
              </a:solidFill>
              <a:effectLst>
                <a:outerShdw blurRad="38100" dist="38100" dir="2700000">
                  <a:srgbClr val="C0C0C0"/>
                </a:outerShdw>
              </a:effectLst>
              <a:latin typeface="+mn-lt"/>
              <a:ea typeface="Arial" panose="020B0604020202020204" pitchFamily="34" charset="0"/>
              <a:cs typeface="+mn-cs"/>
            </a:endParaRPr>
          </a:p>
        </p:txBody>
      </p:sp>
      <p:pic>
        <p:nvPicPr>
          <p:cNvPr id="8196" name="Picture 2"/>
          <p:cNvPicPr>
            <a:picLocks noGrp="1" noChangeAspect="1"/>
          </p:cNvPicPr>
          <p:nvPr>
            <p:ph sz="quarter" idx="4" hasCustomPrompt="1"/>
          </p:nvPr>
        </p:nvPicPr>
        <p:blipFill>
          <a:blip r:embed="rId1"/>
          <a:srcRect/>
          <a:stretch>
            <a:fillRect/>
          </a:stretch>
        </p:blipFill>
        <p:spPr>
          <a:xfrm>
            <a:off x="7167563" y="1484313"/>
            <a:ext cx="1500187" cy="1785937"/>
          </a:xfrm>
          <a:ln/>
        </p:spPr>
      </p:pic>
      <p:pic>
        <p:nvPicPr>
          <p:cNvPr id="819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3500438"/>
            <a:ext cx="2181225" cy="3214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charRg st="0" end="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96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charRg st="96" end="1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31" end="1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charRg st="131" end="1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numCol="1" anchor="ctr" anchorCtr="1" compatLnSpc="1"/>
          <a:p>
            <a:pPr>
              <a:buNone/>
            </a:pPr>
            <a:r>
              <a:rPr sz="3200" b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Vyřeš úlohu:</a:t>
            </a:r>
            <a:endParaRPr sz="3200" b="1" dirty="0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vert="horz" wrap="square" lIns="91440" tIns="45720" rIns="91440" bIns="45720" numCol="1" anchor="t" anchorCtr="0" compatLnSpc="1"/>
          <a:p>
            <a:pPr>
              <a:lnSpc>
                <a:spcPct val="80000"/>
              </a:lnSpc>
              <a:buClr>
                <a:schemeClr val="tx2"/>
              </a:buClr>
              <a:buSzPct val="115000"/>
              <a:buFont typeface="Wingdings" panose="05000000000000000000" pitchFamily="2" charset="2"/>
            </a:pPr>
            <a:r>
              <a:rPr sz="26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Vypočítej kolik tepla přijme voda o hmotnosti 200g, jestliže ji zahřejeme z 2 ºC na teplotu lidského těla, to znamená na 37 ºC.</a:t>
            </a:r>
            <a:endParaRPr sz="2600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>
                <a:schemeClr val="tx2"/>
              </a:buClr>
              <a:buSzPct val="115000"/>
              <a:buFont typeface="Wingdings" panose="05000000000000000000" pitchFamily="2" charset="2"/>
            </a:pPr>
            <a:r>
              <a:rPr sz="26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Zápis: m = 200 g = 0,2kg</a:t>
            </a:r>
            <a:br>
              <a:rPr sz="26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6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t1 = 2 ºC </a:t>
            </a:r>
            <a:br>
              <a:rPr sz="26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6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t2 = 37 ºC </a:t>
            </a:r>
            <a:br>
              <a:rPr sz="26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6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c = 4,18 kJ/kg. ºC</a:t>
            </a:r>
            <a:br>
              <a:rPr sz="26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600" u="sng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Q = ? kJ         </a:t>
            </a:r>
            <a:endParaRPr sz="2600" u="sng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>
                <a:schemeClr val="tx2"/>
              </a:buClr>
              <a:buSzPct val="115000"/>
              <a:buFont typeface="Wingdings" panose="05000000000000000000" pitchFamily="2" charset="2"/>
            </a:pPr>
            <a:r>
              <a:rPr sz="26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 = m.c. (t2-t1)  </a:t>
            </a:r>
            <a:endParaRPr sz="2600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>
                <a:schemeClr val="tx2"/>
              </a:buClr>
              <a:buSzPct val="115000"/>
              <a:buFont typeface="Wingdings" panose="05000000000000000000" pitchFamily="2" charset="2"/>
            </a:pPr>
            <a:r>
              <a:rPr sz="26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 = 0,2.4.18.(37 – 2)</a:t>
            </a:r>
            <a:endParaRPr sz="2600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>
                <a:schemeClr val="tx2"/>
              </a:buClr>
              <a:buSzPct val="115000"/>
              <a:buFont typeface="Wingdings" panose="05000000000000000000" pitchFamily="2" charset="2"/>
            </a:pPr>
            <a:r>
              <a:rPr sz="26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 = 29, 26 kJ</a:t>
            </a:r>
            <a:endParaRPr sz="2600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>
                <a:schemeClr val="tx2"/>
              </a:buClr>
              <a:buSzPct val="115000"/>
              <a:buFont typeface="Wingdings" panose="05000000000000000000" pitchFamily="2" charset="2"/>
            </a:pPr>
            <a:r>
              <a:rPr sz="26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Voda přijme 29,26 kJ tepla. </a:t>
            </a:r>
            <a:endParaRPr sz="2600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>
                <a:schemeClr val="tx2"/>
              </a:buClr>
              <a:buSzPct val="115000"/>
              <a:buFont typeface="Wingdings" panose="05000000000000000000" pitchFamily="2" charset="2"/>
            </a:pPr>
            <a:endParaRPr sz="3000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20" name="Obrázek 3" descr="MB900341724.JPG"/>
          <p:cNvPicPr>
            <a:picLocks noChangeAspect="1"/>
          </p:cNvPicPr>
          <p:nvPr/>
        </p:nvPicPr>
        <p:blipFill>
          <a:blip r:embed="rId1"/>
          <a:srcRect l="15750" r="17314"/>
          <a:stretch>
            <a:fillRect/>
          </a:stretch>
        </p:blipFill>
        <p:spPr>
          <a:xfrm>
            <a:off x="5795963" y="2997200"/>
            <a:ext cx="2160587" cy="3227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28" end="2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charRg st="128" end="25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charRg st="128" end="25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58" end="2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charRg st="258" end="27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charRg st="258" end="27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77" end="2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charRg st="277" end="29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charRg st="277" end="29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99" end="3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charRg st="299" end="3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charRg st="299" end="3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13" end="3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charRg st="313" end="34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charRg st="313" end="34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Rectangle 2"/>
          <p:cNvSpPr>
            <a:spLocks noGrp="1"/>
          </p:cNvSpPr>
          <p:nvPr>
            <p:ph type="title" hasCustomPrompt="1"/>
          </p:nvPr>
        </p:nvSpPr>
        <p:spPr>
          <a:xfrm>
            <a:off x="1042988" y="836613"/>
            <a:ext cx="7024688" cy="685800"/>
          </a:xfrm>
        </p:spPr>
        <p:txBody>
          <a:bodyPr vert="horz" wrap="square" lIns="91440" tIns="45720" rIns="91440" bIns="45720" numCol="1" anchor="ctr" anchorCtr="1" compatLnSpc="1"/>
          <a:p>
            <a:r>
              <a:rPr sz="2800" b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</a:t>
            </a:r>
            <a:r>
              <a:rPr sz="3200" b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Šíření tepla</a:t>
            </a:r>
            <a:endParaRPr sz="3200" b="1" dirty="0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39939" name="Rectangle 3"/>
          <p:cNvSpPr>
            <a:spLocks noChangeArrowheads="1"/>
          </p:cNvSpPr>
          <p:nvPr>
            <p:ph idx="1" hasCustomPrompt="1"/>
          </p:nvPr>
        </p:nvSpPr>
        <p:spPr>
          <a:xfrm>
            <a:off x="1979613" y="1774825"/>
            <a:ext cx="6777038" cy="38163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361950" indent="0">
              <a:buFont typeface="Wingdings 2" panose="05020102010507070707" pitchFamily="18" charset="2"/>
              <a:buNone/>
            </a:pPr>
            <a:r>
              <a:rPr sz="2000" dirty="0">
                <a:effectLst>
                  <a:outerShdw blurRad="38100" dist="38100" dir="2700000">
                    <a:srgbClr val="C0C0C0"/>
                  </a:outerShdw>
                </a:effectLst>
              </a:rPr>
              <a:t>Šíření tepelné energie z jednoho místa na druhé může probíhat:</a:t>
            </a:r>
            <a:endParaRPr sz="2000" dirty="0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marL="361950" indent="0">
              <a:buFont typeface="Wingdings 2" panose="05020102010507070707" pitchFamily="18" charset="2"/>
              <a:buNone/>
            </a:pPr>
            <a:endParaRPr sz="2000" dirty="0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marL="361950" indent="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sz="2000" b="1" dirty="0">
                <a:effectLst>
                  <a:outerShdw blurRad="38100" dist="38100" dir="2700000">
                    <a:srgbClr val="C0C0C0"/>
                  </a:outerShdw>
                </a:effectLst>
              </a:rPr>
              <a:t> vedením,</a:t>
            </a:r>
            <a:r>
              <a:rPr sz="2000" dirty="0">
                <a:effectLst>
                  <a:outerShdw blurRad="38100" dist="38100" dir="2700000">
                    <a:srgbClr val="C0C0C0"/>
                  </a:outerShdw>
                </a:effectLst>
              </a:rPr>
              <a:t> </a:t>
            </a:r>
            <a:endParaRPr sz="2000" dirty="0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marL="361950" indent="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sz="2000" b="1" dirty="0">
                <a:effectLst>
                  <a:outerShdw blurRad="38100" dist="38100" dir="2700000">
                    <a:srgbClr val="C0C0C0"/>
                  </a:outerShdw>
                </a:effectLst>
              </a:rPr>
              <a:t> prouděním,</a:t>
            </a:r>
            <a:r>
              <a:rPr sz="2000" dirty="0">
                <a:effectLst>
                  <a:outerShdw blurRad="38100" dist="38100" dir="2700000">
                    <a:srgbClr val="C0C0C0"/>
                  </a:outerShdw>
                </a:effectLst>
              </a:rPr>
              <a:t> </a:t>
            </a:r>
            <a:endParaRPr sz="2000" dirty="0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marL="361950" indent="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sz="2000" b="1" dirty="0">
                <a:effectLst>
                  <a:outerShdw blurRad="38100" dist="38100" dir="2700000">
                    <a:srgbClr val="C0C0C0"/>
                  </a:outerShdw>
                </a:effectLst>
              </a:rPr>
              <a:t> sáláním</a:t>
            </a:r>
            <a:r>
              <a:rPr sz="2000" dirty="0">
                <a:effectLst>
                  <a:outerShdw blurRad="38100" dist="38100" dir="2700000">
                    <a:srgbClr val="C0C0C0"/>
                  </a:outerShdw>
                </a:effectLst>
              </a:rPr>
              <a:t>.</a:t>
            </a:r>
            <a:endParaRPr sz="2000" b="1" dirty="0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marL="361950" indent="0">
              <a:buNone/>
            </a:pPr>
            <a:r>
              <a:rPr sz="2000" b="1" dirty="0">
                <a:effectLst>
                  <a:outerShdw blurRad="38100" dist="38100" dir="2700000">
                    <a:srgbClr val="C0C0C0"/>
                  </a:outerShdw>
                </a:effectLst>
              </a:rPr>
              <a:t> </a:t>
            </a:r>
            <a:endParaRPr sz="2000" dirty="0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marL="361950" indent="0">
              <a:buFont typeface="Wingdings 2" panose="05020102010507070707" pitchFamily="18" charset="2"/>
              <a:buNone/>
            </a:pPr>
            <a:r>
              <a:rPr sz="2000" dirty="0">
                <a:effectLst>
                  <a:outerShdw blurRad="38100" dist="38100" dir="2700000">
                    <a:srgbClr val="C0C0C0"/>
                  </a:outerShdw>
                </a:effectLst>
              </a:rPr>
              <a:t>Znaménko hodnoty tepla nám říká, zda jde o teplo přijaté nebo vydané, přičemž není přesně dáno, zda  kladná hodnota znamená přijaté nebo vydané teplo.</a:t>
            </a:r>
            <a:endParaRPr sz="2000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pic>
        <p:nvPicPr>
          <p:cNvPr id="1024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4597400"/>
            <a:ext cx="1852613" cy="1987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Rectangle 2"/>
          <p:cNvSpPr>
            <a:spLocks noGrp="1"/>
          </p:cNvSpPr>
          <p:nvPr>
            <p:ph type="title" hasCustomPrompt="1"/>
          </p:nvPr>
        </p:nvSpPr>
        <p:spPr>
          <a:xfrm>
            <a:off x="1042988" y="836613"/>
            <a:ext cx="7024688" cy="685800"/>
          </a:xfrm>
        </p:spPr>
        <p:txBody>
          <a:bodyPr vert="horz" wrap="square" lIns="91440" tIns="45720" rIns="91440" bIns="45720" numCol="1" anchor="ctr" anchorCtr="1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Vedení tepla</a:t>
            </a:r>
            <a:endParaRPr kumimoji="0" lang="cs-CZ" sz="3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963" name="Rectangle 3"/>
          <p:cNvSpPr>
            <a:spLocks noChangeArrowheads="1"/>
          </p:cNvSpPr>
          <p:nvPr>
            <p:ph idx="1" hasCustomPrompt="1"/>
          </p:nvPr>
        </p:nvSpPr>
        <p:spPr>
          <a:xfrm>
            <a:off x="971550" y="2060575"/>
            <a:ext cx="6777038" cy="38893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361950" indent="-361950">
              <a:spcAft>
                <a:spcPct val="30000"/>
              </a:spcAft>
              <a:buClr>
                <a:schemeClr val="tx1"/>
              </a:buClr>
              <a:buSzTx/>
              <a:buFont typeface="Wingdings 2" panose="05020102010507070707" pitchFamily="18" charset="2"/>
              <a:buChar char="P"/>
            </a:pPr>
            <a:r>
              <a:rPr sz="2000" dirty="0">
                <a:effectLst>
                  <a:outerShdw blurRad="38100" dist="38100" dir="2700000">
                    <a:srgbClr val="C0C0C0"/>
                  </a:outerShdw>
                </a:effectLst>
              </a:rPr>
              <a:t>Vedení tepla je způsob šíření tepla v pevných tělesech, jejichž různé části mají různé teploty. </a:t>
            </a:r>
            <a:endParaRPr sz="2000" dirty="0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marL="361950" indent="-361950">
              <a:spcAft>
                <a:spcPct val="30000"/>
              </a:spcAft>
              <a:buClr>
                <a:schemeClr val="tx1"/>
              </a:buClr>
              <a:buSzTx/>
              <a:buFont typeface="Wingdings 2" panose="05020102010507070707" pitchFamily="18" charset="2"/>
              <a:buChar char="P"/>
            </a:pPr>
            <a:r>
              <a:rPr sz="2000" dirty="0">
                <a:effectLst>
                  <a:outerShdw blurRad="38100" dist="38100" dir="2700000">
                    <a:srgbClr val="C0C0C0"/>
                  </a:outerShdw>
                </a:effectLst>
              </a:rPr>
              <a:t>Rychlost vedení tepla určuje tzv. </a:t>
            </a:r>
            <a:r>
              <a:rPr sz="2000" b="1" dirty="0">
                <a:effectLst>
                  <a:outerShdw blurRad="38100" dist="38100" dir="2700000">
                    <a:srgbClr val="C0C0C0"/>
                  </a:outerShdw>
                </a:effectLst>
              </a:rPr>
              <a:t>tepelnou vodivost.</a:t>
            </a:r>
            <a:r>
              <a:rPr sz="2000" dirty="0">
                <a:effectLst>
                  <a:outerShdw blurRad="38100" dist="38100" dir="2700000">
                    <a:srgbClr val="C0C0C0"/>
                  </a:outerShdw>
                </a:effectLst>
              </a:rPr>
              <a:t> Porovnat látky podle jejich tepelné vodivosti umožňuje veličina </a:t>
            </a:r>
            <a:r>
              <a:rPr sz="2000" b="1" dirty="0">
                <a:effectLst>
                  <a:outerShdw blurRad="38100" dist="38100" dir="2700000">
                    <a:srgbClr val="C0C0C0"/>
                  </a:outerShdw>
                </a:effectLst>
              </a:rPr>
              <a:t>součinitel tepelné vodivosti</a:t>
            </a:r>
            <a:r>
              <a:rPr sz="2000" dirty="0">
                <a:effectLst>
                  <a:outerShdw blurRad="38100" dist="38100" dir="2700000">
                    <a:srgbClr val="C0C0C0"/>
                  </a:outerShdw>
                </a:effectLst>
              </a:rPr>
              <a:t>. Podle tohoto součinitele se látky dělí na:</a:t>
            </a:r>
            <a:endParaRPr sz="2000" dirty="0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marL="361950" indent="-361950">
              <a:spcAft>
                <a:spcPct val="30000"/>
              </a:spcAft>
              <a:buClr>
                <a:schemeClr val="tx1"/>
              </a:buClr>
              <a:buSzTx/>
              <a:buFont typeface="Wingdings 2" panose="05020102010507070707" pitchFamily="18" charset="2"/>
              <a:buAutoNum type="arabicPeriod"/>
            </a:pPr>
            <a:r>
              <a:rPr sz="2000" b="1" dirty="0">
                <a:effectLst>
                  <a:outerShdw blurRad="38100" dist="38100" dir="2700000">
                    <a:srgbClr val="C0C0C0"/>
                  </a:outerShdw>
                </a:effectLst>
              </a:rPr>
              <a:t>tepelné vodiče</a:t>
            </a:r>
            <a:r>
              <a:rPr sz="2000" dirty="0">
                <a:effectLst>
                  <a:outerShdw blurRad="38100" dist="38100" dir="2700000">
                    <a:srgbClr val="C0C0C0"/>
                  </a:outerShdw>
                </a:effectLst>
              </a:rPr>
              <a:t> - látky s vysokou rychlostí vedení tepla a velkým součinitelem tepelné vodivosti,</a:t>
            </a:r>
            <a:endParaRPr sz="2000" dirty="0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marL="361950" indent="-361950">
              <a:spcAft>
                <a:spcPct val="30000"/>
              </a:spcAft>
              <a:buClr>
                <a:schemeClr val="tx1"/>
              </a:buClr>
              <a:buSzTx/>
              <a:buFont typeface="Wingdings 2" panose="05020102010507070707" pitchFamily="18" charset="2"/>
              <a:buAutoNum type="arabicPeriod"/>
            </a:pPr>
            <a:r>
              <a:rPr sz="2000" b="1" dirty="0">
                <a:effectLst>
                  <a:outerShdw blurRad="38100" dist="38100" dir="2700000">
                    <a:srgbClr val="C0C0C0"/>
                  </a:outerShdw>
                </a:effectLst>
              </a:rPr>
              <a:t>tepelné izolanty</a:t>
            </a:r>
            <a:r>
              <a:rPr sz="2000" dirty="0">
                <a:effectLst>
                  <a:outerShdw blurRad="38100" dist="38100" dir="2700000">
                    <a:srgbClr val="C0C0C0"/>
                  </a:outerShdw>
                </a:effectLst>
              </a:rPr>
              <a:t> - látky s nízkou rychlostí vedení tepla a malým součinitelem tepelné vodivosti.</a:t>
            </a:r>
            <a:endParaRPr sz="2000" dirty="0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marL="361950" indent="-361950">
              <a:buClr>
                <a:schemeClr val="tx1"/>
              </a:buClr>
              <a:buFont typeface="Wingdings 2" panose="05020102010507070707" pitchFamily="18" charset="2"/>
              <a:buChar char="P"/>
            </a:pPr>
            <a:endParaRPr sz="1800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izející mřížka">
  <a:themeElements>
    <a:clrScheme name="Mizející mřížka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Mizející mřížk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Mizející mřížka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zející mřížka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zející mřížka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zející mřížka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zející mřížka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zející mřížka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zející mřížka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zející mřížka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zející mřížka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0</TotalTime>
  <Words>3885</Words>
  <Application>WPS Presentation</Application>
  <PresentationFormat>Předvádění na obrazovce (4:3)</PresentationFormat>
  <Paragraphs>132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SimSun</vt:lpstr>
      <vt:lpstr>Wingdings</vt:lpstr>
      <vt:lpstr>Calibri</vt:lpstr>
      <vt:lpstr>Gungsuh</vt:lpstr>
      <vt:lpstr>Malgun Gothic</vt:lpstr>
      <vt:lpstr>Times New Roman</vt:lpstr>
      <vt:lpstr>Wingdings 2</vt:lpstr>
      <vt:lpstr>President CE</vt:lpstr>
      <vt:lpstr>Segoe Print</vt:lpstr>
      <vt:lpstr>Microsoft YaHei</vt:lpstr>
      <vt:lpstr/>
      <vt:lpstr>Arial Unicode MS</vt:lpstr>
      <vt:lpstr>Mizející mřížka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ZSBojanov</dc:creator>
  <cp:lastModifiedBy>Seife</cp:lastModifiedBy>
  <cp:revision>52</cp:revision>
  <dcterms:created xsi:type="dcterms:W3CDTF">2011-01-03T21:30:49Z</dcterms:created>
  <dcterms:modified xsi:type="dcterms:W3CDTF">2021-01-10T17:07:34Z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1033-11.2.0.9669</vt:lpwstr>
  </property>
</Properties>
</file>