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Střední styl 4 – zvýraznění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7DF18680-E054-41AD-8BC1-D1AEF772440D}" styleName="Střední styl 2 – zvýraznění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5" d="100"/>
          <a:sy n="55" d="100"/>
        </p:scale>
        <p:origin x="-1794" y="-3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B3121-EE26-41B1-B6E2-646AC69C47B3}" type="datetimeFigureOut">
              <a:rPr lang="cs-CZ" smtClean="0"/>
              <a:pPr/>
              <a:t>12. 3. 2018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49A96-463C-4927-8E43-0926CE42112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5390857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B3121-EE26-41B1-B6E2-646AC69C47B3}" type="datetimeFigureOut">
              <a:rPr lang="cs-CZ" smtClean="0"/>
              <a:pPr/>
              <a:t>12. 3. 2018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49A96-463C-4927-8E43-0926CE42112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7040891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B3121-EE26-41B1-B6E2-646AC69C47B3}" type="datetimeFigureOut">
              <a:rPr lang="cs-CZ" smtClean="0"/>
              <a:pPr/>
              <a:t>12. 3. 2018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49A96-463C-4927-8E43-0926CE42112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7432475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B3121-EE26-41B1-B6E2-646AC69C47B3}" type="datetimeFigureOut">
              <a:rPr lang="cs-CZ" smtClean="0"/>
              <a:pPr/>
              <a:t>12. 3. 2018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49A96-463C-4927-8E43-0926CE42112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9105435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B3121-EE26-41B1-B6E2-646AC69C47B3}" type="datetimeFigureOut">
              <a:rPr lang="cs-CZ" smtClean="0"/>
              <a:pPr/>
              <a:t>12. 3. 2018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49A96-463C-4927-8E43-0926CE42112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8285824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B3121-EE26-41B1-B6E2-646AC69C47B3}" type="datetimeFigureOut">
              <a:rPr lang="cs-CZ" smtClean="0"/>
              <a:pPr/>
              <a:t>12. 3. 2018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49A96-463C-4927-8E43-0926CE42112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8455683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B3121-EE26-41B1-B6E2-646AC69C47B3}" type="datetimeFigureOut">
              <a:rPr lang="cs-CZ" smtClean="0"/>
              <a:pPr/>
              <a:t>12. 3. 2018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49A96-463C-4927-8E43-0926CE42112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8355189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B3121-EE26-41B1-B6E2-646AC69C47B3}" type="datetimeFigureOut">
              <a:rPr lang="cs-CZ" smtClean="0"/>
              <a:pPr/>
              <a:t>12. 3. 2018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49A96-463C-4927-8E43-0926CE42112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9795533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B3121-EE26-41B1-B6E2-646AC69C47B3}" type="datetimeFigureOut">
              <a:rPr lang="cs-CZ" smtClean="0"/>
              <a:pPr/>
              <a:t>12. 3. 2018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49A96-463C-4927-8E43-0926CE42112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4812868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B3121-EE26-41B1-B6E2-646AC69C47B3}" type="datetimeFigureOut">
              <a:rPr lang="cs-CZ" smtClean="0"/>
              <a:pPr/>
              <a:t>12. 3. 2018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49A96-463C-4927-8E43-0926CE42112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824891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B3121-EE26-41B1-B6E2-646AC69C47B3}" type="datetimeFigureOut">
              <a:rPr lang="cs-CZ" smtClean="0"/>
              <a:pPr/>
              <a:t>12. 3. 2018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49A96-463C-4927-8E43-0926CE42112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8029944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  <a:alpha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5B3121-EE26-41B1-B6E2-646AC69C47B3}" type="datetimeFigureOut">
              <a:rPr lang="cs-CZ" smtClean="0"/>
              <a:pPr/>
              <a:t>12. 3. 2018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449A96-463C-4927-8E43-0926CE42112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794210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91680" y="5593177"/>
            <a:ext cx="5715000" cy="1247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Podnadpis 2"/>
          <p:cNvSpPr txBox="1">
            <a:spLocks/>
          </p:cNvSpPr>
          <p:nvPr/>
        </p:nvSpPr>
        <p:spPr>
          <a:xfrm>
            <a:off x="1348780" y="5080557"/>
            <a:ext cx="6400800" cy="45645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850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 smtClean="0">
                <a:solidFill>
                  <a:schemeClr val="tx1"/>
                </a:solidFill>
              </a:rPr>
              <a:t>VY_32_INOVACE_03-03</a:t>
            </a:r>
            <a:endParaRPr lang="cs-CZ" dirty="0">
              <a:solidFill>
                <a:schemeClr val="tx1"/>
              </a:solidFill>
            </a:endParaRPr>
          </a:p>
        </p:txBody>
      </p:sp>
      <p:graphicFrame>
        <p:nvGraphicFramePr>
          <p:cNvPr id="6" name="Tabulk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934000419"/>
              </p:ext>
            </p:extLst>
          </p:nvPr>
        </p:nvGraphicFramePr>
        <p:xfrm>
          <a:off x="1444982" y="2204864"/>
          <a:ext cx="6208395" cy="2592288"/>
        </p:xfrm>
        <a:graphic>
          <a:graphicData uri="http://schemas.openxmlformats.org/drawingml/2006/table">
            <a:tbl>
              <a:tblPr firstRow="1" firstCol="1" bandRow="1">
                <a:tableStyleId>{7DF18680-E054-41AD-8BC1-D1AEF772440D}</a:tableStyleId>
              </a:tblPr>
              <a:tblGrid>
                <a:gridCol w="1508760"/>
                <a:gridCol w="4699635"/>
              </a:tblGrid>
              <a:tr h="504056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cs-CZ" sz="1400" kern="50" dirty="0" smtClean="0">
                          <a:effectLst/>
                        </a:rPr>
                        <a:t>Ročník:</a:t>
                      </a:r>
                      <a:endParaRPr lang="cs-CZ" sz="1200" kern="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cs-CZ" sz="1400" kern="50" dirty="0">
                          <a:effectLst/>
                        </a:rPr>
                        <a:t> </a:t>
                      </a:r>
                      <a:r>
                        <a:rPr lang="cs-CZ" sz="1400" kern="50" dirty="0" smtClean="0">
                          <a:effectLst/>
                        </a:rPr>
                        <a:t>6.</a:t>
                      </a:r>
                    </a:p>
                  </a:txBody>
                  <a:tcPr marL="68580" marR="68580" marT="0" marB="0"/>
                </a:tc>
              </a:tr>
              <a:tr h="360040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cs-CZ" sz="1400" kern="50">
                          <a:effectLst/>
                        </a:rPr>
                        <a:t>Vzdělávací oblast: </a:t>
                      </a:r>
                      <a:endParaRPr lang="cs-CZ" sz="1200" kern="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kern="50" dirty="0">
                          <a:effectLst/>
                        </a:rPr>
                        <a:t> </a:t>
                      </a:r>
                      <a:r>
                        <a:rPr lang="cs-CZ" sz="1100" kern="50" dirty="0" smtClean="0">
                          <a:effectLst/>
                          <a:latin typeface="Times New Roman"/>
                          <a:ea typeface="Times New Roman"/>
                        </a:rPr>
                        <a:t>Jazyk a</a:t>
                      </a:r>
                      <a:r>
                        <a:rPr lang="cs-CZ" sz="1100" kern="50" baseline="0" dirty="0" smtClean="0">
                          <a:effectLst/>
                          <a:latin typeface="Times New Roman"/>
                          <a:ea typeface="Times New Roman"/>
                        </a:rPr>
                        <a:t> jazyková komunikace</a:t>
                      </a:r>
                      <a:endParaRPr lang="cs-CZ" sz="1200" kern="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cs-CZ" sz="1400" kern="50" dirty="0" smtClean="0">
                          <a:effectLst/>
                        </a:rPr>
                        <a:t>Vzdělávací </a:t>
                      </a:r>
                      <a:r>
                        <a:rPr lang="cs-CZ" sz="1400" kern="50" dirty="0">
                          <a:effectLst/>
                        </a:rPr>
                        <a:t>obor:</a:t>
                      </a:r>
                      <a:endParaRPr lang="cs-CZ" sz="1200" kern="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kern="50" dirty="0" smtClean="0">
                          <a:effectLst/>
                        </a:rPr>
                        <a:t> </a:t>
                      </a:r>
                      <a:r>
                        <a:rPr lang="cs-CZ" sz="1200" kern="50" dirty="0" smtClean="0">
                          <a:effectLst/>
                        </a:rPr>
                        <a:t>Český jazyk a literatura</a:t>
                      </a:r>
                      <a:endParaRPr lang="cs-CZ" sz="1200" kern="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cs-CZ" sz="1400" kern="50" dirty="0" smtClean="0">
                          <a:effectLst/>
                        </a:rPr>
                        <a:t>Tematický okruh:</a:t>
                      </a:r>
                      <a:endParaRPr lang="cs-CZ" sz="1200" kern="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kern="50" dirty="0" smtClean="0">
                          <a:effectLst/>
                        </a:rPr>
                        <a:t> </a:t>
                      </a:r>
                      <a:r>
                        <a:rPr lang="cs-CZ" sz="1200" kern="50" dirty="0" smtClean="0">
                          <a:effectLst/>
                        </a:rPr>
                        <a:t>Tvarosloví</a:t>
                      </a:r>
                      <a:endParaRPr lang="cs-CZ" sz="1200" kern="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cs-CZ" sz="1400" kern="50" smtClean="0">
                          <a:effectLst/>
                        </a:rPr>
                        <a:t>Téma:</a:t>
                      </a:r>
                      <a:endParaRPr lang="cs-CZ" sz="1200" kern="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cs-CZ" sz="1400" kern="50" dirty="0" smtClean="0">
                          <a:effectLst/>
                        </a:rPr>
                        <a:t> Podstatná</a:t>
                      </a:r>
                      <a:r>
                        <a:rPr lang="cs-CZ" sz="1400" kern="50" baseline="0" dirty="0" smtClean="0">
                          <a:effectLst/>
                        </a:rPr>
                        <a:t> jména pomnožná , hromadná, látková, abstraktní, konkrétní</a:t>
                      </a:r>
                      <a:endParaRPr lang="cs-CZ" sz="1200" kern="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cs-CZ" sz="1400" kern="50">
                          <a:effectLst/>
                        </a:rPr>
                        <a:t>Jméno autora:</a:t>
                      </a:r>
                      <a:endParaRPr lang="cs-CZ" sz="1200" kern="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cs-CZ" sz="1400" kern="50" dirty="0">
                          <a:effectLst/>
                        </a:rPr>
                        <a:t> </a:t>
                      </a:r>
                      <a:r>
                        <a:rPr lang="cs-CZ" sz="1400" kern="50" dirty="0" smtClean="0">
                          <a:effectLst/>
                        </a:rPr>
                        <a:t>Libuše </a:t>
                      </a:r>
                      <a:r>
                        <a:rPr lang="cs-CZ" sz="1400" kern="50" dirty="0" err="1" smtClean="0">
                          <a:effectLst/>
                        </a:rPr>
                        <a:t>Gondkovská</a:t>
                      </a:r>
                      <a:endParaRPr lang="cs-CZ" sz="1200" kern="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cs-CZ" sz="1400" kern="50">
                          <a:effectLst/>
                        </a:rPr>
                        <a:t>Vytvořeno dne:</a:t>
                      </a:r>
                      <a:endParaRPr lang="cs-CZ" sz="1200" kern="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cs-CZ" sz="1400" kern="50" dirty="0">
                          <a:effectLst/>
                        </a:rPr>
                        <a:t> </a:t>
                      </a:r>
                      <a:r>
                        <a:rPr lang="cs-CZ" sz="1400" kern="50" dirty="0" smtClean="0">
                          <a:effectLst/>
                        </a:rPr>
                        <a:t>27. 6.. 2011</a:t>
                      </a:r>
                      <a:endParaRPr lang="cs-CZ" sz="1200" kern="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48032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cs-CZ" sz="1400" kern="50">
                          <a:effectLst/>
                        </a:rPr>
                        <a:t>Metodický popis,</a:t>
                      </a:r>
                      <a:endParaRPr lang="cs-CZ" sz="1200" kern="50">
                        <a:effectLst/>
                      </a:endParaRPr>
                    </a:p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cs-CZ" sz="1400" kern="50">
                          <a:effectLst/>
                        </a:rPr>
                        <a:t>(anotace):</a:t>
                      </a:r>
                      <a:endParaRPr lang="cs-CZ" sz="1200" kern="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cs-CZ" sz="1400" kern="50" dirty="0">
                          <a:effectLst/>
                        </a:rPr>
                        <a:t> </a:t>
                      </a:r>
                      <a:r>
                        <a:rPr lang="cs-CZ" sz="1400" kern="50" smtClean="0">
                          <a:effectLst/>
                        </a:rPr>
                        <a:t>Seznámí  žáky s podstatnými jmény </a:t>
                      </a:r>
                      <a:r>
                        <a:rPr lang="cs-CZ" sz="1400" kern="50" dirty="0" smtClean="0">
                          <a:effectLst/>
                        </a:rPr>
                        <a:t>a procvičí je</a:t>
                      </a:r>
                      <a:endParaRPr lang="cs-CZ" sz="1200" kern="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7" name="Nadpis 1"/>
          <p:cNvSpPr>
            <a:spLocks noGrp="1"/>
          </p:cNvSpPr>
          <p:nvPr>
            <p:ph type="ctrTitle"/>
          </p:nvPr>
        </p:nvSpPr>
        <p:spPr>
          <a:xfrm>
            <a:off x="662980" y="404664"/>
            <a:ext cx="7772400" cy="1470025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cs-CZ" sz="3600" dirty="0" smtClean="0"/>
              <a:t>Podstatná jména pomnožná, hromadná, látková, abstraktní, konkrétní</a:t>
            </a: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xmlns="" val="446718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cs-CZ" dirty="0" smtClean="0"/>
              <a:t>Utvoř z podstatných jmen jména</a:t>
            </a:r>
            <a:br>
              <a:rPr lang="cs-CZ" dirty="0" smtClean="0"/>
            </a:br>
            <a:r>
              <a:rPr lang="cs-CZ" dirty="0" smtClean="0"/>
              <a:t> s hromadným významem.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87655038"/>
              </p:ext>
            </p:extLst>
          </p:nvPr>
        </p:nvGraphicFramePr>
        <p:xfrm>
          <a:off x="457200" y="1600200"/>
          <a:ext cx="8229600" cy="4686280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4114800"/>
                <a:gridCol w="4114800"/>
              </a:tblGrid>
              <a:tr h="516632">
                <a:tc>
                  <a:txBody>
                    <a:bodyPr/>
                    <a:lstStyle/>
                    <a:p>
                      <a:r>
                        <a:rPr lang="cs-CZ" sz="2000" b="1" dirty="0" smtClean="0"/>
                        <a:t>žáci</a:t>
                      </a:r>
                      <a:endParaRPr lang="cs-CZ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b="1" dirty="0" smtClean="0"/>
                        <a:t>žactvo</a:t>
                      </a:r>
                      <a:endParaRPr lang="cs-CZ" sz="2000" b="1" dirty="0"/>
                    </a:p>
                  </a:txBody>
                  <a:tcPr/>
                </a:tc>
              </a:tr>
              <a:tr h="516632">
                <a:tc>
                  <a:txBody>
                    <a:bodyPr/>
                    <a:lstStyle/>
                    <a:p>
                      <a:r>
                        <a:rPr lang="cs-CZ" sz="2000" b="1" dirty="0" smtClean="0"/>
                        <a:t>rostliny</a:t>
                      </a:r>
                      <a:endParaRPr lang="cs-CZ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b="1" dirty="0" smtClean="0"/>
                        <a:t>rostlinstvo</a:t>
                      </a:r>
                      <a:endParaRPr lang="cs-CZ" sz="2000" b="1" dirty="0"/>
                    </a:p>
                  </a:txBody>
                  <a:tcPr/>
                </a:tc>
              </a:tr>
              <a:tr h="516632">
                <a:tc>
                  <a:txBody>
                    <a:bodyPr/>
                    <a:lstStyle/>
                    <a:p>
                      <a:r>
                        <a:rPr lang="cs-CZ" sz="2000" b="1" dirty="0" smtClean="0"/>
                        <a:t>keře</a:t>
                      </a:r>
                    </a:p>
                    <a:p>
                      <a:endParaRPr lang="cs-CZ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b="1" dirty="0" smtClean="0"/>
                        <a:t>křoví</a:t>
                      </a:r>
                      <a:endParaRPr lang="cs-CZ" sz="2000" b="1" dirty="0"/>
                    </a:p>
                  </a:txBody>
                  <a:tcPr/>
                </a:tc>
              </a:tr>
              <a:tr h="51663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b="1" dirty="0" smtClean="0"/>
                        <a:t>lodi</a:t>
                      </a:r>
                    </a:p>
                    <a:p>
                      <a:endParaRPr lang="cs-CZ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b="1" dirty="0" smtClean="0"/>
                        <a:t>loďstvo</a:t>
                      </a:r>
                      <a:endParaRPr lang="cs-CZ" sz="2000" b="1" dirty="0"/>
                    </a:p>
                  </a:txBody>
                  <a:tcPr/>
                </a:tc>
              </a:tr>
              <a:tr h="516632">
                <a:tc>
                  <a:txBody>
                    <a:bodyPr/>
                    <a:lstStyle/>
                    <a:p>
                      <a:r>
                        <a:rPr lang="cs-CZ" sz="2000" b="1" smtClean="0"/>
                        <a:t>nádoby</a:t>
                      </a:r>
                      <a:endParaRPr lang="cs-CZ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b="1" dirty="0" smtClean="0"/>
                        <a:t>nádobí</a:t>
                      </a:r>
                      <a:endParaRPr lang="cs-CZ" sz="2000" b="1" dirty="0"/>
                    </a:p>
                  </a:txBody>
                  <a:tcPr/>
                </a:tc>
              </a:tr>
              <a:tr h="516632">
                <a:tc>
                  <a:txBody>
                    <a:bodyPr/>
                    <a:lstStyle/>
                    <a:p>
                      <a:r>
                        <a:rPr lang="cs-CZ" sz="2000" b="1" dirty="0" smtClean="0"/>
                        <a:t>obyvatelé</a:t>
                      </a:r>
                      <a:endParaRPr lang="cs-CZ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b="1" dirty="0" smtClean="0"/>
                        <a:t>obyvatelstvo</a:t>
                      </a:r>
                    </a:p>
                    <a:p>
                      <a:endParaRPr lang="cs-CZ" sz="2000" b="1" dirty="0"/>
                    </a:p>
                  </a:txBody>
                  <a:tcPr/>
                </a:tc>
              </a:tr>
              <a:tr h="516632">
                <a:tc>
                  <a:txBody>
                    <a:bodyPr/>
                    <a:lstStyle/>
                    <a:p>
                      <a:r>
                        <a:rPr lang="cs-CZ" sz="2000" b="1" dirty="0" smtClean="0"/>
                        <a:t>kameny</a:t>
                      </a:r>
                      <a:endParaRPr lang="cs-CZ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b="1" dirty="0" smtClean="0"/>
                        <a:t>kamení</a:t>
                      </a:r>
                      <a:endParaRPr lang="cs-CZ" sz="2000" b="1" dirty="0"/>
                    </a:p>
                  </a:txBody>
                  <a:tcPr/>
                </a:tc>
              </a:tr>
              <a:tr h="516632">
                <a:tc>
                  <a:txBody>
                    <a:bodyPr/>
                    <a:lstStyle/>
                    <a:p>
                      <a:r>
                        <a:rPr lang="cs-CZ" sz="2000" b="1" dirty="0" smtClean="0"/>
                        <a:t>lidé</a:t>
                      </a:r>
                      <a:endParaRPr lang="cs-CZ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b="1" dirty="0" smtClean="0"/>
                        <a:t>lidstvo</a:t>
                      </a:r>
                      <a:endParaRPr lang="cs-CZ" sz="20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Obdélník 4"/>
          <p:cNvSpPr/>
          <p:nvPr/>
        </p:nvSpPr>
        <p:spPr>
          <a:xfrm>
            <a:off x="4644008" y="1700808"/>
            <a:ext cx="2520280" cy="468052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174156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cs-CZ" dirty="0" smtClean="0"/>
              <a:t>Vyber řádek, který obsahuje pouze daná podstatná jména.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u="sng" dirty="0" smtClean="0"/>
              <a:t>Jména hromadná:</a:t>
            </a:r>
          </a:p>
          <a:p>
            <a:pPr marL="0" indent="0">
              <a:buNone/>
            </a:pPr>
            <a:r>
              <a:rPr lang="cs-CZ" b="1" dirty="0" smtClean="0"/>
              <a:t>a) včelstvo, zrní</a:t>
            </a:r>
            <a:r>
              <a:rPr lang="cs-CZ" b="1" smtClean="0"/>
              <a:t>, hmyz, </a:t>
            </a:r>
            <a:r>
              <a:rPr lang="cs-CZ" b="1" dirty="0" smtClean="0"/>
              <a:t>maliní</a:t>
            </a:r>
          </a:p>
          <a:p>
            <a:pPr marL="0" indent="0">
              <a:buNone/>
            </a:pPr>
            <a:r>
              <a:rPr lang="cs-CZ" b="1" dirty="0" smtClean="0"/>
              <a:t>b) mládež, jehličí, měď, loďstvo</a:t>
            </a:r>
          </a:p>
          <a:p>
            <a:pPr marL="0" indent="0">
              <a:buNone/>
            </a:pPr>
            <a:r>
              <a:rPr lang="cs-CZ" b="1" dirty="0" smtClean="0"/>
              <a:t>c) nádobí, váhy, žactvo, hmyz</a:t>
            </a:r>
          </a:p>
          <a:p>
            <a:pPr marL="0" indent="0">
              <a:buNone/>
            </a:pPr>
            <a:r>
              <a:rPr lang="cs-CZ" u="sng" dirty="0" smtClean="0"/>
              <a:t>Jména pomnožná:</a:t>
            </a:r>
          </a:p>
          <a:p>
            <a:pPr marL="0" indent="0">
              <a:buNone/>
            </a:pPr>
            <a:r>
              <a:rPr lang="cs-CZ" b="1" dirty="0" smtClean="0"/>
              <a:t>a)housle, hrábě, dobytek, voda</a:t>
            </a:r>
          </a:p>
          <a:p>
            <a:pPr marL="0" indent="0">
              <a:buNone/>
            </a:pPr>
            <a:r>
              <a:rPr lang="cs-CZ" b="1" dirty="0" smtClean="0"/>
              <a:t>b)narozeniny, varhany, Benátky, Litoměřice</a:t>
            </a:r>
          </a:p>
          <a:p>
            <a:pPr marL="0" indent="0">
              <a:buNone/>
            </a:pPr>
            <a:r>
              <a:rPr lang="cs-CZ" b="1" dirty="0" smtClean="0"/>
              <a:t>c) Vánoce, stromoví, šaty, vrata</a:t>
            </a:r>
            <a:endParaRPr lang="cs-CZ" b="1" dirty="0"/>
          </a:p>
        </p:txBody>
      </p:sp>
      <p:sp>
        <p:nvSpPr>
          <p:cNvPr id="4" name="Veselý obličej 3"/>
          <p:cNvSpPr/>
          <p:nvPr/>
        </p:nvSpPr>
        <p:spPr>
          <a:xfrm>
            <a:off x="413552" y="4883938"/>
            <a:ext cx="432048" cy="504056"/>
          </a:xfrm>
          <a:prstGeom prst="smileyFace">
            <a:avLst/>
          </a:prstGeom>
          <a:solidFill>
            <a:srgbClr val="0070C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Veselý obličej 4"/>
          <p:cNvSpPr/>
          <p:nvPr/>
        </p:nvSpPr>
        <p:spPr>
          <a:xfrm>
            <a:off x="488311" y="2096852"/>
            <a:ext cx="432048" cy="504056"/>
          </a:xfrm>
          <a:prstGeom prst="smileyFace">
            <a:avLst/>
          </a:prstGeom>
          <a:solidFill>
            <a:srgbClr val="0070C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5998069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 smtClean="0"/>
              <a:t>Použité zdroje: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 smtClean="0"/>
              <a:t>HAUSER, Přemysl; STYBLÍK, Vlastimil. </a:t>
            </a:r>
            <a:r>
              <a:rPr lang="cs-CZ" i="1" dirty="0" smtClean="0"/>
              <a:t>Český jazyk : Cvičebnice pro 9.ročník základních škol</a:t>
            </a:r>
            <a:r>
              <a:rPr lang="cs-CZ" dirty="0" smtClean="0"/>
              <a:t>. Praha : Fortuna, 1996. 102 s. ISBN 80-7168-341-8.</a:t>
            </a:r>
          </a:p>
          <a:p>
            <a:r>
              <a:rPr lang="cs-CZ" dirty="0"/>
              <a:t>HRDLIČKOVÁ, Hana, et al. </a:t>
            </a:r>
            <a:r>
              <a:rPr lang="cs-CZ" i="1" dirty="0"/>
              <a:t>Český jazyk 6 : 1.díl - Učivo o jazyce</a:t>
            </a:r>
            <a:r>
              <a:rPr lang="cs-CZ" dirty="0"/>
              <a:t>. </a:t>
            </a:r>
            <a:r>
              <a:rPr lang="cs-CZ" smtClean="0"/>
              <a:t>Liberec: </a:t>
            </a:r>
            <a:r>
              <a:rPr lang="cs-CZ" dirty="0"/>
              <a:t>ALTER, 1998. 159 s. ISBN 80-85775-84-0.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723663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1560" y="260648"/>
            <a:ext cx="8229600" cy="114300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cs-CZ" sz="3600" dirty="0" smtClean="0"/>
              <a:t>Podstatná jména konkrétní a abstraktní</a:t>
            </a:r>
            <a:endParaRPr lang="cs-CZ" sz="3600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cs-CZ" dirty="0" smtClean="0"/>
              <a:t>Konkrétní (K)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half" idx="2"/>
          </p:nvPr>
        </p:nvSpPr>
        <p:spPr>
          <a:xfrm>
            <a:off x="539552" y="2276872"/>
            <a:ext cx="4040188" cy="3951288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cs-CZ" dirty="0" smtClean="0"/>
              <a:t>Názvy osob, zvířat a věcí</a:t>
            </a:r>
          </a:p>
          <a:p>
            <a:endParaRPr lang="cs-CZ" dirty="0"/>
          </a:p>
          <a:p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Označují to, co je hmotné.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                   K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obecná           vlastní</a:t>
            </a:r>
          </a:p>
          <a:p>
            <a:pPr marL="0" indent="0">
              <a:buNone/>
            </a:pPr>
            <a:r>
              <a:rPr lang="cs-CZ" dirty="0" smtClean="0"/>
              <a:t>(pes)               (</a:t>
            </a:r>
            <a:r>
              <a:rPr lang="cs-CZ" b="1" dirty="0" smtClean="0">
                <a:solidFill>
                  <a:srgbClr val="FF0000"/>
                </a:solidFill>
              </a:rPr>
              <a:t>A</a:t>
            </a:r>
            <a:r>
              <a:rPr lang="cs-CZ" dirty="0" smtClean="0"/>
              <a:t>lan)</a:t>
            </a:r>
            <a:endParaRPr lang="cs-CZ" dirty="0"/>
          </a:p>
        </p:txBody>
      </p:sp>
      <p:sp>
        <p:nvSpPr>
          <p:cNvPr id="7" name="Zástupný symbol pro text 6"/>
          <p:cNvSpPr>
            <a:spLocks noGrp="1"/>
          </p:cNvSpPr>
          <p:nvPr>
            <p:ph type="body" sz="quarter" idx="3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cs-CZ" dirty="0" smtClean="0"/>
              <a:t>Abstraktní (A)</a:t>
            </a:r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4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 smtClean="0"/>
              <a:t>Názvy vlastností, dějů a vztahů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dirty="0" smtClean="0"/>
              <a:t>Označují to, co je nehmotné.</a:t>
            </a:r>
          </a:p>
          <a:p>
            <a:endParaRPr lang="cs-CZ" dirty="0"/>
          </a:p>
        </p:txBody>
      </p:sp>
      <p:sp>
        <p:nvSpPr>
          <p:cNvPr id="9" name="Šipka doprava 8"/>
          <p:cNvSpPr/>
          <p:nvPr/>
        </p:nvSpPr>
        <p:spPr>
          <a:xfrm>
            <a:off x="11772800" y="3356992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Šipka dolů 9"/>
          <p:cNvSpPr/>
          <p:nvPr/>
        </p:nvSpPr>
        <p:spPr>
          <a:xfrm>
            <a:off x="2051720" y="2780928"/>
            <a:ext cx="144016" cy="576064"/>
          </a:xfrm>
          <a:prstGeom prst="down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Šipka dolů 10"/>
          <p:cNvSpPr/>
          <p:nvPr/>
        </p:nvSpPr>
        <p:spPr>
          <a:xfrm>
            <a:off x="6228184" y="2780928"/>
            <a:ext cx="216024" cy="720080"/>
          </a:xfrm>
          <a:prstGeom prst="down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13" name="Přímá spojnice se šipkou 12"/>
          <p:cNvCxnSpPr/>
          <p:nvPr/>
        </p:nvCxnSpPr>
        <p:spPr>
          <a:xfrm flipH="1">
            <a:off x="1493720" y="4469668"/>
            <a:ext cx="576064" cy="64807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5" name="Přímá spojnice se šipkou 14"/>
          <p:cNvCxnSpPr/>
          <p:nvPr/>
        </p:nvCxnSpPr>
        <p:spPr>
          <a:xfrm>
            <a:off x="2339752" y="4469668"/>
            <a:ext cx="432048" cy="64807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7333824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 animBg="1"/>
      <p:bldP spid="8" grpId="0" uiExpand="1" build="p" animBg="1"/>
      <p:bldP spid="10" grpId="0" animBg="1"/>
      <p:bldP spid="1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cs-CZ" sz="3200" dirty="0" smtClean="0"/>
              <a:t>Rozliš podstatná jména konkrétní a abstraktní</a:t>
            </a:r>
            <a:endParaRPr lang="cs-CZ" sz="3200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lnSpc>
                <a:spcPct val="200000"/>
              </a:lnSpc>
              <a:buNone/>
            </a:pPr>
            <a:r>
              <a:rPr lang="cs-CZ" dirty="0" smtClean="0"/>
              <a:t>Slib, stáří, firma, letec, přátelství, brýle, pravda,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cs-CZ" dirty="0" smtClean="0"/>
              <a:t> pracovitost, podezření, stůl, žirafa, stáří, moře, čas, dobro, člověk, láska, malování, skála, běhání, tunel, pískání, židle, vědec, chytrost.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9" name="Obdélník 8"/>
          <p:cNvSpPr/>
          <p:nvPr/>
        </p:nvSpPr>
        <p:spPr>
          <a:xfrm rot="10957793" flipV="1">
            <a:off x="4250227" y="4113060"/>
            <a:ext cx="410364" cy="49393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A</a:t>
            </a:r>
            <a:endParaRPr lang="cs-CZ" dirty="0"/>
          </a:p>
        </p:txBody>
      </p:sp>
      <p:sp>
        <p:nvSpPr>
          <p:cNvPr id="10" name="Obdélník 9"/>
          <p:cNvSpPr/>
          <p:nvPr/>
        </p:nvSpPr>
        <p:spPr>
          <a:xfrm>
            <a:off x="2974401" y="4077072"/>
            <a:ext cx="360040" cy="50405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K</a:t>
            </a:r>
            <a:endParaRPr lang="cs-CZ" dirty="0"/>
          </a:p>
        </p:txBody>
      </p:sp>
      <p:sp>
        <p:nvSpPr>
          <p:cNvPr id="11" name="Obdélník 10"/>
          <p:cNvSpPr/>
          <p:nvPr/>
        </p:nvSpPr>
        <p:spPr>
          <a:xfrm>
            <a:off x="7668344" y="3284984"/>
            <a:ext cx="360040" cy="50405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K</a:t>
            </a:r>
            <a:endParaRPr lang="cs-CZ" dirty="0"/>
          </a:p>
        </p:txBody>
      </p:sp>
      <p:sp>
        <p:nvSpPr>
          <p:cNvPr id="12" name="Obdélník 11"/>
          <p:cNvSpPr/>
          <p:nvPr/>
        </p:nvSpPr>
        <p:spPr>
          <a:xfrm>
            <a:off x="5633924" y="3216922"/>
            <a:ext cx="360040" cy="50405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K</a:t>
            </a:r>
            <a:endParaRPr lang="cs-CZ" dirty="0"/>
          </a:p>
        </p:txBody>
      </p:sp>
      <p:sp>
        <p:nvSpPr>
          <p:cNvPr id="13" name="Obdélník 12"/>
          <p:cNvSpPr/>
          <p:nvPr/>
        </p:nvSpPr>
        <p:spPr>
          <a:xfrm>
            <a:off x="2051720" y="3284984"/>
            <a:ext cx="360040" cy="50405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K</a:t>
            </a:r>
            <a:endParaRPr lang="cs-CZ" dirty="0"/>
          </a:p>
        </p:txBody>
      </p:sp>
      <p:sp>
        <p:nvSpPr>
          <p:cNvPr id="14" name="Obdélník 13"/>
          <p:cNvSpPr/>
          <p:nvPr/>
        </p:nvSpPr>
        <p:spPr>
          <a:xfrm>
            <a:off x="7164288" y="2353255"/>
            <a:ext cx="360040" cy="50405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K</a:t>
            </a:r>
            <a:endParaRPr lang="cs-CZ" dirty="0"/>
          </a:p>
        </p:txBody>
      </p:sp>
      <p:sp>
        <p:nvSpPr>
          <p:cNvPr id="15" name="Obdélník 14"/>
          <p:cNvSpPr/>
          <p:nvPr/>
        </p:nvSpPr>
        <p:spPr>
          <a:xfrm>
            <a:off x="4349631" y="2339812"/>
            <a:ext cx="360040" cy="50405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K</a:t>
            </a:r>
            <a:endParaRPr lang="cs-CZ" dirty="0"/>
          </a:p>
        </p:txBody>
      </p:sp>
      <p:sp>
        <p:nvSpPr>
          <p:cNvPr id="16" name="Obdélník 15"/>
          <p:cNvSpPr/>
          <p:nvPr/>
        </p:nvSpPr>
        <p:spPr>
          <a:xfrm>
            <a:off x="5206752" y="2348880"/>
            <a:ext cx="360040" cy="50405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K</a:t>
            </a:r>
            <a:endParaRPr lang="cs-CZ" dirty="0"/>
          </a:p>
        </p:txBody>
      </p:sp>
      <p:sp>
        <p:nvSpPr>
          <p:cNvPr id="17" name="Obdélník 16"/>
          <p:cNvSpPr/>
          <p:nvPr/>
        </p:nvSpPr>
        <p:spPr>
          <a:xfrm>
            <a:off x="5892745" y="1412776"/>
            <a:ext cx="360040" cy="50405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K</a:t>
            </a:r>
            <a:endParaRPr lang="cs-CZ" dirty="0"/>
          </a:p>
        </p:txBody>
      </p:sp>
      <p:sp>
        <p:nvSpPr>
          <p:cNvPr id="18" name="Obdélník 17"/>
          <p:cNvSpPr/>
          <p:nvPr/>
        </p:nvSpPr>
        <p:spPr>
          <a:xfrm>
            <a:off x="3472521" y="1412776"/>
            <a:ext cx="360040" cy="50405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K</a:t>
            </a:r>
            <a:endParaRPr lang="cs-CZ" dirty="0"/>
          </a:p>
        </p:txBody>
      </p:sp>
      <p:sp>
        <p:nvSpPr>
          <p:cNvPr id="19" name="Obdélník 18"/>
          <p:cNvSpPr/>
          <p:nvPr/>
        </p:nvSpPr>
        <p:spPr>
          <a:xfrm>
            <a:off x="2411760" y="1412776"/>
            <a:ext cx="360040" cy="50405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K</a:t>
            </a:r>
            <a:endParaRPr lang="cs-CZ" dirty="0"/>
          </a:p>
        </p:txBody>
      </p:sp>
      <p:sp>
        <p:nvSpPr>
          <p:cNvPr id="20" name="Obdélník 19"/>
          <p:cNvSpPr/>
          <p:nvPr/>
        </p:nvSpPr>
        <p:spPr>
          <a:xfrm>
            <a:off x="8028384" y="2335660"/>
            <a:ext cx="288032" cy="50405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A</a:t>
            </a:r>
            <a:endParaRPr lang="cs-CZ" dirty="0"/>
          </a:p>
        </p:txBody>
      </p:sp>
      <p:sp>
        <p:nvSpPr>
          <p:cNvPr id="21" name="Obdélník 20"/>
          <p:cNvSpPr/>
          <p:nvPr/>
        </p:nvSpPr>
        <p:spPr>
          <a:xfrm>
            <a:off x="6252785" y="2259583"/>
            <a:ext cx="288032" cy="50405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A</a:t>
            </a:r>
            <a:endParaRPr lang="cs-CZ" dirty="0"/>
          </a:p>
        </p:txBody>
      </p:sp>
      <p:sp>
        <p:nvSpPr>
          <p:cNvPr id="22" name="Obdélník 21"/>
          <p:cNvSpPr/>
          <p:nvPr/>
        </p:nvSpPr>
        <p:spPr>
          <a:xfrm>
            <a:off x="3364509" y="2305399"/>
            <a:ext cx="288032" cy="50405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A</a:t>
            </a:r>
            <a:endParaRPr lang="cs-CZ" dirty="0"/>
          </a:p>
        </p:txBody>
      </p:sp>
      <p:sp>
        <p:nvSpPr>
          <p:cNvPr id="23" name="Obdélník 22"/>
          <p:cNvSpPr/>
          <p:nvPr/>
        </p:nvSpPr>
        <p:spPr>
          <a:xfrm>
            <a:off x="827584" y="2353255"/>
            <a:ext cx="288032" cy="50405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A</a:t>
            </a:r>
            <a:endParaRPr lang="cs-CZ" dirty="0"/>
          </a:p>
        </p:txBody>
      </p:sp>
      <p:sp>
        <p:nvSpPr>
          <p:cNvPr id="24" name="Obdélník 23"/>
          <p:cNvSpPr/>
          <p:nvPr/>
        </p:nvSpPr>
        <p:spPr>
          <a:xfrm>
            <a:off x="7164288" y="1457244"/>
            <a:ext cx="288032" cy="50405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A</a:t>
            </a:r>
            <a:endParaRPr lang="cs-CZ" dirty="0"/>
          </a:p>
        </p:txBody>
      </p:sp>
      <p:sp>
        <p:nvSpPr>
          <p:cNvPr id="25" name="Obdélník 24"/>
          <p:cNvSpPr/>
          <p:nvPr/>
        </p:nvSpPr>
        <p:spPr>
          <a:xfrm>
            <a:off x="4676953" y="1457244"/>
            <a:ext cx="288032" cy="50405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A</a:t>
            </a:r>
            <a:endParaRPr lang="cs-CZ" dirty="0"/>
          </a:p>
        </p:txBody>
      </p:sp>
      <p:sp>
        <p:nvSpPr>
          <p:cNvPr id="26" name="Obdélník 25"/>
          <p:cNvSpPr/>
          <p:nvPr/>
        </p:nvSpPr>
        <p:spPr>
          <a:xfrm>
            <a:off x="683568" y="1431899"/>
            <a:ext cx="288032" cy="50405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A</a:t>
            </a:r>
            <a:endParaRPr lang="cs-CZ" dirty="0"/>
          </a:p>
        </p:txBody>
      </p:sp>
      <p:sp>
        <p:nvSpPr>
          <p:cNvPr id="27" name="Obdélník 26"/>
          <p:cNvSpPr/>
          <p:nvPr/>
        </p:nvSpPr>
        <p:spPr>
          <a:xfrm>
            <a:off x="2051720" y="4077072"/>
            <a:ext cx="360040" cy="50405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K</a:t>
            </a:r>
            <a:endParaRPr lang="cs-CZ" dirty="0"/>
          </a:p>
        </p:txBody>
      </p:sp>
      <p:sp>
        <p:nvSpPr>
          <p:cNvPr id="28" name="Obdélník 27"/>
          <p:cNvSpPr/>
          <p:nvPr/>
        </p:nvSpPr>
        <p:spPr>
          <a:xfrm>
            <a:off x="4322030" y="3208641"/>
            <a:ext cx="288032" cy="50405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A</a:t>
            </a:r>
            <a:endParaRPr lang="cs-CZ" dirty="0"/>
          </a:p>
        </p:txBody>
      </p:sp>
      <p:sp>
        <p:nvSpPr>
          <p:cNvPr id="29" name="Obdélník 28"/>
          <p:cNvSpPr/>
          <p:nvPr/>
        </p:nvSpPr>
        <p:spPr>
          <a:xfrm>
            <a:off x="3046552" y="3216922"/>
            <a:ext cx="354104" cy="50405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A</a:t>
            </a:r>
            <a:endParaRPr lang="cs-CZ" dirty="0"/>
          </a:p>
        </p:txBody>
      </p:sp>
      <p:sp>
        <p:nvSpPr>
          <p:cNvPr id="30" name="Obdélník 29"/>
          <p:cNvSpPr/>
          <p:nvPr/>
        </p:nvSpPr>
        <p:spPr>
          <a:xfrm>
            <a:off x="957689" y="4077072"/>
            <a:ext cx="288032" cy="50405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A</a:t>
            </a:r>
            <a:endParaRPr lang="cs-CZ" dirty="0"/>
          </a:p>
        </p:txBody>
      </p:sp>
      <p:sp>
        <p:nvSpPr>
          <p:cNvPr id="31" name="Obdélník 30"/>
          <p:cNvSpPr/>
          <p:nvPr/>
        </p:nvSpPr>
        <p:spPr>
          <a:xfrm>
            <a:off x="922093" y="3032956"/>
            <a:ext cx="288032" cy="50405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A</a:t>
            </a:r>
            <a:endParaRPr lang="cs-CZ" dirty="0"/>
          </a:p>
        </p:txBody>
      </p:sp>
      <p:sp>
        <p:nvSpPr>
          <p:cNvPr id="32" name="Obdélník 31"/>
          <p:cNvSpPr/>
          <p:nvPr/>
        </p:nvSpPr>
        <p:spPr>
          <a:xfrm>
            <a:off x="1543279" y="1457244"/>
            <a:ext cx="288032" cy="50405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A</a:t>
            </a:r>
            <a:endParaRPr lang="cs-CZ" dirty="0"/>
          </a:p>
        </p:txBody>
      </p:sp>
      <p:sp>
        <p:nvSpPr>
          <p:cNvPr id="33" name="Obdélník 32"/>
          <p:cNvSpPr/>
          <p:nvPr/>
        </p:nvSpPr>
        <p:spPr>
          <a:xfrm>
            <a:off x="6804248" y="3216922"/>
            <a:ext cx="288032" cy="50405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0260725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cs-CZ" sz="3200" dirty="0" smtClean="0"/>
              <a:t>Podstatná jména konkrétní a abstraktní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Některá podstatná jména mohou mít jednak význam </a:t>
            </a:r>
            <a:r>
              <a:rPr lang="cs-CZ" dirty="0" smtClean="0">
                <a:solidFill>
                  <a:srgbClr val="0070C0"/>
                </a:solidFill>
              </a:rPr>
              <a:t>abstraktní</a:t>
            </a:r>
            <a:r>
              <a:rPr lang="cs-CZ" dirty="0" smtClean="0"/>
              <a:t>, jednak </a:t>
            </a:r>
            <a:r>
              <a:rPr lang="cs-CZ" dirty="0" smtClean="0">
                <a:solidFill>
                  <a:srgbClr val="FF0000"/>
                </a:solidFill>
              </a:rPr>
              <a:t>konkrétní.</a:t>
            </a:r>
          </a:p>
          <a:p>
            <a:pPr marL="0" indent="0">
              <a:buNone/>
            </a:pPr>
            <a:r>
              <a:rPr lang="cs-CZ" dirty="0" smtClean="0">
                <a:solidFill>
                  <a:srgbClr val="FF0000"/>
                </a:solidFill>
              </a:rPr>
              <a:t>			</a:t>
            </a:r>
            <a:r>
              <a:rPr lang="cs-CZ" dirty="0" smtClean="0"/>
              <a:t>stavba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		budova     stavění	činnost</a:t>
            </a:r>
          </a:p>
          <a:p>
            <a:endParaRPr lang="cs-CZ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cs-CZ" dirty="0" smtClean="0">
                <a:solidFill>
                  <a:srgbClr val="FF0000"/>
                </a:solidFill>
              </a:rPr>
              <a:t>            objekt, dům</a:t>
            </a:r>
            <a:endParaRPr lang="cs-CZ" dirty="0">
              <a:solidFill>
                <a:srgbClr val="FF0000"/>
              </a:solidFill>
            </a:endParaRPr>
          </a:p>
        </p:txBody>
      </p:sp>
      <p:cxnSp>
        <p:nvCxnSpPr>
          <p:cNvPr id="5" name="Přímá spojnice se šipkou 4"/>
          <p:cNvCxnSpPr/>
          <p:nvPr/>
        </p:nvCxnSpPr>
        <p:spPr>
          <a:xfrm flipH="1">
            <a:off x="2915816" y="3140968"/>
            <a:ext cx="648072" cy="7920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Přímá spojnice se šipkou 6"/>
          <p:cNvCxnSpPr/>
          <p:nvPr/>
        </p:nvCxnSpPr>
        <p:spPr>
          <a:xfrm>
            <a:off x="3923928" y="3140968"/>
            <a:ext cx="720080" cy="792088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Šipka doprava 7"/>
          <p:cNvSpPr/>
          <p:nvPr/>
        </p:nvSpPr>
        <p:spPr>
          <a:xfrm>
            <a:off x="5508104" y="4005064"/>
            <a:ext cx="504056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Šipka dolů 8"/>
          <p:cNvSpPr/>
          <p:nvPr/>
        </p:nvSpPr>
        <p:spPr>
          <a:xfrm>
            <a:off x="2663788" y="4437112"/>
            <a:ext cx="504056" cy="504056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4088705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8" grpId="0" animBg="1"/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cs-CZ" sz="3200" dirty="0" smtClean="0"/>
              <a:t>Rozhodněte, zda se jedná o podstatné jméno konkrétní (K), či abstraktní (A).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Lesní </a:t>
            </a:r>
            <a:r>
              <a:rPr lang="cs-CZ" dirty="0" smtClean="0">
                <a:solidFill>
                  <a:srgbClr val="FF0000"/>
                </a:solidFill>
              </a:rPr>
              <a:t>cesta</a:t>
            </a:r>
            <a:r>
              <a:rPr lang="cs-CZ" dirty="0" smtClean="0"/>
              <a:t> se pomalu stáčela k potoku. 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Cesta</a:t>
            </a:r>
            <a:r>
              <a:rPr lang="cs-CZ" dirty="0" smtClean="0"/>
              <a:t> do zahraničí nás lákala.</a:t>
            </a:r>
          </a:p>
          <a:p>
            <a:r>
              <a:rPr lang="cs-CZ" dirty="0" smtClean="0"/>
              <a:t>Děti nacvičují zjednodušené </a:t>
            </a:r>
            <a:r>
              <a:rPr lang="cs-CZ" dirty="0" smtClean="0">
                <a:solidFill>
                  <a:srgbClr val="FF0000"/>
                </a:solidFill>
              </a:rPr>
              <a:t>psaní</a:t>
            </a:r>
            <a:r>
              <a:rPr lang="cs-CZ" dirty="0" smtClean="0"/>
              <a:t> písmen.</a:t>
            </a:r>
          </a:p>
          <a:p>
            <a:r>
              <a:rPr lang="cs-CZ" dirty="0" smtClean="0"/>
              <a:t>Na poštu mi přišlo doporučené </a:t>
            </a:r>
            <a:r>
              <a:rPr lang="cs-CZ" dirty="0" smtClean="0">
                <a:solidFill>
                  <a:srgbClr val="FF0000"/>
                </a:solidFill>
              </a:rPr>
              <a:t>psaní.</a:t>
            </a:r>
          </a:p>
          <a:p>
            <a:r>
              <a:rPr lang="cs-CZ" dirty="0" smtClean="0"/>
              <a:t> Na táboře jsem měl noční </a:t>
            </a:r>
            <a:r>
              <a:rPr lang="cs-CZ" dirty="0" smtClean="0">
                <a:solidFill>
                  <a:srgbClr val="FF0000"/>
                </a:solidFill>
              </a:rPr>
              <a:t>hlídku</a:t>
            </a:r>
            <a:r>
              <a:rPr lang="cs-CZ" dirty="0" smtClean="0"/>
              <a:t>.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Hlídka</a:t>
            </a:r>
            <a:r>
              <a:rPr lang="cs-CZ" dirty="0" smtClean="0"/>
              <a:t> zadržela dva ozbrojené muže.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Stráž</a:t>
            </a:r>
            <a:r>
              <a:rPr lang="cs-CZ" dirty="0" smtClean="0"/>
              <a:t> chodila pravidelně kolem budovy.</a:t>
            </a:r>
          </a:p>
          <a:p>
            <a:r>
              <a:rPr lang="cs-CZ" dirty="0" smtClean="0"/>
              <a:t>Vojáci drželi čestnou </a:t>
            </a:r>
            <a:r>
              <a:rPr lang="cs-CZ" dirty="0" smtClean="0">
                <a:solidFill>
                  <a:srgbClr val="FF0000"/>
                </a:solidFill>
              </a:rPr>
              <a:t>stráž</a:t>
            </a:r>
            <a:r>
              <a:rPr lang="cs-CZ" dirty="0" smtClean="0"/>
              <a:t>.</a:t>
            </a: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5796136" y="2090315"/>
            <a:ext cx="360040" cy="50405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A</a:t>
            </a:r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7505092" y="1578654"/>
            <a:ext cx="360040" cy="41712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/>
              <a:t>K</a:t>
            </a:r>
          </a:p>
        </p:txBody>
      </p:sp>
      <p:sp>
        <p:nvSpPr>
          <p:cNvPr id="6" name="Obdélník 5"/>
          <p:cNvSpPr/>
          <p:nvPr/>
        </p:nvSpPr>
        <p:spPr>
          <a:xfrm>
            <a:off x="7145052" y="3098427"/>
            <a:ext cx="360040" cy="50405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/>
              <a:t>K</a:t>
            </a:r>
          </a:p>
        </p:txBody>
      </p:sp>
      <p:sp>
        <p:nvSpPr>
          <p:cNvPr id="7" name="Obdélník 6"/>
          <p:cNvSpPr/>
          <p:nvPr/>
        </p:nvSpPr>
        <p:spPr>
          <a:xfrm>
            <a:off x="6937614" y="4242141"/>
            <a:ext cx="360040" cy="50405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/>
              <a:t>K</a:t>
            </a:r>
          </a:p>
        </p:txBody>
      </p:sp>
      <p:sp>
        <p:nvSpPr>
          <p:cNvPr id="8" name="Obdélník 7"/>
          <p:cNvSpPr/>
          <p:nvPr/>
        </p:nvSpPr>
        <p:spPr>
          <a:xfrm>
            <a:off x="7505092" y="4718892"/>
            <a:ext cx="360040" cy="50405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/>
              <a:t>K</a:t>
            </a:r>
          </a:p>
        </p:txBody>
      </p:sp>
      <p:sp>
        <p:nvSpPr>
          <p:cNvPr id="9" name="Obdélník 8"/>
          <p:cNvSpPr/>
          <p:nvPr/>
        </p:nvSpPr>
        <p:spPr>
          <a:xfrm>
            <a:off x="7928756" y="2594371"/>
            <a:ext cx="360040" cy="50405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A</a:t>
            </a:r>
            <a:endParaRPr lang="cs-CZ" dirty="0"/>
          </a:p>
        </p:txBody>
      </p:sp>
      <p:sp>
        <p:nvSpPr>
          <p:cNvPr id="10" name="Obdélník 9"/>
          <p:cNvSpPr/>
          <p:nvPr/>
        </p:nvSpPr>
        <p:spPr>
          <a:xfrm>
            <a:off x="6493695" y="3645024"/>
            <a:ext cx="360040" cy="50405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A</a:t>
            </a:r>
            <a:endParaRPr lang="cs-CZ" dirty="0"/>
          </a:p>
        </p:txBody>
      </p:sp>
      <p:sp>
        <p:nvSpPr>
          <p:cNvPr id="11" name="Obdélník 10"/>
          <p:cNvSpPr/>
          <p:nvPr/>
        </p:nvSpPr>
        <p:spPr>
          <a:xfrm>
            <a:off x="5292080" y="5265204"/>
            <a:ext cx="360040" cy="50405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8942241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cs-CZ" dirty="0" smtClean="0"/>
              <a:t>Podstatná jména pomnožná (P), hromadná (H), látková (L)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 smtClean="0"/>
              <a:t>Hromadná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2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cs-CZ" dirty="0" smtClean="0"/>
              <a:t>Mají tvary pouze jednotné-     ho čísla.</a:t>
            </a:r>
          </a:p>
          <a:p>
            <a:r>
              <a:rPr lang="cs-CZ" dirty="0" smtClean="0"/>
              <a:t>Označují více věcí téhož druhu.</a:t>
            </a:r>
            <a:br>
              <a:rPr lang="cs-CZ" dirty="0" smtClean="0"/>
            </a:br>
            <a:r>
              <a:rPr lang="cs-CZ" b="1" u="sng" dirty="0" smtClean="0"/>
              <a:t>Zakončení:</a:t>
            </a:r>
          </a:p>
          <a:p>
            <a:pPr lvl="3">
              <a:buFont typeface="Wingdings" pitchFamily="2" charset="2"/>
              <a:buChar char="§"/>
            </a:pPr>
            <a:r>
              <a:rPr lang="cs-CZ" sz="2400" dirty="0" smtClean="0">
                <a:solidFill>
                  <a:srgbClr val="7030A0"/>
                </a:solidFill>
              </a:rPr>
              <a:t>-Í         (dříví)</a:t>
            </a:r>
          </a:p>
          <a:p>
            <a:pPr lvl="3">
              <a:buFont typeface="Wingdings" pitchFamily="2" charset="2"/>
              <a:buChar char="§"/>
            </a:pPr>
            <a:r>
              <a:rPr lang="cs-CZ" sz="2400" dirty="0" smtClean="0">
                <a:solidFill>
                  <a:srgbClr val="7030A0"/>
                </a:solidFill>
              </a:rPr>
              <a:t>-</a:t>
            </a:r>
            <a:r>
              <a:rPr lang="cs-CZ" sz="2400" dirty="0" err="1" smtClean="0">
                <a:solidFill>
                  <a:srgbClr val="7030A0"/>
                </a:solidFill>
              </a:rPr>
              <a:t>oví</a:t>
            </a:r>
            <a:r>
              <a:rPr lang="cs-CZ" sz="2400" dirty="0" smtClean="0">
                <a:solidFill>
                  <a:srgbClr val="7030A0"/>
                </a:solidFill>
              </a:rPr>
              <a:t>     (křoví)</a:t>
            </a:r>
          </a:p>
          <a:p>
            <a:pPr lvl="3">
              <a:buFont typeface="Wingdings" pitchFamily="2" charset="2"/>
              <a:buChar char="§"/>
            </a:pPr>
            <a:r>
              <a:rPr lang="cs-CZ" sz="2400" dirty="0" smtClean="0">
                <a:solidFill>
                  <a:srgbClr val="7030A0"/>
                </a:solidFill>
              </a:rPr>
              <a:t>-</a:t>
            </a:r>
            <a:r>
              <a:rPr lang="cs-CZ" sz="2400" dirty="0" err="1" smtClean="0">
                <a:solidFill>
                  <a:srgbClr val="7030A0"/>
                </a:solidFill>
              </a:rPr>
              <a:t>stvo</a:t>
            </a:r>
            <a:r>
              <a:rPr lang="cs-CZ" sz="2400" dirty="0" smtClean="0">
                <a:solidFill>
                  <a:srgbClr val="7030A0"/>
                </a:solidFill>
              </a:rPr>
              <a:t>   (lidstvo)</a:t>
            </a:r>
          </a:p>
          <a:p>
            <a:pPr lvl="3">
              <a:buFont typeface="Wingdings" pitchFamily="2" charset="2"/>
              <a:buChar char="§"/>
            </a:pPr>
            <a:r>
              <a:rPr lang="cs-CZ" sz="2400" dirty="0" smtClean="0">
                <a:solidFill>
                  <a:srgbClr val="7030A0"/>
                </a:solidFill>
              </a:rPr>
              <a:t>-</a:t>
            </a:r>
            <a:r>
              <a:rPr lang="cs-CZ" sz="2400" dirty="0" err="1" smtClean="0">
                <a:solidFill>
                  <a:srgbClr val="7030A0"/>
                </a:solidFill>
              </a:rPr>
              <a:t>ctvo</a:t>
            </a:r>
            <a:r>
              <a:rPr lang="cs-CZ" sz="2400" dirty="0" smtClean="0">
                <a:solidFill>
                  <a:srgbClr val="7030A0"/>
                </a:solidFill>
              </a:rPr>
              <a:t>   (ptactvo)</a:t>
            </a:r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quarter" idx="3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 smtClean="0"/>
              <a:t>Pomnožná</a:t>
            </a:r>
            <a:endParaRPr lang="cs-CZ" dirty="0"/>
          </a:p>
        </p:txBody>
      </p:sp>
      <p:sp>
        <p:nvSpPr>
          <p:cNvPr id="7" name="Zástupný symbol pro obsah 6"/>
          <p:cNvSpPr>
            <a:spLocks noGrp="1"/>
          </p:cNvSpPr>
          <p:nvPr>
            <p:ph sz="quarter" idx="4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 smtClean="0"/>
              <a:t>Mají tvary pouze množného čísla.</a:t>
            </a:r>
          </a:p>
          <a:p>
            <a:r>
              <a:rPr lang="cs-CZ" dirty="0" smtClean="0"/>
              <a:t>Mohou označovat pouze jednu věc.</a:t>
            </a:r>
          </a:p>
          <a:p>
            <a:r>
              <a:rPr lang="cs-CZ" dirty="0" smtClean="0"/>
              <a:t>Př.: dveře                    ty</a:t>
            </a:r>
          </a:p>
          <a:p>
            <a:pPr marL="0" indent="0">
              <a:buNone/>
            </a:pPr>
            <a:r>
              <a:rPr lang="cs-CZ" dirty="0" smtClean="0"/>
              <a:t>          (ty jedny dveře, ty jedny      nůžky)</a:t>
            </a:r>
            <a:endParaRPr lang="cs-CZ" dirty="0"/>
          </a:p>
        </p:txBody>
      </p:sp>
      <p:sp>
        <p:nvSpPr>
          <p:cNvPr id="8" name="Šipka doprava 7"/>
          <p:cNvSpPr/>
          <p:nvPr/>
        </p:nvSpPr>
        <p:spPr>
          <a:xfrm>
            <a:off x="6444208" y="3933056"/>
            <a:ext cx="1008112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6912973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 animBg="1"/>
      <p:bldP spid="5" grpId="0" uiExpand="1" build="p" animBg="1"/>
      <p:bldP spid="6" grpId="0" uiExpand="1" build="p" animBg="1"/>
      <p:bldP spid="7" grpId="0" uiExpand="1" build="p" animBg="1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cs-CZ" dirty="0" smtClean="0"/>
              <a:t>Podstatná jména látková(L)</a:t>
            </a:r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 smtClean="0"/>
              <a:t>Označují nějakou látku bez ohledu na její množství.</a:t>
            </a:r>
          </a:p>
          <a:p>
            <a:r>
              <a:rPr lang="cs-CZ" dirty="0" smtClean="0"/>
              <a:t>Označují tedy část i celek.</a:t>
            </a:r>
          </a:p>
          <a:p>
            <a:pPr marL="0" indent="0">
              <a:buNone/>
            </a:pPr>
            <a:r>
              <a:rPr lang="cs-CZ" dirty="0" smtClean="0"/>
              <a:t>(dřevo, mouka, cukr, železo, sníh, voda…)</a:t>
            </a:r>
          </a:p>
          <a:p>
            <a:pPr marL="0" indent="0">
              <a:buNone/>
            </a:pPr>
            <a:r>
              <a:rPr lang="cs-CZ" dirty="0" smtClean="0"/>
              <a:t>Tvary množného čísla mají jiný význam.</a:t>
            </a:r>
          </a:p>
          <a:p>
            <a:pPr marL="0" indent="0">
              <a:buNone/>
            </a:pPr>
            <a:r>
              <a:rPr lang="cs-CZ" dirty="0" smtClean="0"/>
              <a:t>dvě vody</a:t>
            </a:r>
            <a:endParaRPr lang="cs-CZ" dirty="0"/>
          </a:p>
        </p:txBody>
      </p:sp>
      <p:cxnSp>
        <p:nvCxnSpPr>
          <p:cNvPr id="10" name="Přímá spojnice se šipkou 9"/>
          <p:cNvCxnSpPr/>
          <p:nvPr/>
        </p:nvCxnSpPr>
        <p:spPr>
          <a:xfrm flipV="1">
            <a:off x="2195736" y="4509120"/>
            <a:ext cx="576064" cy="28803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nice se šipkou 11"/>
          <p:cNvCxnSpPr/>
          <p:nvPr/>
        </p:nvCxnSpPr>
        <p:spPr>
          <a:xfrm>
            <a:off x="2195736" y="4941168"/>
            <a:ext cx="576064" cy="36004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Obdélník 12"/>
          <p:cNvSpPr/>
          <p:nvPr/>
        </p:nvSpPr>
        <p:spPr>
          <a:xfrm>
            <a:off x="3314043" y="4365104"/>
            <a:ext cx="2160240" cy="43204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minerální</a:t>
            </a:r>
            <a:endParaRPr lang="cs-CZ" dirty="0"/>
          </a:p>
        </p:txBody>
      </p:sp>
      <p:sp>
        <p:nvSpPr>
          <p:cNvPr id="15" name="Obdélník 14"/>
          <p:cNvSpPr/>
          <p:nvPr/>
        </p:nvSpPr>
        <p:spPr>
          <a:xfrm>
            <a:off x="3281935" y="5282287"/>
            <a:ext cx="2160240" cy="43204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dvě sklenice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606197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uiExpand="1" build="p" animBg="1"/>
      <p:bldP spid="13" grpId="0" animBg="1"/>
      <p:bldP spid="1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cs-CZ" dirty="0" smtClean="0"/>
              <a:t>Podstatná jména H, P, L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 označení počtu používáme druhové číslovky.</a:t>
            </a:r>
          </a:p>
          <a:p>
            <a:pPr marL="0" indent="0">
              <a:buNone/>
            </a:pPr>
            <a:r>
              <a:rPr lang="cs-CZ" dirty="0" smtClean="0"/>
              <a:t>                dvoje včelstvo, dvoje kalhoty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K podstatným jménům s hromadným významem patří </a:t>
            </a:r>
            <a:r>
              <a:rPr lang="cs-CZ" dirty="0" err="1" smtClean="0"/>
              <a:t>např</a:t>
            </a:r>
            <a:r>
              <a:rPr lang="cs-CZ" dirty="0" smtClean="0"/>
              <a:t>:</a:t>
            </a:r>
            <a:r>
              <a:rPr lang="cs-CZ" sz="2400" dirty="0" smtClean="0"/>
              <a:t>   </a:t>
            </a:r>
            <a:r>
              <a:rPr lang="cs-CZ" dirty="0" smtClean="0">
                <a:solidFill>
                  <a:srgbClr val="0070C0"/>
                </a:solidFill>
              </a:rPr>
              <a:t>hmyz, dobytek, mládež</a:t>
            </a:r>
            <a:endParaRPr lang="cs-CZ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6" name="Šipka doprava 5"/>
          <p:cNvSpPr/>
          <p:nvPr/>
        </p:nvSpPr>
        <p:spPr>
          <a:xfrm>
            <a:off x="899592" y="2386608"/>
            <a:ext cx="864096" cy="360040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965917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cs-CZ" dirty="0" smtClean="0"/>
              <a:t>Vyhledejte podstatná jména pomnožná, hromadná, látková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cs-CZ" dirty="0" smtClean="0"/>
              <a:t>Kameny, kamení, sůl, kalhoty, boty, včely, včelstvo, dveře, zlato, rolnictvo, Pardubice, housle, ponožky, Čechy, stromy, stromoví, 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cs-CZ" dirty="0" smtClean="0"/>
              <a:t>   záda, Klatovy, rostlinstvo, Vánoce, mouka.</a:t>
            </a:r>
            <a:endParaRPr lang="cs-CZ" dirty="0"/>
          </a:p>
        </p:txBody>
      </p:sp>
      <p:sp>
        <p:nvSpPr>
          <p:cNvPr id="8" name="Obdélník 7"/>
          <p:cNvSpPr/>
          <p:nvPr/>
        </p:nvSpPr>
        <p:spPr>
          <a:xfrm>
            <a:off x="5724128" y="4473116"/>
            <a:ext cx="288032" cy="50405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P</a:t>
            </a:r>
            <a:endParaRPr lang="cs-CZ" dirty="0"/>
          </a:p>
        </p:txBody>
      </p:sp>
      <p:sp>
        <p:nvSpPr>
          <p:cNvPr id="9" name="Obdélník 8"/>
          <p:cNvSpPr/>
          <p:nvPr/>
        </p:nvSpPr>
        <p:spPr>
          <a:xfrm>
            <a:off x="2483768" y="4426260"/>
            <a:ext cx="288032" cy="50405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P</a:t>
            </a:r>
            <a:endParaRPr lang="cs-CZ" dirty="0"/>
          </a:p>
        </p:txBody>
      </p:sp>
      <p:sp>
        <p:nvSpPr>
          <p:cNvPr id="10" name="Obdélník 9"/>
          <p:cNvSpPr/>
          <p:nvPr/>
        </p:nvSpPr>
        <p:spPr>
          <a:xfrm>
            <a:off x="1128026" y="4473704"/>
            <a:ext cx="288032" cy="50405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P</a:t>
            </a:r>
            <a:endParaRPr lang="cs-CZ" dirty="0"/>
          </a:p>
        </p:txBody>
      </p:sp>
      <p:sp>
        <p:nvSpPr>
          <p:cNvPr id="11" name="Obdélník 10"/>
          <p:cNvSpPr/>
          <p:nvPr/>
        </p:nvSpPr>
        <p:spPr>
          <a:xfrm>
            <a:off x="4139952" y="3429000"/>
            <a:ext cx="288032" cy="50405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P</a:t>
            </a:r>
            <a:endParaRPr lang="cs-CZ" dirty="0"/>
          </a:p>
        </p:txBody>
      </p:sp>
      <p:sp>
        <p:nvSpPr>
          <p:cNvPr id="12" name="Obdélník 11"/>
          <p:cNvSpPr/>
          <p:nvPr/>
        </p:nvSpPr>
        <p:spPr>
          <a:xfrm>
            <a:off x="1274872" y="3429000"/>
            <a:ext cx="288032" cy="50405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P</a:t>
            </a:r>
            <a:endParaRPr lang="cs-CZ" dirty="0"/>
          </a:p>
        </p:txBody>
      </p:sp>
      <p:sp>
        <p:nvSpPr>
          <p:cNvPr id="13" name="Obdélník 12"/>
          <p:cNvSpPr/>
          <p:nvPr/>
        </p:nvSpPr>
        <p:spPr>
          <a:xfrm>
            <a:off x="6876256" y="2549312"/>
            <a:ext cx="288032" cy="50405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P</a:t>
            </a:r>
            <a:endParaRPr lang="cs-CZ" dirty="0"/>
          </a:p>
        </p:txBody>
      </p:sp>
      <p:sp>
        <p:nvSpPr>
          <p:cNvPr id="14" name="Obdélník 13"/>
          <p:cNvSpPr/>
          <p:nvPr/>
        </p:nvSpPr>
        <p:spPr>
          <a:xfrm>
            <a:off x="2771800" y="2549312"/>
            <a:ext cx="288032" cy="50405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P</a:t>
            </a:r>
            <a:endParaRPr lang="cs-CZ" dirty="0"/>
          </a:p>
        </p:txBody>
      </p:sp>
      <p:sp>
        <p:nvSpPr>
          <p:cNvPr id="15" name="Obdélník 14"/>
          <p:cNvSpPr/>
          <p:nvPr/>
        </p:nvSpPr>
        <p:spPr>
          <a:xfrm>
            <a:off x="4788024" y="1501552"/>
            <a:ext cx="288032" cy="50405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P</a:t>
            </a:r>
            <a:endParaRPr lang="cs-CZ" dirty="0"/>
          </a:p>
        </p:txBody>
      </p:sp>
      <p:sp>
        <p:nvSpPr>
          <p:cNvPr id="18" name="Obdélník 17"/>
          <p:cNvSpPr/>
          <p:nvPr/>
        </p:nvSpPr>
        <p:spPr>
          <a:xfrm>
            <a:off x="4139952" y="4525496"/>
            <a:ext cx="288032" cy="50405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H</a:t>
            </a:r>
            <a:endParaRPr lang="cs-CZ" dirty="0"/>
          </a:p>
        </p:txBody>
      </p:sp>
      <p:sp>
        <p:nvSpPr>
          <p:cNvPr id="19" name="Obdélník 18"/>
          <p:cNvSpPr/>
          <p:nvPr/>
        </p:nvSpPr>
        <p:spPr>
          <a:xfrm>
            <a:off x="6667440" y="3429000"/>
            <a:ext cx="288032" cy="50405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H</a:t>
            </a:r>
            <a:endParaRPr lang="cs-CZ" dirty="0"/>
          </a:p>
        </p:txBody>
      </p:sp>
      <p:sp>
        <p:nvSpPr>
          <p:cNvPr id="20" name="Obdélník 19"/>
          <p:cNvSpPr/>
          <p:nvPr/>
        </p:nvSpPr>
        <p:spPr>
          <a:xfrm>
            <a:off x="5220072" y="2549312"/>
            <a:ext cx="288032" cy="50405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H</a:t>
            </a:r>
            <a:endParaRPr lang="cs-CZ" dirty="0"/>
          </a:p>
        </p:txBody>
      </p:sp>
      <p:sp>
        <p:nvSpPr>
          <p:cNvPr id="21" name="Obdélník 20"/>
          <p:cNvSpPr/>
          <p:nvPr/>
        </p:nvSpPr>
        <p:spPr>
          <a:xfrm>
            <a:off x="1434168" y="2394542"/>
            <a:ext cx="288032" cy="50405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H</a:t>
            </a:r>
            <a:endParaRPr lang="cs-CZ" dirty="0"/>
          </a:p>
        </p:txBody>
      </p:sp>
      <p:sp>
        <p:nvSpPr>
          <p:cNvPr id="22" name="Obdélník 21"/>
          <p:cNvSpPr/>
          <p:nvPr/>
        </p:nvSpPr>
        <p:spPr>
          <a:xfrm>
            <a:off x="2771800" y="1501552"/>
            <a:ext cx="288032" cy="50405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H</a:t>
            </a:r>
            <a:endParaRPr lang="cs-CZ" dirty="0"/>
          </a:p>
        </p:txBody>
      </p:sp>
      <p:sp>
        <p:nvSpPr>
          <p:cNvPr id="27" name="Obdélník 26"/>
          <p:cNvSpPr/>
          <p:nvPr/>
        </p:nvSpPr>
        <p:spPr>
          <a:xfrm>
            <a:off x="6753512" y="4457484"/>
            <a:ext cx="288032" cy="40442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L</a:t>
            </a:r>
            <a:endParaRPr lang="cs-CZ" dirty="0"/>
          </a:p>
        </p:txBody>
      </p:sp>
      <p:sp>
        <p:nvSpPr>
          <p:cNvPr id="28" name="Obdélník 27"/>
          <p:cNvSpPr/>
          <p:nvPr/>
        </p:nvSpPr>
        <p:spPr>
          <a:xfrm>
            <a:off x="3707904" y="2520418"/>
            <a:ext cx="288032" cy="40442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L</a:t>
            </a:r>
            <a:endParaRPr lang="cs-CZ" dirty="0"/>
          </a:p>
        </p:txBody>
      </p:sp>
      <p:sp>
        <p:nvSpPr>
          <p:cNvPr id="29" name="Obdélník 28"/>
          <p:cNvSpPr/>
          <p:nvPr/>
        </p:nvSpPr>
        <p:spPr>
          <a:xfrm>
            <a:off x="3851920" y="1548408"/>
            <a:ext cx="288032" cy="40442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L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9782759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7" grpId="0" animBg="1"/>
      <p:bldP spid="28" grpId="0" animBg="1"/>
      <p:bldP spid="29" grpId="0" animBg="1"/>
    </p:bld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213</TotalTime>
  <Words>571</Words>
  <Application>Microsoft Office PowerPoint</Application>
  <PresentationFormat>Předvádění na obrazovce (4:3)</PresentationFormat>
  <Paragraphs>161</Paragraphs>
  <Slides>12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Motiv systému Office</vt:lpstr>
      <vt:lpstr>Podstatná jména pomnožná, hromadná, látková, abstraktní, konkrétní</vt:lpstr>
      <vt:lpstr>Podstatná jména konkrétní a abstraktní</vt:lpstr>
      <vt:lpstr>Rozliš podstatná jména konkrétní a abstraktní</vt:lpstr>
      <vt:lpstr>Podstatná jména konkrétní a abstraktní</vt:lpstr>
      <vt:lpstr>Rozhodněte, zda se jedná o podstatné jméno konkrétní (K), či abstraktní (A).</vt:lpstr>
      <vt:lpstr>Podstatná jména pomnožná (P), hromadná (H), látková (L)</vt:lpstr>
      <vt:lpstr>Podstatná jména látková(L)</vt:lpstr>
      <vt:lpstr>Podstatná jména H, P, L</vt:lpstr>
      <vt:lpstr>Vyhledejte podstatná jména pomnožná, hromadná, látková</vt:lpstr>
      <vt:lpstr>Utvoř z podstatných jmen jména  s hromadným významem.</vt:lpstr>
      <vt:lpstr>Vyber řádek, který obsahuje pouze daná podstatná jména.</vt:lpstr>
      <vt:lpstr>Použité zdroje: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Libuše Gondkovská</dc:creator>
  <cp:lastModifiedBy>Martin Seifert</cp:lastModifiedBy>
  <cp:revision>26</cp:revision>
  <dcterms:created xsi:type="dcterms:W3CDTF">2011-08-03T06:27:36Z</dcterms:created>
  <dcterms:modified xsi:type="dcterms:W3CDTF">2018-03-12T18:45:55Z</dcterms:modified>
</cp:coreProperties>
</file>