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2AE07-2662-4A1F-AEB5-61878037C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0F4AD6-4DF6-4CBB-8845-EBBB99E7E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464127-61AA-4D58-B0BA-6E633231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4BC9C2-463A-4ACE-B56B-C96297545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6E1F18-47B1-48E0-86EE-AA51F204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45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4DBBC-4347-45C5-AAD4-201FB67CB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FBA59F-27BE-48A6-AC38-5D2B42378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B8FE03-1071-476C-B3B5-2A939ACE0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484366-36ED-4663-B8FD-84766020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4C78FA-3D44-421A-8F40-92781D2A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86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2E4688-8502-445A-8855-F15F6483C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FBDBE7-AB6F-4A9A-A84F-ED891F085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DF07FB-EB01-4CC1-8A44-891D7D30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2106FF-CB91-48ED-8144-154DE6CA0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950B46-24AA-4C77-8EDC-A656C50F4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17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5D8F9-B375-4D90-B120-2D9A03EDE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94BD4-FB46-45FA-98EC-E51CC816F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3BC433-3B46-48CE-A478-3BBBECEA7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5FBAF9-8886-43E2-964E-ACE62A7A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620D96-DD45-4E79-A488-2D459C2E3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57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CE7DE-C997-48F4-902C-7B69FFE0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0CB726-9BD5-48EC-97DC-8D9E38C3F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BDA6B-A6B3-4D74-A25A-403077686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635586-46C6-4DB7-859B-B40E4745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6E5058-DDF4-42A3-96DA-D61596B3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18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8566C-85A2-4D82-9124-9DA6754A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80CA78-5396-4FDE-ABA8-7A13AA74F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7D5FE6-3F37-4615-8D0F-22296F293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BB4B00-1A2B-4858-BD4A-A5895D497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4FA562-7A24-402E-82E6-92E48DCD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66F379-EF0D-41AE-AEEC-708326EE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9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01DF3-5C5C-405C-AF23-7E9B87409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056854-1568-4814-A313-E36FA213F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BC35A-F65F-4585-970F-3FB7B90E8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258675-7CB2-4BF5-9740-D45FB2CDF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61B73A-084F-40CD-B206-ED4E0B43B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92F9117-4898-44DD-A74A-3BD3E427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F769CD1-4778-4EC0-AF3B-C50A8BC2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6F3B922-B3B8-45F5-AB17-760BA5A6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06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26EE8-99DC-48A4-9F86-7CC51DD1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277E5C1-15E5-497B-86F4-EBD719C2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7AA82E-17A3-45FF-8210-4BE2D7D9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898CF8-1B8F-40FA-B21E-1077855A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1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1A86482-FB81-419F-AEE2-1B7FA245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124ABC-5EFA-40C2-AE1C-994F8EE1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E2BB39-DC9C-4B75-8DCF-5B249ABB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49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1F6DB-9245-4A2F-B3D2-C97714F5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5DD443-BBB2-4AF5-ABC7-F8BEC6728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5E5E9C-0568-40C0-B856-82E3BC67A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D28602-E55F-4099-BB2E-464E8A4DA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039742-247F-4CCD-A41C-64B57BBFC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2D397D-9E0F-42D7-A77E-B9118F80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41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1D64F-8D75-4630-BECB-AC199CFA3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B46200-B2E9-43F2-A834-5FDD34D77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3684D8-2B12-4360-B88B-6786C0F93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124C3B-407A-43E5-9FC4-038ED782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230A29-527B-4815-9539-338EDC74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40EF65-C596-4629-B129-937D9FCE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43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3074F53-6487-4D9D-9984-DDD3EB613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267F16-F185-4066-9085-339A752AA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902959-80EB-4747-8E06-B56D4DA1E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3312-E19E-4564-8205-A225958DCD19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D8484D-EAAB-43A7-B803-81BD3D756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7FFBE-A909-4747-8456-CF1C81926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67F9F-DE3A-4C69-93A1-AA7407C72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82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melova@1zskada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BA49A9E-8FF7-41F4-965E-ECC240AE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548"/>
            <a:ext cx="10515600" cy="940904"/>
          </a:xfrm>
        </p:spPr>
        <p:txBody>
          <a:bodyPr/>
          <a:lstStyle/>
          <a:p>
            <a:pPr algn="ctr"/>
            <a:r>
              <a:rPr lang="cs-CZ" b="1" dirty="0"/>
              <a:t>ÚKOLY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37D1FC-6B04-4C82-937E-B021FC122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494451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Udělejte si zápis do sešitu </a:t>
            </a:r>
            <a:r>
              <a:rPr lang="cs-CZ" dirty="0"/>
              <a:t>z následující prezentace, která se zabývá krevním oběhem (obrázky kreslit nemusíte).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Vyplňte křížovku </a:t>
            </a:r>
            <a:r>
              <a:rPr lang="cs-CZ" dirty="0"/>
              <a:t>s otázkami, které se týkají krevního oběhu.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Vše posílejte na mail </a:t>
            </a:r>
            <a:r>
              <a:rPr lang="cs-CZ" b="1" dirty="0">
                <a:hlinkClick r:id="rId2"/>
              </a:rPr>
              <a:t>chmelova@1zskadan.cz</a:t>
            </a:r>
            <a:r>
              <a:rPr lang="cs-CZ" b="1" dirty="0"/>
              <a:t> do pátku 26.3.</a:t>
            </a:r>
          </a:p>
          <a:p>
            <a:pPr marL="0" indent="0" algn="ctr">
              <a:buNone/>
            </a:pPr>
            <a:r>
              <a:rPr lang="cs-CZ" b="1" dirty="0"/>
              <a:t>Mějte se krásně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5655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B0BF4A47-364D-4671-ACDA-DCAB6FFD9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 eaLnBrk="1" hangingPunct="1"/>
            <a:r>
              <a:rPr lang="cs-CZ" altLang="cs-CZ" b="1" dirty="0"/>
              <a:t>Krevní oběh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2727CF-D86F-42FB-96A4-6D0B215F7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785813"/>
            <a:ext cx="8229600" cy="534035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b="1" dirty="0"/>
              <a:t>Odkysličená krev </a:t>
            </a:r>
            <a:r>
              <a:rPr lang="cs-CZ" dirty="0"/>
              <a:t>z těla přitéká horní a dolní dutou žilou </a:t>
            </a:r>
            <a:r>
              <a:rPr lang="cs-CZ" b="1" dirty="0"/>
              <a:t>do pravé síně</a:t>
            </a:r>
            <a:r>
              <a:rPr lang="cs-CZ" dirty="0"/>
              <a:t>, když je svalovina ochablá</a:t>
            </a:r>
          </a:p>
          <a:p>
            <a:pPr>
              <a:defRPr/>
            </a:pPr>
            <a:r>
              <a:rPr lang="cs-CZ" dirty="0"/>
              <a:t>Současně s plněním pravé síně se </a:t>
            </a:r>
            <a:r>
              <a:rPr lang="cs-CZ" b="1" dirty="0"/>
              <a:t>plní okysličenou krví</a:t>
            </a:r>
            <a:r>
              <a:rPr lang="cs-CZ" dirty="0"/>
              <a:t> </a:t>
            </a:r>
            <a:r>
              <a:rPr lang="cs-CZ" b="1" dirty="0"/>
              <a:t>i levá síň</a:t>
            </a:r>
            <a:r>
              <a:rPr lang="cs-CZ" dirty="0"/>
              <a:t>, kam je krev přiváděna z plic </a:t>
            </a:r>
            <a:r>
              <a:rPr lang="cs-CZ" b="1" dirty="0"/>
              <a:t>plicními žilami</a:t>
            </a:r>
          </a:p>
          <a:p>
            <a:pPr>
              <a:defRPr/>
            </a:pPr>
            <a:r>
              <a:rPr lang="cs-CZ" dirty="0"/>
              <a:t>Po naplnění síní se krev stahem svaloviny dostává </a:t>
            </a:r>
            <a:r>
              <a:rPr lang="cs-CZ" b="1" dirty="0"/>
              <a:t>přes cípaté chlopně </a:t>
            </a:r>
            <a:r>
              <a:rPr lang="cs-CZ" dirty="0"/>
              <a:t>do komor</a:t>
            </a:r>
          </a:p>
          <a:p>
            <a:pPr>
              <a:defRPr/>
            </a:pPr>
            <a:r>
              <a:rPr lang="cs-CZ" dirty="0"/>
              <a:t>Po naplnění komor se cípaté chlopně v pravé i levé polovině srdce uzavřou a svalovina komor se</a:t>
            </a:r>
            <a:r>
              <a:rPr lang="cs-CZ" b="1" dirty="0"/>
              <a:t> stáhne </a:t>
            </a:r>
            <a:r>
              <a:rPr lang="cs-CZ" dirty="0"/>
              <a:t>a vypudí krev </a:t>
            </a:r>
            <a:r>
              <a:rPr lang="cs-CZ" b="1" dirty="0"/>
              <a:t>do krevního oběhu</a:t>
            </a:r>
            <a:r>
              <a:rPr lang="cs-CZ" dirty="0"/>
              <a:t> i </a:t>
            </a:r>
            <a:r>
              <a:rPr lang="cs-CZ" b="1" dirty="0"/>
              <a:t>do plic</a:t>
            </a:r>
          </a:p>
          <a:p>
            <a:pPr>
              <a:defRPr/>
            </a:pPr>
            <a:r>
              <a:rPr lang="cs-CZ" dirty="0"/>
              <a:t>V </a:t>
            </a:r>
            <a:r>
              <a:rPr lang="cs-CZ" b="1" dirty="0"/>
              <a:t>pravé</a:t>
            </a:r>
            <a:r>
              <a:rPr lang="cs-CZ" dirty="0"/>
              <a:t> části je krev </a:t>
            </a:r>
            <a:r>
              <a:rPr lang="cs-CZ" b="1" dirty="0"/>
              <a:t>chudá kyslíkem</a:t>
            </a:r>
            <a:r>
              <a:rPr lang="cs-CZ" dirty="0"/>
              <a:t>, v </a:t>
            </a:r>
            <a:r>
              <a:rPr lang="cs-CZ" b="1" dirty="0"/>
              <a:t>levé</a:t>
            </a:r>
            <a:r>
              <a:rPr lang="cs-CZ" dirty="0"/>
              <a:t> části krev </a:t>
            </a:r>
            <a:r>
              <a:rPr lang="cs-CZ" b="1" dirty="0"/>
              <a:t>kyslíkem bohatá</a:t>
            </a:r>
          </a:p>
          <a:p>
            <a:pPr>
              <a:defRPr/>
            </a:pPr>
            <a:r>
              <a:rPr lang="cs-CZ" dirty="0"/>
              <a:t>Krevní oběh se v těle rozděluje na </a:t>
            </a:r>
            <a:r>
              <a:rPr lang="cs-CZ" b="1" dirty="0"/>
              <a:t>malý</a:t>
            </a:r>
            <a:r>
              <a:rPr lang="cs-CZ" dirty="0"/>
              <a:t> a </a:t>
            </a:r>
            <a:r>
              <a:rPr lang="cs-CZ" b="1" dirty="0"/>
              <a:t>velký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2">
            <a:extLst>
              <a:ext uri="{FF2B5EF4-FFF2-40B4-BE49-F238E27FC236}">
                <a16:creationId xmlns:a16="http://schemas.microsoft.com/office/drawing/2014/main" id="{CA40B947-1326-4BBF-9DE2-04A56C6E0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eaLnBrk="1" hangingPunct="1"/>
            <a:r>
              <a:rPr lang="cs-CZ" altLang="cs-CZ"/>
              <a:t>Krevní oběh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7B713A8-5AD3-4C4D-AB09-5D1FED24D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57250"/>
            <a:ext cx="8229600" cy="35004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u="sng" dirty="0"/>
              <a:t>Malý krevní oběh (plicní) </a:t>
            </a:r>
            <a:r>
              <a:rPr lang="cs-CZ" dirty="0"/>
              <a:t>– zajišťuje okysličení krve</a:t>
            </a:r>
          </a:p>
          <a:p>
            <a:pPr>
              <a:buFontTx/>
              <a:buChar char="-"/>
              <a:defRPr/>
            </a:pPr>
            <a:r>
              <a:rPr lang="cs-CZ" b="1" dirty="0"/>
              <a:t>Odkysličená krev </a:t>
            </a:r>
            <a:r>
              <a:rPr lang="cs-CZ" dirty="0"/>
              <a:t>z pravé srdeční síně </a:t>
            </a:r>
            <a:r>
              <a:rPr lang="cs-CZ" b="1" dirty="0"/>
              <a:t>→ </a:t>
            </a:r>
            <a:r>
              <a:rPr lang="cs-CZ" dirty="0"/>
              <a:t>do pravé komory </a:t>
            </a:r>
            <a:r>
              <a:rPr lang="cs-CZ" b="1" dirty="0"/>
              <a:t>→</a:t>
            </a:r>
            <a:r>
              <a:rPr lang="cs-CZ" dirty="0"/>
              <a:t> dvě plicní tepny → </a:t>
            </a:r>
            <a:r>
              <a:rPr lang="cs-CZ" b="1" dirty="0"/>
              <a:t>plíce</a:t>
            </a:r>
          </a:p>
          <a:p>
            <a:pPr>
              <a:buFontTx/>
              <a:buChar char="-"/>
              <a:defRPr/>
            </a:pPr>
            <a:r>
              <a:rPr lang="cs-CZ" b="1" dirty="0"/>
              <a:t>Výměna </a:t>
            </a:r>
            <a:r>
              <a:rPr lang="cs-CZ" dirty="0"/>
              <a:t>oxidu uhličitého za kyslík v plicních sklípcích</a:t>
            </a:r>
          </a:p>
          <a:p>
            <a:pPr>
              <a:buFontTx/>
              <a:buChar char="-"/>
              <a:defRPr/>
            </a:pPr>
            <a:r>
              <a:rPr lang="cs-CZ" b="1" dirty="0"/>
              <a:t>Okysličená krev </a:t>
            </a:r>
            <a:r>
              <a:rPr lang="cs-CZ" dirty="0"/>
              <a:t>z plic → plicní žíly → </a:t>
            </a:r>
            <a:r>
              <a:rPr lang="cs-CZ" b="1" dirty="0"/>
              <a:t>levá srdeční síň</a:t>
            </a:r>
          </a:p>
        </p:txBody>
      </p:sp>
      <p:pic>
        <p:nvPicPr>
          <p:cNvPr id="9220" name="Obrázek 4" descr="plicní oběh.jpg">
            <a:extLst>
              <a:ext uri="{FF2B5EF4-FFF2-40B4-BE49-F238E27FC236}">
                <a16:creationId xmlns:a16="http://schemas.microsoft.com/office/drawing/2014/main" id="{6490A83C-1EBC-467A-8E19-92FF9BF84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3857626"/>
            <a:ext cx="5715000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4A2B1C86-95CB-4D2C-9A6D-4E2C0777F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eaLnBrk="1" hangingPunct="1"/>
            <a:r>
              <a:rPr lang="cs-CZ" altLang="cs-CZ"/>
              <a:t>Krevní oběh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FF1A09-CFC0-4302-904C-09A227885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57251"/>
            <a:ext cx="8229600" cy="38576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u="sng" dirty="0"/>
              <a:t>Velký krevní oběh (tělní oběh) </a:t>
            </a:r>
            <a:r>
              <a:rPr lang="cs-CZ" dirty="0"/>
              <a:t>– zajišťuje rozvod okysličené krve po těle a návrat odkysličené krve zpět</a:t>
            </a:r>
          </a:p>
          <a:p>
            <a:pPr>
              <a:buFontTx/>
              <a:buChar char="-"/>
              <a:defRPr/>
            </a:pPr>
            <a:r>
              <a:rPr lang="cs-CZ" dirty="0"/>
              <a:t>Naplnění levé srdeční síně </a:t>
            </a:r>
            <a:r>
              <a:rPr lang="cs-CZ" b="1" dirty="0"/>
              <a:t>okysličenou krví →</a:t>
            </a:r>
            <a:r>
              <a:rPr lang="cs-CZ" dirty="0"/>
              <a:t> </a:t>
            </a:r>
            <a:r>
              <a:rPr lang="cs-CZ" b="1" dirty="0"/>
              <a:t>levá komora →</a:t>
            </a:r>
            <a:r>
              <a:rPr lang="cs-CZ" dirty="0"/>
              <a:t> odchod krve přes </a:t>
            </a:r>
            <a:r>
              <a:rPr lang="cs-CZ" b="1" dirty="0"/>
              <a:t>aortu </a:t>
            </a:r>
            <a:r>
              <a:rPr lang="cs-CZ" dirty="0"/>
              <a:t>(velká tepna) </a:t>
            </a:r>
            <a:r>
              <a:rPr lang="cs-CZ" b="1" dirty="0"/>
              <a:t>→</a:t>
            </a:r>
            <a:r>
              <a:rPr lang="cs-CZ" dirty="0"/>
              <a:t> </a:t>
            </a:r>
            <a:r>
              <a:rPr lang="cs-CZ" b="1" dirty="0"/>
              <a:t>tepny, tepénky, vlásečnice →</a:t>
            </a:r>
            <a:r>
              <a:rPr lang="cs-CZ" dirty="0"/>
              <a:t> </a:t>
            </a:r>
            <a:r>
              <a:rPr lang="cs-CZ" b="1" dirty="0"/>
              <a:t>celé tělo</a:t>
            </a:r>
          </a:p>
          <a:p>
            <a:pPr>
              <a:buFontTx/>
              <a:buChar char="-"/>
              <a:defRPr/>
            </a:pPr>
            <a:r>
              <a:rPr lang="cs-CZ" b="1" dirty="0"/>
              <a:t>Odkysličená krev </a:t>
            </a:r>
            <a:r>
              <a:rPr lang="cs-CZ" dirty="0"/>
              <a:t>se vrací horní a dolní dutou žilou zpět </a:t>
            </a:r>
            <a:r>
              <a:rPr lang="cs-CZ" b="1" dirty="0"/>
              <a:t>do pravé srdeční síně</a:t>
            </a:r>
          </a:p>
        </p:txBody>
      </p:sp>
      <p:pic>
        <p:nvPicPr>
          <p:cNvPr id="10244" name="Obrázek 3" descr="kr.o..jpg">
            <a:extLst>
              <a:ext uri="{FF2B5EF4-FFF2-40B4-BE49-F238E27FC236}">
                <a16:creationId xmlns:a16="http://schemas.microsoft.com/office/drawing/2014/main" id="{1DA7DBCC-4D02-4E75-8783-0CA5C95DC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6" y="4429125"/>
            <a:ext cx="37433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0F7AE53-3971-4AB6-B88A-72D546DE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651"/>
          </a:xfrm>
        </p:spPr>
        <p:txBody>
          <a:bodyPr/>
          <a:lstStyle/>
          <a:p>
            <a:pPr algn="ctr"/>
            <a:r>
              <a:rPr lang="cs-CZ" dirty="0"/>
              <a:t>VYPLŇTE CELOU KŘÍŽOVKU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86C5A11D-8232-4A5E-809B-EBE776D53E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282548"/>
              </p:ext>
            </p:extLst>
          </p:nvPr>
        </p:nvGraphicFramePr>
        <p:xfrm>
          <a:off x="1113183" y="927652"/>
          <a:ext cx="54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129514349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16069136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7881332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64861908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47568949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122553615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4985014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435411729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r>
                        <a:rPr lang="cs-CZ" dirty="0"/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69183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18792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3898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420546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422954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80938AD9-0E35-4016-915F-27AE2A357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289070"/>
              </p:ext>
            </p:extLst>
          </p:nvPr>
        </p:nvGraphicFramePr>
        <p:xfrm>
          <a:off x="6596661" y="2439652"/>
          <a:ext cx="684000" cy="756000"/>
        </p:xfrm>
        <a:graphic>
          <a:graphicData uri="http://schemas.openxmlformats.org/drawingml/2006/table">
            <a:tbl>
              <a:tblPr/>
              <a:tblGrid>
                <a:gridCol w="684000">
                  <a:extLst>
                    <a:ext uri="{9D8B030D-6E8A-4147-A177-3AD203B41FA5}">
                      <a16:colId xmlns:a16="http://schemas.microsoft.com/office/drawing/2014/main" val="3918353257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830024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8D7E6F38-DC4D-4E32-AFF8-4F830AE81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901657"/>
              </p:ext>
            </p:extLst>
          </p:nvPr>
        </p:nvGraphicFramePr>
        <p:xfrm>
          <a:off x="7292139" y="2440278"/>
          <a:ext cx="684000" cy="755374"/>
        </p:xfrm>
        <a:graphic>
          <a:graphicData uri="http://schemas.openxmlformats.org/drawingml/2006/table">
            <a:tbl>
              <a:tblPr/>
              <a:tblGrid>
                <a:gridCol w="684000">
                  <a:extLst>
                    <a:ext uri="{9D8B030D-6E8A-4147-A177-3AD203B41FA5}">
                      <a16:colId xmlns:a16="http://schemas.microsoft.com/office/drawing/2014/main" val="2032923901"/>
                    </a:ext>
                  </a:extLst>
                </a:gridCol>
              </a:tblGrid>
              <a:tr h="75537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02396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6882F0BA-41CF-4A4F-A24C-270B474B0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31733"/>
              </p:ext>
            </p:extLst>
          </p:nvPr>
        </p:nvGraphicFramePr>
        <p:xfrm>
          <a:off x="7987617" y="2439652"/>
          <a:ext cx="695479" cy="756000"/>
        </p:xfrm>
        <a:graphic>
          <a:graphicData uri="http://schemas.openxmlformats.org/drawingml/2006/table">
            <a:tbl>
              <a:tblPr/>
              <a:tblGrid>
                <a:gridCol w="695479">
                  <a:extLst>
                    <a:ext uri="{9D8B030D-6E8A-4147-A177-3AD203B41FA5}">
                      <a16:colId xmlns:a16="http://schemas.microsoft.com/office/drawing/2014/main" val="4258562868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741696"/>
                  </a:ext>
                </a:extLst>
              </a:tr>
            </a:tbl>
          </a:graphicData>
        </a:graphic>
      </p:graphicFrame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41346307-D2E3-4CC4-AA4C-1A4803922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102205"/>
              </p:ext>
            </p:extLst>
          </p:nvPr>
        </p:nvGraphicFramePr>
        <p:xfrm>
          <a:off x="8683096" y="2439652"/>
          <a:ext cx="684000" cy="756000"/>
        </p:xfrm>
        <a:graphic>
          <a:graphicData uri="http://schemas.openxmlformats.org/drawingml/2006/table">
            <a:tbl>
              <a:tblPr/>
              <a:tblGrid>
                <a:gridCol w="684000">
                  <a:extLst>
                    <a:ext uri="{9D8B030D-6E8A-4147-A177-3AD203B41FA5}">
                      <a16:colId xmlns:a16="http://schemas.microsoft.com/office/drawing/2014/main" val="3504342579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170533"/>
                  </a:ext>
                </a:extLst>
              </a:tr>
            </a:tbl>
          </a:graphicData>
        </a:graphic>
      </p:graphicFrame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573CEC8A-CFA3-43DD-94CF-54A177381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7193"/>
              </p:ext>
            </p:extLst>
          </p:nvPr>
        </p:nvGraphicFramePr>
        <p:xfrm>
          <a:off x="9367096" y="2440904"/>
          <a:ext cx="684000" cy="756000"/>
        </p:xfrm>
        <a:graphic>
          <a:graphicData uri="http://schemas.openxmlformats.org/drawingml/2006/table">
            <a:tbl>
              <a:tblPr/>
              <a:tblGrid>
                <a:gridCol w="684000">
                  <a:extLst>
                    <a:ext uri="{9D8B030D-6E8A-4147-A177-3AD203B41FA5}">
                      <a16:colId xmlns:a16="http://schemas.microsoft.com/office/drawing/2014/main" val="3662465089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48569"/>
                  </a:ext>
                </a:extLst>
              </a:tr>
            </a:tbl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750804A1-77D1-473A-A326-76C40F917DE1}"/>
              </a:ext>
            </a:extLst>
          </p:cNvPr>
          <p:cNvSpPr txBox="1"/>
          <p:nvPr/>
        </p:nvSpPr>
        <p:spPr>
          <a:xfrm>
            <a:off x="1225827" y="1129654"/>
            <a:ext cx="59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857A073-AF65-47C5-99B1-BB89AC31A628}"/>
              </a:ext>
            </a:extLst>
          </p:cNvPr>
          <p:cNvSpPr txBox="1"/>
          <p:nvPr/>
        </p:nvSpPr>
        <p:spPr>
          <a:xfrm>
            <a:off x="1225827" y="1977987"/>
            <a:ext cx="35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55BC26D-8988-4257-8F9E-CEEA256C4196}"/>
              </a:ext>
            </a:extLst>
          </p:cNvPr>
          <p:cNvSpPr txBox="1"/>
          <p:nvPr/>
        </p:nvSpPr>
        <p:spPr>
          <a:xfrm>
            <a:off x="1961207" y="263298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8EE5E0A-24A6-4F58-834F-A5EB664AA3F0}"/>
              </a:ext>
            </a:extLst>
          </p:cNvPr>
          <p:cNvSpPr txBox="1"/>
          <p:nvPr/>
        </p:nvSpPr>
        <p:spPr>
          <a:xfrm>
            <a:off x="616298" y="34290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72841A1-272B-4197-AE94-76BFA9BEA886}"/>
              </a:ext>
            </a:extLst>
          </p:cNvPr>
          <p:cNvSpPr txBox="1"/>
          <p:nvPr/>
        </p:nvSpPr>
        <p:spPr>
          <a:xfrm>
            <a:off x="1961207" y="417443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25A1988-1AF3-4D0F-BD08-204E96A95625}"/>
              </a:ext>
            </a:extLst>
          </p:cNvPr>
          <p:cNvSpPr txBox="1"/>
          <p:nvPr/>
        </p:nvSpPr>
        <p:spPr>
          <a:xfrm>
            <a:off x="838200" y="5007555"/>
            <a:ext cx="9212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O co se krev obohatí v plicích?</a:t>
            </a:r>
          </a:p>
          <a:p>
            <a:pPr marL="342900" indent="-342900">
              <a:buAutoNum type="arabicPeriod"/>
            </a:pPr>
            <a:r>
              <a:rPr lang="cs-CZ" dirty="0"/>
              <a:t>Přes jakou velkou tepnu vychází krev z levé komory?</a:t>
            </a:r>
          </a:p>
          <a:p>
            <a:pPr marL="342900" indent="-342900">
              <a:buAutoNum type="arabicPeriod"/>
            </a:pPr>
            <a:r>
              <a:rPr lang="cs-CZ" dirty="0"/>
              <a:t>Jaká krev se vrací do pravé síně?</a:t>
            </a:r>
          </a:p>
          <a:p>
            <a:pPr marL="342900" indent="-342900">
              <a:buAutoNum type="arabicPeriod"/>
            </a:pPr>
            <a:r>
              <a:rPr lang="cs-CZ" dirty="0"/>
              <a:t>Jak se jinak nazývá malý krevní oběh?</a:t>
            </a:r>
          </a:p>
          <a:p>
            <a:pPr marL="342900" indent="-342900">
              <a:buAutoNum type="arabicPeriod"/>
            </a:pPr>
            <a:r>
              <a:rPr lang="cs-CZ" dirty="0"/>
              <a:t>Jak se jinak nazývá tělní oběh?</a:t>
            </a:r>
          </a:p>
        </p:txBody>
      </p:sp>
    </p:spTree>
    <p:extLst>
      <p:ext uri="{BB962C8B-B14F-4D97-AF65-F5344CB8AC3E}">
        <p14:creationId xmlns:p14="http://schemas.microsoft.com/office/powerpoint/2010/main" val="28618937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317</Words>
  <Application>Microsoft Office PowerPoint</Application>
  <PresentationFormat>Širokoúhlá obrazovka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ÚKOLY</vt:lpstr>
      <vt:lpstr>Krevní oběh</vt:lpstr>
      <vt:lpstr>Krevní oběh</vt:lpstr>
      <vt:lpstr>Krevní oběh</vt:lpstr>
      <vt:lpstr>VYPLŇTE CELOU KŘÍŽOVKU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</dc:title>
  <dc:creator>Klára Chmelová</dc:creator>
  <cp:lastModifiedBy>Klára Chmelová</cp:lastModifiedBy>
  <cp:revision>6</cp:revision>
  <dcterms:created xsi:type="dcterms:W3CDTF">2021-03-20T10:46:24Z</dcterms:created>
  <dcterms:modified xsi:type="dcterms:W3CDTF">2021-03-20T11:50:13Z</dcterms:modified>
</cp:coreProperties>
</file>