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3" r:id="rId2"/>
    <p:sldId id="284" r:id="rId3"/>
    <p:sldId id="256" r:id="rId4"/>
    <p:sldId id="288" r:id="rId5"/>
    <p:sldId id="270" r:id="rId6"/>
    <p:sldId id="280" r:id="rId7"/>
    <p:sldId id="300" r:id="rId8"/>
    <p:sldId id="294" r:id="rId9"/>
    <p:sldId id="286" r:id="rId10"/>
    <p:sldId id="278" r:id="rId11"/>
    <p:sldId id="275" r:id="rId12"/>
    <p:sldId id="291" r:id="rId13"/>
    <p:sldId id="293" r:id="rId14"/>
    <p:sldId id="276" r:id="rId15"/>
    <p:sldId id="285" r:id="rId16"/>
    <p:sldId id="289" r:id="rId17"/>
    <p:sldId id="290" r:id="rId18"/>
    <p:sldId id="301" r:id="rId19"/>
    <p:sldId id="260" r:id="rId20"/>
    <p:sldId id="303" r:id="rId21"/>
    <p:sldId id="299" r:id="rId22"/>
    <p:sldId id="265" r:id="rId23"/>
    <p:sldId id="266" r:id="rId24"/>
    <p:sldId id="279" r:id="rId25"/>
    <p:sldId id="298" r:id="rId26"/>
    <p:sldId id="261" r:id="rId27"/>
    <p:sldId id="262" r:id="rId28"/>
    <p:sldId id="281" r:id="rId29"/>
    <p:sldId id="297" r:id="rId30"/>
    <p:sldId id="25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1D070-FA6B-4BF1-A2CC-A638109B9237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9AF07-BB02-43A7-985E-FE113B19993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6877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5641B-8CE4-4CA8-BC3F-ADD44352C04C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3DCB1-6BBC-4755-B238-92673080E3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250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druidova.mysteria.cz/TAJEMNO/MACHUV_MAJ.htm" TargetMode="External"/><Relationship Id="rId13" Type="http://schemas.openxmlformats.org/officeDocument/2006/relationships/hyperlink" Target="http://www.machovo-jezero-koupani.cz/images/content/karel-hynek-macha-02-s.jpg" TargetMode="External"/><Relationship Id="rId3" Type="http://schemas.openxmlformats.org/officeDocument/2006/relationships/hyperlink" Target="http://www.kosmas.cz/knihy/145988/maj/" TargetMode="External"/><Relationship Id="rId7" Type="http://schemas.openxmlformats.org/officeDocument/2006/relationships/hyperlink" Target="http://knihy.bazac.cz/z/442666-maj-k-h-macha/" TargetMode="External"/><Relationship Id="rId12" Type="http://schemas.openxmlformats.org/officeDocument/2006/relationships/hyperlink" Target="http://librarius.cz/bmz_cache/a/a73540e983b620da6af737574af21ba9.image.120x166.jpg" TargetMode="External"/><Relationship Id="rId2" Type="http://schemas.openxmlformats.org/officeDocument/2006/relationships/hyperlink" Target="http://www.obrazky.cz/?q=Karel%20Hynek%20M%C3%A1cha&amp;fullte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tomerice-info.cz/cz/mesto-litomerice/vyznamni-rodaci/spisovatele-a-basnici/karel-hynek-macha/" TargetMode="External"/><Relationship Id="rId11" Type="http://schemas.openxmlformats.org/officeDocument/2006/relationships/hyperlink" Target="http://foto.mapy.cz/86180-Petrin-socha-Karla-Hynka-Machy" TargetMode="External"/><Relationship Id="rId5" Type="http://schemas.openxmlformats.org/officeDocument/2006/relationships/hyperlink" Target="http://cs.wikipedia.org/wiki/M&#225;j_(Karel_Hynek_M&#225;cha)" TargetMode="External"/><Relationship Id="rId10" Type="http://schemas.openxmlformats.org/officeDocument/2006/relationships/hyperlink" Target="http://www.divadlo-kostym.cz/repertoar-karel-hynek-macha-mag.cz" TargetMode="External"/><Relationship Id="rId4" Type="http://schemas.openxmlformats.org/officeDocument/2006/relationships/hyperlink" Target="http://www.auktiva.cz/karel-hynek-macha---maj--stare-vydani--ilustrace-m--ales--a244423.html" TargetMode="External"/><Relationship Id="rId9" Type="http://schemas.openxmlformats.org/officeDocument/2006/relationships/hyperlink" Target="http://www.praguecityline.cz/osobnosti/karel-hynek-macha" TargetMode="External"/><Relationship Id="rId14" Type="http://schemas.openxmlformats.org/officeDocument/2006/relationships/hyperlink" Target="http://czechfolks.com/plus/2010/05/20/milan-richtermoc-skoda-ze-ted-nejste-v-praze-22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ředloh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8001000" cy="276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352800" y="1524000"/>
            <a:ext cx="473745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100" smtClean="0"/>
              <a:t>VY_32_INOVACE_16_Literatura </a:t>
            </a:r>
            <a:r>
              <a:rPr lang="cs-CZ" sz="2100" dirty="0"/>
              <a:t>19. století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76600" y="1905000"/>
            <a:ext cx="207556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100" dirty="0" smtClean="0"/>
              <a:t>Národní obrození</a:t>
            </a:r>
            <a:endParaRPr lang="cs-CZ" sz="2100" dirty="0"/>
          </a:p>
        </p:txBody>
      </p:sp>
      <p:pic>
        <p:nvPicPr>
          <p:cNvPr id="2560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76800"/>
            <a:ext cx="5407025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Podnadpis 2"/>
          <p:cNvSpPr>
            <a:spLocks/>
          </p:cNvSpPr>
          <p:nvPr/>
        </p:nvSpPr>
        <p:spPr bwMode="auto">
          <a:xfrm>
            <a:off x="1447800" y="4343400"/>
            <a:ext cx="64008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cs-CZ" sz="2000" dirty="0" smtClean="0"/>
              <a:t>Karel Hynek Mácha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40919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400599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dirty="0"/>
              <a:t>Poslední noc před popravou uvažuje vězeň  o vině a </a:t>
            </a:r>
            <a:r>
              <a:rPr lang="cs-CZ" dirty="0" smtClean="0"/>
              <a:t>nevině.  Má </a:t>
            </a:r>
            <a:r>
              <a:rPr lang="cs-CZ" dirty="0"/>
              <a:t>pocit </a:t>
            </a:r>
            <a:r>
              <a:rPr lang="cs-CZ" dirty="0" smtClean="0"/>
              <a:t>křivdy.</a:t>
            </a:r>
          </a:p>
          <a:p>
            <a:endParaRPr lang="cs-CZ" dirty="0" smtClean="0"/>
          </a:p>
          <a:p>
            <a:r>
              <a:rPr lang="cs-CZ" dirty="0" smtClean="0"/>
              <a:t>Vilém </a:t>
            </a:r>
            <a:r>
              <a:rPr lang="cs-CZ" dirty="0"/>
              <a:t>byl </a:t>
            </a:r>
            <a:r>
              <a:rPr lang="cs-CZ" dirty="0" smtClean="0"/>
              <a:t>totiž v </a:t>
            </a:r>
            <a:r>
              <a:rPr lang="cs-CZ" dirty="0"/>
              <a:t>dětství z domova </a:t>
            </a:r>
            <a:r>
              <a:rPr lang="cs-CZ" dirty="0" smtClean="0"/>
              <a:t>vyhnán. Žil jako loupežník, </a:t>
            </a:r>
            <a:r>
              <a:rPr lang="cs-CZ" dirty="0"/>
              <a:t>a proto si svého otce </a:t>
            </a:r>
            <a:r>
              <a:rPr lang="cs-CZ" dirty="0" smtClean="0"/>
              <a:t>nepamatoval. </a:t>
            </a:r>
          </a:p>
          <a:p>
            <a:endParaRPr lang="cs-CZ" dirty="0" smtClean="0"/>
          </a:p>
          <a:p>
            <a:r>
              <a:rPr lang="cs-CZ" dirty="0" smtClean="0"/>
              <a:t>Vinu za svůj krutý osud nedává sobě</a:t>
            </a:r>
            <a:r>
              <a:rPr lang="cs-CZ" dirty="0"/>
              <a:t>, nýbrž otci a společnosti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38976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5875"/>
            <a:ext cx="4363370" cy="586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397742" y="2420888"/>
            <a:ext cx="3240360" cy="156966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Vilém je ve vězení </a:t>
            </a:r>
          </a:p>
          <a:p>
            <a:r>
              <a:rPr lang="cs-CZ" sz="3200" dirty="0" smtClean="0"/>
              <a:t>   a čeká na svoji   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  popravu.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54399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3600400" cy="1224136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Úryvek z básně </a:t>
            </a:r>
            <a:br>
              <a:rPr lang="cs-CZ" sz="2800" dirty="0" smtClean="0">
                <a:solidFill>
                  <a:srgbClr val="C00000"/>
                </a:solidFill>
              </a:rPr>
            </a:br>
            <a:r>
              <a:rPr lang="cs-CZ" sz="2800" dirty="0" smtClean="0">
                <a:solidFill>
                  <a:srgbClr val="C00000"/>
                </a:solidFill>
              </a:rPr>
              <a:t>dobovým pravopisem: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4328930" cy="424847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500" dirty="0" smtClean="0"/>
              <a:t>"</a:t>
            </a:r>
            <a:r>
              <a:rPr lang="cs-CZ" sz="2500" dirty="0"/>
              <a:t>Od svého otce v svět vyhnán </a:t>
            </a:r>
          </a:p>
          <a:p>
            <a:pPr marL="0" indent="0">
              <a:buNone/>
            </a:pPr>
            <a:r>
              <a:rPr lang="cs-CZ" sz="2500" dirty="0" smtClean="0"/>
              <a:t>v </a:t>
            </a:r>
            <a:r>
              <a:rPr lang="cs-CZ" sz="2500" dirty="0"/>
              <a:t>loupežnickém tam roste </a:t>
            </a:r>
            <a:r>
              <a:rPr lang="cs-CZ" sz="2500" dirty="0" err="1"/>
              <a:t>zboru</a:t>
            </a:r>
            <a:r>
              <a:rPr lang="cs-CZ" sz="2500" dirty="0"/>
              <a:t>.</a:t>
            </a:r>
          </a:p>
          <a:p>
            <a:pPr marL="0" indent="0">
              <a:buNone/>
            </a:pPr>
            <a:r>
              <a:rPr lang="cs-CZ" sz="2500" dirty="0" smtClean="0"/>
              <a:t>Později </a:t>
            </a:r>
            <a:r>
              <a:rPr lang="cs-CZ" sz="2500" dirty="0"/>
              <a:t>vůdcem spolku zván, </a:t>
            </a:r>
          </a:p>
          <a:p>
            <a:pPr marL="0" indent="0">
              <a:buNone/>
            </a:pPr>
            <a:r>
              <a:rPr lang="cs-CZ" sz="2500" dirty="0" smtClean="0"/>
              <a:t>dovede </a:t>
            </a:r>
            <a:r>
              <a:rPr lang="cs-CZ" sz="2500" dirty="0"/>
              <a:t>činy neslýchané, </a:t>
            </a:r>
          </a:p>
          <a:p>
            <a:pPr marL="0" indent="0">
              <a:buNone/>
            </a:pPr>
            <a:r>
              <a:rPr lang="cs-CZ" sz="2500" dirty="0" smtClean="0"/>
              <a:t>všude </a:t>
            </a:r>
            <a:r>
              <a:rPr lang="cs-CZ" sz="2500" dirty="0"/>
              <a:t>jest jméno jeho známé, </a:t>
            </a:r>
          </a:p>
          <a:p>
            <a:pPr marL="0" indent="0">
              <a:buNone/>
            </a:pPr>
            <a:r>
              <a:rPr lang="cs-CZ" sz="2500" dirty="0" err="1" smtClean="0"/>
              <a:t>každémuť</a:t>
            </a:r>
            <a:r>
              <a:rPr lang="cs-CZ" sz="2500" dirty="0"/>
              <a:t>: "Strašný lesů pán!"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68999" y="980728"/>
            <a:ext cx="4104456" cy="41044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„Až </a:t>
            </a:r>
            <a:r>
              <a:rPr lang="cs-CZ" sz="2500" dirty="0" err="1"/>
              <a:t>posléz</a:t>
            </a:r>
            <a:r>
              <a:rPr lang="cs-CZ" sz="2500" dirty="0"/>
              <a:t> láska k růži zvadlé </a:t>
            </a:r>
          </a:p>
          <a:p>
            <a:pPr marL="0" indent="0">
              <a:buNone/>
            </a:pPr>
            <a:r>
              <a:rPr lang="cs-CZ" sz="2500" dirty="0" err="1"/>
              <a:t>nejvejš</a:t>
            </a:r>
            <a:r>
              <a:rPr lang="cs-CZ" sz="2500" dirty="0"/>
              <a:t> roznítí pomstu jeho, </a:t>
            </a:r>
          </a:p>
          <a:p>
            <a:pPr marL="0" indent="0">
              <a:buNone/>
            </a:pPr>
            <a:r>
              <a:rPr lang="cs-CZ" sz="2500" dirty="0"/>
              <a:t>a poznav svůdce dívky padlé, </a:t>
            </a:r>
          </a:p>
          <a:p>
            <a:pPr marL="0" indent="0">
              <a:buNone/>
            </a:pPr>
            <a:r>
              <a:rPr lang="cs-CZ" sz="2500" dirty="0"/>
              <a:t>zavraždí otce </a:t>
            </a:r>
            <a:r>
              <a:rPr lang="cs-CZ" sz="2500" dirty="0" err="1"/>
              <a:t>neznaného</a:t>
            </a:r>
            <a:r>
              <a:rPr lang="cs-CZ" sz="2500" dirty="0"/>
              <a:t>. </a:t>
            </a:r>
          </a:p>
          <a:p>
            <a:pPr marL="0" indent="0">
              <a:buNone/>
            </a:pPr>
            <a:r>
              <a:rPr lang="cs-CZ" sz="2500" dirty="0"/>
              <a:t>Protož jest u vězení dán; </a:t>
            </a:r>
          </a:p>
          <a:p>
            <a:pPr marL="0" indent="0">
              <a:buNone/>
            </a:pPr>
            <a:r>
              <a:rPr lang="cs-CZ" sz="2500" dirty="0"/>
              <a:t>a kolem má být odpraven</a:t>
            </a:r>
          </a:p>
          <a:p>
            <a:pPr marL="0" indent="0">
              <a:buNone/>
            </a:pPr>
            <a:r>
              <a:rPr lang="cs-CZ" sz="2500" dirty="0"/>
              <a:t>již zítra strašný lesů pán…“</a:t>
            </a:r>
          </a:p>
        </p:txBody>
      </p:sp>
    </p:spTree>
    <p:extLst>
      <p:ext uri="{BB962C8B-B14F-4D97-AF65-F5344CB8AC3E}">
        <p14:creationId xmlns:p14="http://schemas.microsoft.com/office/powerpoint/2010/main" xmlns="" val="229249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Titulní list Máchova rukopisu Máje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v původním pravopise)</a:t>
            </a:r>
          </a:p>
        </p:txBody>
      </p:sp>
      <p:pic>
        <p:nvPicPr>
          <p:cNvPr id="4098" name="Picture 2" descr="F:\OBRAZKY\ag25_miniatura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07834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860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4400" dirty="0" smtClean="0"/>
              <a:t>	Báseň začíná 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dirty="0" smtClean="0"/>
              <a:t>		strhujícím popisem 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dirty="0" smtClean="0"/>
              <a:t>			májového večera: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156888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0" y="404664"/>
            <a:ext cx="4320480" cy="6253818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solidFill>
                  <a:srgbClr val="C00000"/>
                </a:solidFill>
              </a:rPr>
              <a:t>Přepis: </a:t>
            </a:r>
          </a:p>
          <a:p>
            <a:pPr marL="0" indent="0">
              <a:buNone/>
            </a:pPr>
            <a:r>
              <a:rPr lang="cs-CZ" sz="2200" dirty="0" smtClean="0"/>
              <a:t>Byl </a:t>
            </a:r>
            <a:r>
              <a:rPr lang="cs-CZ" sz="2200" dirty="0"/>
              <a:t>pozdní večer – první máj –</a:t>
            </a:r>
          </a:p>
          <a:p>
            <a:pPr marL="0" indent="0">
              <a:buNone/>
            </a:pPr>
            <a:r>
              <a:rPr lang="cs-CZ" sz="2200" dirty="0" smtClean="0"/>
              <a:t>Večerní </a:t>
            </a:r>
            <a:r>
              <a:rPr lang="cs-CZ" sz="2200" dirty="0"/>
              <a:t>máj – byl lásky čas.</a:t>
            </a:r>
          </a:p>
          <a:p>
            <a:pPr marL="0" indent="0">
              <a:buNone/>
            </a:pPr>
            <a:r>
              <a:rPr lang="cs-CZ" sz="2200" dirty="0" smtClean="0"/>
              <a:t>Hrdliččin </a:t>
            </a:r>
            <a:r>
              <a:rPr lang="cs-CZ" sz="2200" dirty="0"/>
              <a:t>zval ku lásce hlas,</a:t>
            </a:r>
          </a:p>
          <a:p>
            <a:pPr marL="0" indent="0">
              <a:buNone/>
            </a:pPr>
            <a:r>
              <a:rPr lang="cs-CZ" sz="2200" dirty="0" smtClean="0"/>
              <a:t>Kde </a:t>
            </a:r>
            <a:r>
              <a:rPr lang="cs-CZ" sz="2200" dirty="0"/>
              <a:t>borový zaváněl háj.</a:t>
            </a:r>
          </a:p>
          <a:p>
            <a:pPr marL="0" indent="0">
              <a:buNone/>
            </a:pPr>
            <a:r>
              <a:rPr lang="cs-CZ" sz="2200" dirty="0" smtClean="0"/>
              <a:t>O </a:t>
            </a:r>
            <a:r>
              <a:rPr lang="cs-CZ" sz="2200" dirty="0"/>
              <a:t>lásce šeptal tichý mech;</a:t>
            </a:r>
          </a:p>
          <a:p>
            <a:pPr marL="0" indent="0">
              <a:buNone/>
            </a:pPr>
            <a:r>
              <a:rPr lang="cs-CZ" sz="2200" dirty="0" err="1" smtClean="0"/>
              <a:t>Květoucí</a:t>
            </a:r>
            <a:r>
              <a:rPr lang="cs-CZ" sz="2200" dirty="0" smtClean="0"/>
              <a:t> </a:t>
            </a:r>
            <a:r>
              <a:rPr lang="cs-CZ" sz="2200" dirty="0"/>
              <a:t>strom lhal lásky žel,</a:t>
            </a:r>
          </a:p>
          <a:p>
            <a:pPr marL="0" indent="0">
              <a:buNone/>
            </a:pPr>
            <a:r>
              <a:rPr lang="cs-CZ" sz="2200" dirty="0" smtClean="0"/>
              <a:t>Svou </a:t>
            </a:r>
            <a:r>
              <a:rPr lang="cs-CZ" sz="2200" dirty="0"/>
              <a:t>lásku slavík růži pěl,</a:t>
            </a:r>
          </a:p>
          <a:p>
            <a:pPr marL="0" indent="0">
              <a:buNone/>
            </a:pPr>
            <a:r>
              <a:rPr lang="cs-CZ" sz="2200" dirty="0" smtClean="0"/>
              <a:t>Růžinu </a:t>
            </a:r>
            <a:r>
              <a:rPr lang="cs-CZ" sz="2200" dirty="0"/>
              <a:t>jevil vonný vzdech.</a:t>
            </a:r>
          </a:p>
          <a:p>
            <a:pPr marL="0" indent="0">
              <a:buNone/>
            </a:pPr>
            <a:r>
              <a:rPr lang="cs-CZ" sz="2200" dirty="0" smtClean="0"/>
              <a:t>Jezero </a:t>
            </a:r>
            <a:r>
              <a:rPr lang="cs-CZ" sz="2200" dirty="0"/>
              <a:t>hladké v křovích stinných</a:t>
            </a:r>
          </a:p>
          <a:p>
            <a:pPr marL="0" indent="0">
              <a:buNone/>
            </a:pPr>
            <a:r>
              <a:rPr lang="cs-CZ" sz="2200" dirty="0" smtClean="0"/>
              <a:t>Zvučelo </a:t>
            </a:r>
            <a:r>
              <a:rPr lang="cs-CZ" sz="2200" dirty="0"/>
              <a:t>temně tajný bol,</a:t>
            </a:r>
          </a:p>
          <a:p>
            <a:pPr marL="0" indent="0">
              <a:buNone/>
            </a:pPr>
            <a:r>
              <a:rPr lang="cs-CZ" sz="2200" dirty="0" smtClean="0"/>
              <a:t>Břeh </a:t>
            </a:r>
            <a:r>
              <a:rPr lang="cs-CZ" sz="2200" dirty="0"/>
              <a:t>je objímal kol a kol;</a:t>
            </a:r>
          </a:p>
          <a:p>
            <a:pPr marL="0" indent="0">
              <a:buNone/>
            </a:pPr>
            <a:r>
              <a:rPr lang="cs-CZ" sz="2200" dirty="0" smtClean="0"/>
              <a:t>A </a:t>
            </a:r>
            <a:r>
              <a:rPr lang="cs-CZ" sz="2200" dirty="0"/>
              <a:t>slunce jasná světů jiných</a:t>
            </a:r>
          </a:p>
          <a:p>
            <a:pPr marL="0" indent="0">
              <a:buNone/>
            </a:pPr>
            <a:r>
              <a:rPr lang="cs-CZ" sz="2200" dirty="0" smtClean="0"/>
              <a:t>Bloudila </a:t>
            </a:r>
            <a:r>
              <a:rPr lang="cs-CZ" sz="2200" dirty="0"/>
              <a:t>blankytnými pásky,</a:t>
            </a:r>
          </a:p>
          <a:p>
            <a:pPr marL="0" indent="0">
              <a:buNone/>
            </a:pPr>
            <a:r>
              <a:rPr lang="cs-CZ" sz="2200" dirty="0" smtClean="0"/>
              <a:t>Planoucí </a:t>
            </a:r>
            <a:r>
              <a:rPr lang="cs-CZ" sz="2200" dirty="0"/>
              <a:t>tam co slzy lásky.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51520" y="404664"/>
            <a:ext cx="4104456" cy="6264696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>
                <a:solidFill>
                  <a:srgbClr val="C00000"/>
                </a:solidFill>
              </a:rPr>
              <a:t> </a:t>
            </a:r>
            <a:r>
              <a:rPr lang="cs-CZ" sz="2200" dirty="0" smtClean="0">
                <a:solidFill>
                  <a:srgbClr val="C00000"/>
                </a:solidFill>
              </a:rPr>
              <a:t>     Dobovým pravopisem: </a:t>
            </a:r>
          </a:p>
          <a:p>
            <a:pPr marL="0" indent="0">
              <a:buNone/>
            </a:pPr>
            <a:r>
              <a:rPr lang="cs-CZ" sz="2200" dirty="0" smtClean="0"/>
              <a:t>Byl </a:t>
            </a:r>
            <a:r>
              <a:rPr lang="cs-CZ" sz="2200" dirty="0" err="1" smtClean="0"/>
              <a:t>pozdnj</a:t>
            </a:r>
            <a:r>
              <a:rPr lang="cs-CZ" sz="2200" dirty="0" smtClean="0"/>
              <a:t> </a:t>
            </a:r>
            <a:r>
              <a:rPr lang="cs-CZ" sz="2200" dirty="0" err="1" smtClean="0"/>
              <a:t>wečer</a:t>
            </a:r>
            <a:r>
              <a:rPr lang="cs-CZ" sz="2200" dirty="0" smtClean="0"/>
              <a:t> – </a:t>
            </a:r>
            <a:r>
              <a:rPr lang="cs-CZ" sz="2200" dirty="0" err="1" smtClean="0"/>
              <a:t>prwnj</a:t>
            </a:r>
            <a:r>
              <a:rPr lang="cs-CZ" sz="2200" dirty="0" smtClean="0"/>
              <a:t> mág –</a:t>
            </a:r>
          </a:p>
          <a:p>
            <a:pPr marL="0" indent="0">
              <a:buNone/>
            </a:pPr>
            <a:r>
              <a:rPr lang="cs-CZ" sz="2200" dirty="0" err="1" smtClean="0"/>
              <a:t>Wečernj</a:t>
            </a:r>
            <a:r>
              <a:rPr lang="cs-CZ" sz="2200" dirty="0" smtClean="0"/>
              <a:t> mág – byl lásky čas.</a:t>
            </a:r>
          </a:p>
          <a:p>
            <a:pPr marL="0" indent="0">
              <a:buNone/>
            </a:pPr>
            <a:r>
              <a:rPr lang="cs-CZ" sz="2200" dirty="0" smtClean="0"/>
              <a:t>Hrdliččin </a:t>
            </a:r>
            <a:r>
              <a:rPr lang="cs-CZ" sz="2200" dirty="0" err="1" smtClean="0"/>
              <a:t>zwal</a:t>
            </a:r>
            <a:r>
              <a:rPr lang="cs-CZ" sz="2200" dirty="0" smtClean="0"/>
              <a:t> ku lásce hlas,</a:t>
            </a:r>
          </a:p>
          <a:p>
            <a:pPr marL="0" indent="0">
              <a:buNone/>
            </a:pPr>
            <a:r>
              <a:rPr lang="cs-CZ" sz="2200" dirty="0" smtClean="0"/>
              <a:t>Kde </a:t>
            </a:r>
            <a:r>
              <a:rPr lang="cs-CZ" sz="2200" dirty="0" err="1" smtClean="0"/>
              <a:t>borowý</a:t>
            </a:r>
            <a:r>
              <a:rPr lang="cs-CZ" sz="2200" dirty="0" smtClean="0"/>
              <a:t> </a:t>
            </a:r>
            <a:r>
              <a:rPr lang="cs-CZ" sz="2200" dirty="0" err="1" smtClean="0"/>
              <a:t>zawáněl</a:t>
            </a:r>
            <a:r>
              <a:rPr lang="cs-CZ" sz="2200" dirty="0" smtClean="0"/>
              <a:t> </a:t>
            </a:r>
            <a:r>
              <a:rPr lang="cs-CZ" sz="2200" dirty="0" err="1" smtClean="0"/>
              <a:t>hág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smtClean="0"/>
              <a:t>O lásce šeptal tichý mech;</a:t>
            </a:r>
          </a:p>
          <a:p>
            <a:pPr marL="0" indent="0">
              <a:buNone/>
            </a:pPr>
            <a:r>
              <a:rPr lang="cs-CZ" sz="2200" dirty="0" err="1" smtClean="0"/>
              <a:t>Kwětaucj</a:t>
            </a:r>
            <a:r>
              <a:rPr lang="cs-CZ" sz="2200" dirty="0" smtClean="0"/>
              <a:t> strom lhal lásky žel,</a:t>
            </a:r>
          </a:p>
          <a:p>
            <a:pPr marL="0" indent="0">
              <a:buNone/>
            </a:pPr>
            <a:r>
              <a:rPr lang="cs-CZ" sz="2200" dirty="0" err="1" smtClean="0"/>
              <a:t>Swau</a:t>
            </a:r>
            <a:r>
              <a:rPr lang="cs-CZ" sz="2200" dirty="0" smtClean="0"/>
              <a:t> lásku </a:t>
            </a:r>
            <a:r>
              <a:rPr lang="cs-CZ" sz="2200" dirty="0" err="1" smtClean="0"/>
              <a:t>slawjk</a:t>
            </a:r>
            <a:r>
              <a:rPr lang="cs-CZ" sz="2200" dirty="0" smtClean="0"/>
              <a:t> růži pěl,</a:t>
            </a:r>
          </a:p>
          <a:p>
            <a:pPr marL="0" indent="0">
              <a:buNone/>
            </a:pPr>
            <a:r>
              <a:rPr lang="cs-CZ" sz="2200" dirty="0" smtClean="0"/>
              <a:t>Růžinu </a:t>
            </a:r>
            <a:r>
              <a:rPr lang="cs-CZ" sz="2200" dirty="0" err="1" smtClean="0"/>
              <a:t>gewil</a:t>
            </a:r>
            <a:r>
              <a:rPr lang="cs-CZ" sz="2200" dirty="0" smtClean="0"/>
              <a:t> </a:t>
            </a:r>
            <a:r>
              <a:rPr lang="cs-CZ" sz="2200" dirty="0" err="1" smtClean="0"/>
              <a:t>wonný</a:t>
            </a:r>
            <a:r>
              <a:rPr lang="cs-CZ" sz="2200" dirty="0" smtClean="0"/>
              <a:t> </a:t>
            </a:r>
            <a:r>
              <a:rPr lang="cs-CZ" sz="2200" dirty="0" err="1" smtClean="0"/>
              <a:t>wzdech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err="1" smtClean="0"/>
              <a:t>Gezero</a:t>
            </a:r>
            <a:r>
              <a:rPr lang="cs-CZ" sz="2200" dirty="0" smtClean="0"/>
              <a:t> hladké w </a:t>
            </a:r>
            <a:r>
              <a:rPr lang="cs-CZ" sz="2200" dirty="0" err="1" smtClean="0"/>
              <a:t>křowjch</a:t>
            </a:r>
            <a:r>
              <a:rPr lang="cs-CZ" sz="2200" dirty="0" smtClean="0"/>
              <a:t> stinných</a:t>
            </a:r>
          </a:p>
          <a:p>
            <a:pPr marL="0" indent="0">
              <a:buNone/>
            </a:pPr>
            <a:r>
              <a:rPr lang="cs-CZ" sz="2200" dirty="0" err="1" smtClean="0"/>
              <a:t>Zwučelo</a:t>
            </a:r>
            <a:r>
              <a:rPr lang="cs-CZ" sz="2200" dirty="0" smtClean="0"/>
              <a:t> temně </a:t>
            </a:r>
            <a:r>
              <a:rPr lang="cs-CZ" sz="2200" dirty="0" err="1" smtClean="0"/>
              <a:t>tagný</a:t>
            </a:r>
            <a:r>
              <a:rPr lang="cs-CZ" sz="2200" dirty="0" smtClean="0"/>
              <a:t> bol,</a:t>
            </a:r>
          </a:p>
          <a:p>
            <a:pPr marL="0" indent="0">
              <a:buNone/>
            </a:pPr>
            <a:r>
              <a:rPr lang="cs-CZ" sz="2200" dirty="0" smtClean="0"/>
              <a:t>Břeh </a:t>
            </a:r>
            <a:r>
              <a:rPr lang="cs-CZ" sz="2200" dirty="0" err="1" smtClean="0"/>
              <a:t>ge</a:t>
            </a:r>
            <a:r>
              <a:rPr lang="cs-CZ" sz="2200" dirty="0" smtClean="0"/>
              <a:t> </a:t>
            </a:r>
            <a:r>
              <a:rPr lang="cs-CZ" sz="2200" dirty="0" err="1" smtClean="0"/>
              <a:t>obgjmal</a:t>
            </a:r>
            <a:r>
              <a:rPr lang="cs-CZ" sz="2200" dirty="0" smtClean="0"/>
              <a:t> kol a kol;</a:t>
            </a:r>
          </a:p>
          <a:p>
            <a:pPr marL="0" indent="0">
              <a:buNone/>
            </a:pPr>
            <a:r>
              <a:rPr lang="cs-CZ" sz="2200" dirty="0" smtClean="0"/>
              <a:t>A slunce </a:t>
            </a:r>
            <a:r>
              <a:rPr lang="cs-CZ" sz="2200" dirty="0" err="1" smtClean="0"/>
              <a:t>gasná</a:t>
            </a:r>
            <a:r>
              <a:rPr lang="cs-CZ" sz="2200" dirty="0" smtClean="0"/>
              <a:t> </a:t>
            </a:r>
            <a:r>
              <a:rPr lang="cs-CZ" sz="2200" dirty="0" err="1" smtClean="0"/>
              <a:t>swětů</a:t>
            </a:r>
            <a:r>
              <a:rPr lang="cs-CZ" sz="2200" dirty="0" smtClean="0"/>
              <a:t> </a:t>
            </a:r>
            <a:r>
              <a:rPr lang="cs-CZ" sz="2200" dirty="0" err="1" smtClean="0"/>
              <a:t>giných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err="1" smtClean="0"/>
              <a:t>Blaudila</a:t>
            </a:r>
            <a:r>
              <a:rPr lang="cs-CZ" sz="2200" dirty="0" smtClean="0"/>
              <a:t> blankytnými pásky,</a:t>
            </a:r>
          </a:p>
          <a:p>
            <a:pPr marL="0" indent="0">
              <a:buNone/>
            </a:pPr>
            <a:r>
              <a:rPr lang="cs-CZ" sz="2200" dirty="0" err="1" smtClean="0"/>
              <a:t>Planaucj</a:t>
            </a:r>
            <a:r>
              <a:rPr lang="cs-CZ" sz="2200" dirty="0" smtClean="0"/>
              <a:t> tam co slzy lásky.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xmlns="" val="396786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"Následující báseň jest </a:t>
            </a:r>
            <a:r>
              <a:rPr lang="cs-CZ" dirty="0" err="1"/>
              <a:t>oučel</a:t>
            </a:r>
            <a:r>
              <a:rPr lang="cs-CZ" dirty="0"/>
              <a:t> hlavní, slaviti májovou přírody krásu; k tím snadnějšímu dosažení </a:t>
            </a:r>
            <a:r>
              <a:rPr lang="cs-CZ" dirty="0" err="1"/>
              <a:t>oučelu</a:t>
            </a:r>
            <a:r>
              <a:rPr lang="cs-CZ" dirty="0"/>
              <a:t> tohoto postavena jest doba májová přírody proti rozdílným dobám života lidského</a:t>
            </a:r>
            <a:r>
              <a:rPr lang="cs-CZ" dirty="0" smtClean="0"/>
              <a:t>...“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„Děj </a:t>
            </a:r>
            <a:r>
              <a:rPr lang="cs-CZ" dirty="0"/>
              <a:t>se koná u města </a:t>
            </a:r>
            <a:r>
              <a:rPr lang="cs-CZ" dirty="0" err="1"/>
              <a:t>Hiršberg</a:t>
            </a:r>
            <a:r>
              <a:rPr lang="cs-CZ" dirty="0"/>
              <a:t> (Doksy) mezi horami, na nichž hrady </a:t>
            </a:r>
            <a:r>
              <a:rPr lang="cs-CZ" dirty="0">
                <a:solidFill>
                  <a:srgbClr val="C00000"/>
                </a:solidFill>
              </a:rPr>
              <a:t>Bezděz, Pernštejn</a:t>
            </a:r>
            <a:r>
              <a:rPr lang="cs-CZ" dirty="0"/>
              <a:t>, Houska a v dálce </a:t>
            </a:r>
            <a:r>
              <a:rPr lang="cs-CZ" dirty="0" err="1"/>
              <a:t>Roll</a:t>
            </a:r>
            <a:r>
              <a:rPr lang="cs-CZ" dirty="0"/>
              <a:t> (Ralsko), k východu západu, polední a půlnoci </a:t>
            </a:r>
            <a:r>
              <a:rPr lang="cs-CZ" dirty="0" smtClean="0"/>
              <a:t>okazují…“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143054"/>
            <a:ext cx="5645650" cy="52322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Proč Máj vznikl, vykládá Mácha sám: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8730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Bezděz 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2050" name="Picture 2" descr="F:\OBRAZKY\Bezdez Macha1833 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29755"/>
            <a:ext cx="5544616" cy="427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03648" y="5733256"/>
            <a:ext cx="6179384" cy="83099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cs-CZ" sz="2400" dirty="0"/>
              <a:t>O prázdninách navštívil jednadvacetiletý Mácha </a:t>
            </a:r>
            <a:endParaRPr lang="cs-CZ" sz="2400" dirty="0" smtClean="0"/>
          </a:p>
          <a:p>
            <a:r>
              <a:rPr lang="cs-CZ" sz="2400" dirty="0" smtClean="0"/>
              <a:t>s </a:t>
            </a:r>
            <a:r>
              <a:rPr lang="cs-CZ" sz="2400" dirty="0"/>
              <a:t>přítelem </a:t>
            </a:r>
            <a:r>
              <a:rPr lang="cs-CZ" sz="2400" dirty="0" err="1"/>
              <a:t>Hindlem</a:t>
            </a:r>
            <a:r>
              <a:rPr lang="cs-CZ" sz="2400" dirty="0"/>
              <a:t> poprvé zříceniny </a:t>
            </a:r>
            <a:r>
              <a:rPr lang="cs-CZ" sz="2400" dirty="0" smtClean="0"/>
              <a:t>Bezdězu.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85714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sz="2800" dirty="0" smtClean="0"/>
              <a:t>Bezděz na kresbě Karla Hynka Máchy</a:t>
            </a:r>
            <a:endParaRPr lang="cs-CZ" sz="2800" dirty="0"/>
          </a:p>
        </p:txBody>
      </p:sp>
      <p:pic>
        <p:nvPicPr>
          <p:cNvPr id="1026" name="Picture 2" descr="F:\OBRAZKY\is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1727" y="1772817"/>
            <a:ext cx="573712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719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Mácha velmi rád cestoval, nejčastěji pěšky.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 přáteli nebo sám podnikal výlety na osamělé hrady a zříceniny, do divoké přírody, k jezerům a skalám.  Navštěvoval Krkonoše, Doksy a Bezděz. </a:t>
            </a:r>
          </a:p>
          <a:p>
            <a:endParaRPr lang="cs-CZ" dirty="0" smtClean="0"/>
          </a:p>
          <a:p>
            <a:r>
              <a:rPr lang="cs-CZ" dirty="0" smtClean="0"/>
              <a:t>Podnikal také pěší výlety přes alpské vrcholky až do severní Itálie a do Benátek. 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15616" y="332656"/>
            <a:ext cx="6048672" cy="70788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	Jeho život: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1135907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888694"/>
              </p:ext>
            </p:extLst>
          </p:nvPr>
        </p:nvGraphicFramePr>
        <p:xfrm>
          <a:off x="1547813" y="1412875"/>
          <a:ext cx="6096000" cy="193169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Datum vytvoření projektu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únor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Ročník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Popis prezentace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Žáci se seznámí s osobností Karla Hynka Máchy, s jeho životními příběhy a básnickým dílem.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1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sz="3600" dirty="0" smtClean="0"/>
              <a:t>Máchovo jezero</a:t>
            </a:r>
            <a:endParaRPr lang="cs-CZ" sz="3600" dirty="0"/>
          </a:p>
        </p:txBody>
      </p:sp>
      <p:pic>
        <p:nvPicPr>
          <p:cNvPr id="1026" name="Picture 2" descr="F:\OBRAZKY\3.-Máchovo-jezero-v-Doksech-1024x7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048671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95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507288" cy="572149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„Rád </a:t>
            </a:r>
            <a:r>
              <a:rPr lang="cs-CZ" dirty="0"/>
              <a:t>chodil oděn ve světle šedý, téměř bílý plášť s červenou podšívkou a s límcem červenou </a:t>
            </a:r>
            <a:r>
              <a:rPr lang="cs-CZ" dirty="0" err="1"/>
              <a:t>felbou</a:t>
            </a:r>
            <a:r>
              <a:rPr lang="cs-CZ" dirty="0"/>
              <a:t> vyloženým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C00000"/>
                </a:solidFill>
              </a:rPr>
              <a:t>A </a:t>
            </a:r>
            <a:r>
              <a:rPr lang="cs-CZ" dirty="0">
                <a:solidFill>
                  <a:srgbClr val="C00000"/>
                </a:solidFill>
              </a:rPr>
              <a:t>tak se stalo, že když přijel roku 1936 do Litoměřic a procházel náměstím, považoval jej hlídkující vojín u kasáren za očekávaného arcivévodu Františka Karla, který měl téhož dne přijet do Litoměřic na zapřenou. Spatřiv přicházet mladého muže v plášti, co připomínal uniformu, zavelel "do zbraně" - a Mácha zmaten raději zabočil do postranní uličky</a:t>
            </a:r>
            <a:r>
              <a:rPr lang="cs-CZ" dirty="0" smtClean="0">
                <a:solidFill>
                  <a:srgbClr val="C00000"/>
                </a:solidFill>
              </a:rPr>
              <a:t>…“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63688" y="260648"/>
            <a:ext cx="5328592" cy="58477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Perlička z básníkova života: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35612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Máchovy lásky: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dirty="0"/>
              <a:t>V Kajetánském divadle, kde také hrál, se v roce 1833 seznámil se </a:t>
            </a:r>
            <a:r>
              <a:rPr lang="cs-CZ" dirty="0">
                <a:solidFill>
                  <a:srgbClr val="FF0000"/>
                </a:solidFill>
              </a:rPr>
              <a:t>Márinkou Štechovou. </a:t>
            </a:r>
            <a:r>
              <a:rPr lang="cs-CZ" dirty="0"/>
              <a:t>Později však zjistil, že to není jeho pravá láska a rozešli se. </a:t>
            </a:r>
            <a:endParaRPr lang="cs-CZ" dirty="0" smtClean="0"/>
          </a:p>
          <a:p>
            <a:r>
              <a:rPr lang="cs-CZ" dirty="0" smtClean="0"/>
              <a:t>Jeho </a:t>
            </a:r>
            <a:r>
              <a:rPr lang="cs-CZ" dirty="0"/>
              <a:t>další, už doživotní láskou se stala </a:t>
            </a:r>
            <a:r>
              <a:rPr lang="cs-CZ" dirty="0">
                <a:solidFill>
                  <a:srgbClr val="FF0000"/>
                </a:solidFill>
              </a:rPr>
              <a:t>Eleonora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Šomková</a:t>
            </a:r>
            <a:r>
              <a:rPr lang="cs-CZ" dirty="0"/>
              <a:t>, jíž tehdy bylo sedmnáct let. Život s Máchou ovšem neměla vůbec lehký. Projevoval se jako tyran a žárlivec. Rád podnikal pěší túry, a tehdy se Lori nesměla hnout z domu.</a:t>
            </a:r>
          </a:p>
        </p:txBody>
      </p:sp>
    </p:spTree>
    <p:extLst>
      <p:ext uri="{BB962C8B-B14F-4D97-AF65-F5344CB8AC3E}">
        <p14:creationId xmlns:p14="http://schemas.microsoft.com/office/powerpoint/2010/main" xmlns="" val="336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oku </a:t>
            </a:r>
            <a:r>
              <a:rPr lang="cs-CZ" dirty="0"/>
              <a:t>1836 </a:t>
            </a:r>
            <a:r>
              <a:rPr lang="cs-CZ" dirty="0" smtClean="0"/>
              <a:t>dopisoval básník své </a:t>
            </a:r>
            <a:r>
              <a:rPr lang="cs-CZ" dirty="0"/>
              <a:t>nejslavnější dílo </a:t>
            </a:r>
            <a:r>
              <a:rPr lang="cs-CZ" dirty="0" smtClean="0"/>
              <a:t>– Máj.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Dílo </a:t>
            </a:r>
            <a:r>
              <a:rPr lang="cs-CZ" dirty="0"/>
              <a:t>vyšlo 23. dubna </a:t>
            </a:r>
            <a:r>
              <a:rPr lang="cs-CZ" dirty="0" smtClean="0"/>
              <a:t>1836 a </a:t>
            </a:r>
            <a:r>
              <a:rPr lang="cs-CZ" dirty="0"/>
              <a:t>Lori čekala dítě.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Svatbu </a:t>
            </a:r>
            <a:r>
              <a:rPr lang="cs-CZ" dirty="0"/>
              <a:t>naplánoval na 8. listopadu a mezitím se 1. října narodil syn </a:t>
            </a:r>
            <a:r>
              <a:rPr lang="cs-CZ" dirty="0" smtClean="0"/>
              <a:t>Ludvík…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87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25658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„Dne  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23. října vypukl v Litoměřicích veliký požár, který zachvátil 11 stodol s obilím (v místech samoobsluhy Na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</a:rPr>
              <a:t>Kocandě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). Mácha v tu dobu pobýval na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</a:rPr>
              <a:t>Radobýlu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, kde psal své poslední verše. </a:t>
            </a:r>
            <a:endParaRPr lang="cs-CZ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Jakmile 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zahlédl oheň, 3/4 hodiny běžel z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</a:rPr>
              <a:t>Radobýlu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, aby pomohl hasit. U ohně byl jako jeden z prvních a nehledě na své zdraví vylezl na střechu stodoly a poléval ji aby nechytila. Jak sám píše svým rodičům, pro velké horko vždy než vodu vylil, omyl se a vody se napil (voda z městské kanalizace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)…“</a:t>
            </a:r>
            <a:endParaRPr lang="cs-CZ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017548" y="264846"/>
            <a:ext cx="4044441" cy="64633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cs-CZ" sz="3600" dirty="0" smtClean="0"/>
              <a:t>Požár v Litoměřicích: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0756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„Po této události Mácha ještě pracoval a připravoval se na svatbu dne 8. listopadu s milovanou Lori. Nebylo mu však již dobře a stěžoval si na ochuravění. 4. listopadu mu lékař nařídil aby ulehl. </a:t>
            </a:r>
            <a:endParaRPr lang="cs-CZ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V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noci z 5. na 6. listopad však Mácha umírá (dle úmrtního listu, vystaveného kaplanem Josefem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Pilzem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to bylo hodinu před půlnocí, podle ostatních svědectví vydechl naposledy až před třetí hodinou ranní)…“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988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úmrtním listě </a:t>
            </a:r>
            <a:r>
              <a:rPr lang="cs-CZ" dirty="0" smtClean="0"/>
              <a:t>bylo </a:t>
            </a:r>
            <a:r>
              <a:rPr lang="cs-CZ" dirty="0"/>
              <a:t>sice napsáno, že </a:t>
            </a:r>
            <a:r>
              <a:rPr lang="cs-CZ" dirty="0" smtClean="0"/>
              <a:t>zemřel </a:t>
            </a:r>
            <a:r>
              <a:rPr lang="cs-CZ" dirty="0"/>
              <a:t>na zápal plic, ale ve skutečnosti to byla asi cholera nebo </a:t>
            </a:r>
            <a:r>
              <a:rPr lang="cs-CZ" dirty="0" smtClean="0"/>
              <a:t>salmonelóza.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Byl </a:t>
            </a:r>
            <a:r>
              <a:rPr lang="cs-CZ" dirty="0"/>
              <a:t>pochován v Litoměřicích v den plánované svatby s </a:t>
            </a:r>
            <a:r>
              <a:rPr lang="cs-CZ" dirty="0" smtClean="0"/>
              <a:t>Lori.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Pohřbu </a:t>
            </a:r>
            <a:r>
              <a:rPr lang="cs-CZ" dirty="0"/>
              <a:t>se zúčastnil pouze jeho bratr a ani hrobník netušil, že pochovává později slavného </a:t>
            </a:r>
            <a:r>
              <a:rPr lang="cs-CZ" dirty="0" smtClean="0"/>
              <a:t>básníka.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96929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r>
              <a:rPr lang="cs-CZ" dirty="0" smtClean="0"/>
              <a:t>Dílo Karla Hynka Máchy: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povídka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Křivoklát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Deník:  </a:t>
            </a:r>
            <a:r>
              <a:rPr lang="cs-CZ" dirty="0" smtClean="0">
                <a:solidFill>
                  <a:srgbClr val="FF0000"/>
                </a:solidFill>
              </a:rPr>
              <a:t>Deník </a:t>
            </a:r>
            <a:r>
              <a:rPr lang="cs-CZ" dirty="0">
                <a:solidFill>
                  <a:srgbClr val="FF0000"/>
                </a:solidFill>
              </a:rPr>
              <a:t>na cestě do </a:t>
            </a:r>
            <a:r>
              <a:rPr lang="cs-CZ" dirty="0" smtClean="0">
                <a:solidFill>
                  <a:srgbClr val="FF0000"/>
                </a:solidFill>
              </a:rPr>
              <a:t>Itálie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Próza: 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Cikáni -</a:t>
            </a:r>
            <a:r>
              <a:rPr lang="cs-CZ" dirty="0" smtClean="0"/>
              <a:t> </a:t>
            </a:r>
            <a:r>
              <a:rPr lang="cs-CZ" sz="2400" i="1" dirty="0"/>
              <a:t>(vydáno posmrtně</a:t>
            </a:r>
            <a:r>
              <a:rPr lang="cs-CZ" sz="2400" i="1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                 </a:t>
            </a:r>
            <a:r>
              <a:rPr lang="cs-CZ" dirty="0" smtClean="0">
                <a:solidFill>
                  <a:srgbClr val="FF0000"/>
                </a:solidFill>
              </a:rPr>
              <a:t>Pouť krkonošská</a:t>
            </a:r>
          </a:p>
          <a:p>
            <a:r>
              <a:rPr lang="cs-CZ" sz="4800" dirty="0" smtClean="0"/>
              <a:t>lyrickoepická </a:t>
            </a:r>
            <a:r>
              <a:rPr lang="cs-CZ" sz="4800" dirty="0"/>
              <a:t>skladba </a:t>
            </a:r>
            <a:r>
              <a:rPr lang="cs-CZ" sz="8000" dirty="0"/>
              <a:t> </a:t>
            </a:r>
            <a:r>
              <a:rPr lang="cs-CZ" sz="8000" dirty="0" smtClean="0">
                <a:solidFill>
                  <a:srgbClr val="FF0000"/>
                </a:solidFill>
              </a:rPr>
              <a:t>Máj</a:t>
            </a:r>
            <a:endParaRPr lang="cs-CZ" sz="8000" dirty="0">
              <a:solidFill>
                <a:srgbClr val="FF0000"/>
              </a:solidFill>
            </a:endParaRPr>
          </a:p>
        </p:txBody>
      </p:sp>
      <p:pic>
        <p:nvPicPr>
          <p:cNvPr id="4" name="Picture 2" descr="F:\OBRAZKY\a73540e983b620da6af737574af21ba9.image.120x1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3"/>
            <a:ext cx="2376264" cy="328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654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 Karla Hynka Máchy: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povídka 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/>
              <a:t>Deník: 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/>
              <a:t>Próza:   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                     </a:t>
            </a:r>
            <a:r>
              <a:rPr lang="cs-CZ" sz="2400" i="1" dirty="0" smtClean="0"/>
              <a:t>(</a:t>
            </a:r>
            <a:r>
              <a:rPr lang="cs-CZ" sz="2400" i="1" dirty="0"/>
              <a:t>vydáno posmrtně)</a:t>
            </a:r>
          </a:p>
          <a:p>
            <a:endParaRPr lang="cs-CZ" sz="4800" dirty="0" smtClean="0"/>
          </a:p>
          <a:p>
            <a:r>
              <a:rPr lang="cs-CZ" sz="4800" dirty="0" smtClean="0"/>
              <a:t>lyrickoepická skladba</a:t>
            </a:r>
          </a:p>
          <a:p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2691218" y="1610544"/>
            <a:ext cx="2024798" cy="450304"/>
          </a:xfrm>
          <a:prstGeom prst="flowChartAlternateProcess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rgbClr val="FF0000"/>
                </a:solidFill>
              </a:rPr>
              <a:t>Křivoklát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2411760" y="2708920"/>
            <a:ext cx="4104456" cy="504056"/>
          </a:xfrm>
          <a:prstGeom prst="flowChartAlternateProcess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rgbClr val="FF0000"/>
                </a:solidFill>
              </a:rPr>
              <a:t>Deník na cestě do Itálie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2051720" y="3789040"/>
            <a:ext cx="2304256" cy="432048"/>
          </a:xfrm>
          <a:prstGeom prst="flowChartAlternateProcess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Cikáni -</a:t>
            </a:r>
            <a:r>
              <a:rPr lang="cs-CZ" sz="3200" dirty="0"/>
              <a:t> 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2051720" y="4365104"/>
            <a:ext cx="3096344" cy="504056"/>
          </a:xfrm>
          <a:prstGeom prst="flowChartAlternateProcess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rgbClr val="FF0000"/>
                </a:solidFill>
              </a:rPr>
              <a:t>Pouť krkonošská</a:t>
            </a:r>
          </a:p>
        </p:txBody>
      </p:sp>
      <p:sp>
        <p:nvSpPr>
          <p:cNvPr id="8" name="Vývojový diagram: alternativní postup 7"/>
          <p:cNvSpPr/>
          <p:nvPr/>
        </p:nvSpPr>
        <p:spPr>
          <a:xfrm>
            <a:off x="6300192" y="5301208"/>
            <a:ext cx="1944216" cy="900680"/>
          </a:xfrm>
          <a:prstGeom prst="flowChartAlternateProcess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7200" dirty="0" smtClean="0">
                <a:solidFill>
                  <a:srgbClr val="FF0000"/>
                </a:solidFill>
              </a:rPr>
              <a:t>Máj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177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Petřín – socha Karla Hynka Máchy</a:t>
            </a:r>
            <a:endParaRPr lang="cs-CZ" sz="2800" dirty="0"/>
          </a:p>
        </p:txBody>
      </p:sp>
      <p:pic>
        <p:nvPicPr>
          <p:cNvPr id="6146" name="Picture 2" descr="F:\OBRAZKY\4a3a95a89962ed6e021b0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82861"/>
            <a:ext cx="4176464" cy="556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900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1053279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Karel Hynek Mácha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20072" y="2852936"/>
            <a:ext cx="2952328" cy="165618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Zakladatel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moderní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české </a:t>
            </a:r>
            <a:r>
              <a:rPr lang="cs-CZ" dirty="0">
                <a:solidFill>
                  <a:schemeClr val="tx1"/>
                </a:solidFill>
              </a:rPr>
              <a:t>poezie</a:t>
            </a:r>
          </a:p>
        </p:txBody>
      </p:sp>
      <p:pic>
        <p:nvPicPr>
          <p:cNvPr id="1026" name="Picture 2" descr="F:\OBRAZKY\220px-Jan_Vilímek_-_Karel_Hynek_Mách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85935"/>
            <a:ext cx="3629184" cy="522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4932040" y="1628800"/>
            <a:ext cx="29523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1910 - 1936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5220072" y="5229200"/>
            <a:ext cx="3024336" cy="1008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omantický básník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735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>
                <a:hlinkClick r:id="rId2"/>
              </a:rPr>
              <a:t>http://www.obrazky.cz/?</a:t>
            </a:r>
            <a:r>
              <a:rPr lang="cs-CZ" sz="1200" dirty="0" smtClean="0">
                <a:hlinkClick r:id="rId2"/>
              </a:rPr>
              <a:t>q=Karel%20Hynek%20M%C3%A1cha&amp;fulltext</a:t>
            </a:r>
            <a:endParaRPr lang="cs-CZ" sz="1200" dirty="0" smtClean="0"/>
          </a:p>
          <a:p>
            <a:r>
              <a:rPr lang="cs-CZ" sz="1200" dirty="0" smtClean="0">
                <a:hlinkClick r:id="rId3"/>
              </a:rPr>
              <a:t>http</a:t>
            </a:r>
            <a:r>
              <a:rPr lang="cs-CZ" sz="1200" dirty="0">
                <a:hlinkClick r:id="rId3"/>
              </a:rPr>
              <a:t>://www.kosmas.cz/knihy/145988/maj</a:t>
            </a:r>
            <a:r>
              <a:rPr lang="cs-CZ" sz="1200" dirty="0" smtClean="0">
                <a:hlinkClick r:id="rId3"/>
              </a:rPr>
              <a:t>/</a:t>
            </a:r>
            <a:endParaRPr lang="cs-CZ" sz="1200" dirty="0" smtClean="0"/>
          </a:p>
          <a:p>
            <a:r>
              <a:rPr lang="cs-CZ" sz="1200" dirty="0">
                <a:hlinkClick r:id="rId4"/>
              </a:rPr>
              <a:t>http://www.auktiva.cz/karel-hynek-macha---maj--stare-vydani--ilustrace-m--ales--</a:t>
            </a:r>
            <a:r>
              <a:rPr lang="cs-CZ" sz="1200" dirty="0" smtClean="0">
                <a:hlinkClick r:id="rId4"/>
              </a:rPr>
              <a:t>a244423.html#picture</a:t>
            </a:r>
            <a:endParaRPr lang="cs-CZ" sz="1200" dirty="0" smtClean="0"/>
          </a:p>
          <a:p>
            <a:r>
              <a:rPr lang="cs-CZ" sz="1200" dirty="0">
                <a:hlinkClick r:id="rId5"/>
              </a:rPr>
              <a:t>http://cs.wikipedia.org/wiki/Máj_(</a:t>
            </a:r>
            <a:r>
              <a:rPr lang="cs-CZ" sz="1200" dirty="0" err="1" smtClean="0">
                <a:hlinkClick r:id="rId5"/>
              </a:rPr>
              <a:t>Karel_Hynek_Mácha</a:t>
            </a:r>
            <a:r>
              <a:rPr lang="cs-CZ" sz="1200" dirty="0" smtClean="0">
                <a:hlinkClick r:id="rId5"/>
              </a:rPr>
              <a:t>)</a:t>
            </a:r>
            <a:endParaRPr lang="cs-CZ" sz="1200" dirty="0"/>
          </a:p>
          <a:p>
            <a:r>
              <a:rPr lang="cs-CZ" sz="1200" dirty="0" smtClean="0">
                <a:hlinkClick r:id="rId6"/>
              </a:rPr>
              <a:t>http</a:t>
            </a:r>
            <a:r>
              <a:rPr lang="cs-CZ" sz="1200" dirty="0">
                <a:hlinkClick r:id="rId6"/>
              </a:rPr>
              <a:t>://</a:t>
            </a:r>
            <a:r>
              <a:rPr lang="cs-CZ" sz="1200" dirty="0" smtClean="0">
                <a:hlinkClick r:id="rId6"/>
              </a:rPr>
              <a:t>www.litomerice-info.cz/cz/mesto-litomerice/vyznamni-rodaci/spisovatele-a-basnici/karel-hynek-macha/</a:t>
            </a:r>
            <a:endParaRPr lang="cs-CZ" sz="1200" dirty="0" smtClean="0"/>
          </a:p>
          <a:p>
            <a:r>
              <a:rPr lang="cs-CZ" sz="1200" dirty="0">
                <a:hlinkClick r:id="rId7"/>
              </a:rPr>
              <a:t>http://knihy.bazac.cz/z/442666-maj-k-h-macha</a:t>
            </a:r>
            <a:r>
              <a:rPr lang="cs-CZ" sz="1200" dirty="0" smtClean="0">
                <a:hlinkClick r:id="rId7"/>
              </a:rPr>
              <a:t>/</a:t>
            </a:r>
            <a:endParaRPr lang="cs-CZ" sz="1200" dirty="0" smtClean="0"/>
          </a:p>
          <a:p>
            <a:r>
              <a:rPr lang="cs-CZ" sz="1200" dirty="0">
                <a:hlinkClick r:id="rId8"/>
              </a:rPr>
              <a:t>http://</a:t>
            </a:r>
            <a:r>
              <a:rPr lang="cs-CZ" sz="1200" dirty="0" smtClean="0">
                <a:hlinkClick r:id="rId8"/>
              </a:rPr>
              <a:t>druidova.mysteria.cz/TAJEMNO/MACHUV_MAJ.htm</a:t>
            </a:r>
            <a:endParaRPr lang="cs-CZ" sz="1200" dirty="0" smtClean="0"/>
          </a:p>
          <a:p>
            <a:r>
              <a:rPr lang="cs-CZ" sz="1200" dirty="0">
                <a:hlinkClick r:id="rId9"/>
              </a:rPr>
              <a:t>http://</a:t>
            </a:r>
            <a:r>
              <a:rPr lang="cs-CZ" sz="1200" dirty="0" smtClean="0">
                <a:hlinkClick r:id="rId9"/>
              </a:rPr>
              <a:t>www.praguecityline.cz/osobnosti/karel-hynek-macha</a:t>
            </a:r>
            <a:endParaRPr lang="cs-CZ" sz="1200" dirty="0" smtClean="0"/>
          </a:p>
          <a:p>
            <a:r>
              <a:rPr lang="cs-CZ" sz="1200" dirty="0">
                <a:hlinkClick r:id="rId10"/>
              </a:rPr>
              <a:t>http://</a:t>
            </a:r>
            <a:r>
              <a:rPr lang="cs-CZ" sz="1200" dirty="0" smtClean="0">
                <a:hlinkClick r:id="rId10"/>
              </a:rPr>
              <a:t>www.divadlo-kostym.cz/repertoar-karel-hynek-macha-mag.cz</a:t>
            </a:r>
            <a:endParaRPr lang="cs-CZ" sz="1200" dirty="0" smtClean="0"/>
          </a:p>
          <a:p>
            <a:r>
              <a:rPr lang="cs-CZ" sz="1200" dirty="0" smtClean="0">
                <a:hlinkClick r:id="rId11"/>
              </a:rPr>
              <a:t>http</a:t>
            </a:r>
            <a:r>
              <a:rPr lang="cs-CZ" sz="1200" dirty="0">
                <a:hlinkClick r:id="rId11"/>
              </a:rPr>
              <a:t>://</a:t>
            </a:r>
            <a:r>
              <a:rPr lang="cs-CZ" sz="1200" dirty="0" smtClean="0">
                <a:hlinkClick r:id="rId11"/>
              </a:rPr>
              <a:t>foto.mapy.cz/86180-Petrin-socha-Karla-Hynka-Machy</a:t>
            </a:r>
            <a:endParaRPr lang="cs-CZ" sz="1200" dirty="0" smtClean="0"/>
          </a:p>
          <a:p>
            <a:r>
              <a:rPr lang="cs-CZ" sz="1200" dirty="0">
                <a:hlinkClick r:id="rId12"/>
              </a:rPr>
              <a:t>http://</a:t>
            </a:r>
            <a:r>
              <a:rPr lang="cs-CZ" sz="1200" dirty="0" smtClean="0">
                <a:hlinkClick r:id="rId12"/>
              </a:rPr>
              <a:t>librarius.cz/bmz_cache/a/a73540e983b620da6af737574af21ba9.image.120x166.jpg</a:t>
            </a:r>
            <a:endParaRPr lang="cs-CZ" sz="1200" dirty="0" smtClean="0"/>
          </a:p>
          <a:p>
            <a:r>
              <a:rPr lang="cs-CZ" sz="1200" dirty="0">
                <a:hlinkClick r:id="rId13"/>
              </a:rPr>
              <a:t>http://</a:t>
            </a:r>
            <a:r>
              <a:rPr lang="cs-CZ" sz="1200" dirty="0" smtClean="0">
                <a:hlinkClick r:id="rId13"/>
              </a:rPr>
              <a:t>www.machovo-jezero-koupani.cz/images/content/karel-hynek-macha-02-s.jpg</a:t>
            </a:r>
            <a:endParaRPr lang="cs-CZ" sz="1200" dirty="0" smtClean="0"/>
          </a:p>
          <a:p>
            <a:r>
              <a:rPr lang="cs-CZ" sz="1200" dirty="0">
                <a:hlinkClick r:id="rId14"/>
              </a:rPr>
              <a:t>http://czechfolks.com/plus/2010/05/20/milan-richtermoc-skoda-ze-ted-nejste-v-praze-22/</a:t>
            </a: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290412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vypadal?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565176"/>
            <a:ext cx="4040832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„V jeho cestovním pasu </a:t>
            </a:r>
          </a:p>
          <a:p>
            <a:pPr marL="0" indent="0">
              <a:buNone/>
            </a:pPr>
            <a:r>
              <a:rPr lang="cs-CZ" dirty="0" smtClean="0"/>
              <a:t>z roku 1834 je zapsáno, </a:t>
            </a:r>
          </a:p>
          <a:p>
            <a:pPr marL="0" indent="0">
              <a:buNone/>
            </a:pPr>
            <a:r>
              <a:rPr lang="cs-CZ" dirty="0" smtClean="0"/>
              <a:t>že Mácha je vysoké </a:t>
            </a:r>
          </a:p>
          <a:p>
            <a:pPr marL="0" indent="0">
              <a:buNone/>
            </a:pPr>
            <a:r>
              <a:rPr lang="cs-CZ" dirty="0" smtClean="0"/>
              <a:t>postavy, podlouhlého </a:t>
            </a:r>
          </a:p>
          <a:p>
            <a:pPr marL="0" indent="0">
              <a:buNone/>
            </a:pPr>
            <a:r>
              <a:rPr lang="cs-CZ" dirty="0" smtClean="0"/>
              <a:t>obličeje, modrých očí, </a:t>
            </a:r>
          </a:p>
          <a:p>
            <a:pPr marL="0" indent="0">
              <a:buNone/>
            </a:pPr>
            <a:r>
              <a:rPr lang="cs-CZ" dirty="0" smtClean="0"/>
              <a:t>velkých úst, </a:t>
            </a:r>
          </a:p>
          <a:p>
            <a:pPr marL="0" indent="0">
              <a:buNone/>
            </a:pPr>
            <a:r>
              <a:rPr lang="cs-CZ" dirty="0" smtClean="0"/>
              <a:t>prostředního nosu a </a:t>
            </a:r>
          </a:p>
          <a:p>
            <a:pPr marL="0" indent="0">
              <a:buNone/>
            </a:pPr>
            <a:r>
              <a:rPr lang="cs-CZ" dirty="0" smtClean="0"/>
              <a:t>hnědých vlasů.“</a:t>
            </a:r>
            <a:endParaRPr lang="cs-CZ" dirty="0"/>
          </a:p>
        </p:txBody>
      </p:sp>
      <p:pic>
        <p:nvPicPr>
          <p:cNvPr id="5" name="Picture 3" descr="F:\OBRAZKY\macha-fig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45880"/>
            <a:ext cx="3385846" cy="473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497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>
            <a:noAutofit/>
          </a:bodyPr>
          <a:lstStyle/>
          <a:p>
            <a:r>
              <a:rPr lang="cs-CZ" sz="8800" dirty="0" smtClean="0">
                <a:solidFill>
                  <a:srgbClr val="FF0000"/>
                </a:solidFill>
              </a:rPr>
              <a:t>M  Á  J</a:t>
            </a:r>
            <a:endParaRPr lang="cs-CZ" sz="8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184576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Nejznámější a literárně nejcennější 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</a:rPr>
              <a:t>Máchova lyricko-epická </a:t>
            </a:r>
            <a:r>
              <a:rPr lang="cs-CZ" dirty="0" smtClean="0">
                <a:solidFill>
                  <a:srgbClr val="002060"/>
                </a:solidFill>
              </a:rPr>
              <a:t>báseň. 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  <a:p>
            <a:r>
              <a:rPr lang="cs-CZ" dirty="0" smtClean="0">
                <a:solidFill>
                  <a:srgbClr val="002060"/>
                </a:solidFill>
              </a:rPr>
              <a:t>Vyznačuje se hudebností a jako hudební skladba je také komponována: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		má 4 zpěvy a dvě intermezza. 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2060"/>
                </a:solidFill>
              </a:rPr>
              <a:t>Její děj je zasazen do májové přírody, v níž vyniká jezero a v pozadí se rýsují modravé hory.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5957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OBRAZKY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504189" cy="544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0826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3"/>
            <a:ext cx="8568952" cy="525658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4000" dirty="0" smtClean="0"/>
              <a:t>Ústřední </a:t>
            </a:r>
            <a:r>
              <a:rPr lang="cs-CZ" sz="4000" dirty="0"/>
              <a:t>postavou básnické </a:t>
            </a:r>
            <a:r>
              <a:rPr lang="cs-CZ" sz="4000" dirty="0" smtClean="0"/>
              <a:t>skladby je  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dirty="0"/>
              <a:t>	</a:t>
            </a:r>
            <a:r>
              <a:rPr lang="cs-CZ" sz="4000" dirty="0" smtClean="0"/>
              <a:t>		</a:t>
            </a:r>
            <a:r>
              <a:rPr lang="cs-CZ" sz="5800" dirty="0" smtClean="0">
                <a:solidFill>
                  <a:srgbClr val="C00000"/>
                </a:solidFill>
              </a:rPr>
              <a:t>Vilém</a:t>
            </a:r>
            <a:r>
              <a:rPr lang="cs-CZ" sz="5800" dirty="0" smtClean="0"/>
              <a:t> </a:t>
            </a:r>
            <a:r>
              <a:rPr lang="cs-CZ" sz="5800" dirty="0" smtClean="0">
                <a:solidFill>
                  <a:srgbClr val="C00000"/>
                </a:solidFill>
              </a:rPr>
              <a:t>-</a:t>
            </a:r>
            <a:r>
              <a:rPr lang="cs-CZ" sz="4000" dirty="0" smtClean="0"/>
              <a:t> 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dirty="0" smtClean="0"/>
              <a:t>	 </a:t>
            </a:r>
            <a:r>
              <a:rPr lang="cs-CZ" sz="5800" dirty="0" smtClean="0"/>
              <a:t>„</a:t>
            </a:r>
            <a:r>
              <a:rPr lang="cs-CZ" sz="5800" dirty="0"/>
              <a:t>strašlivý lesů pán“.</a:t>
            </a:r>
          </a:p>
          <a:p>
            <a:pPr marL="0" indent="0">
              <a:buNone/>
            </a:pPr>
            <a:endParaRPr lang="cs-CZ" sz="5800" dirty="0"/>
          </a:p>
        </p:txBody>
      </p:sp>
    </p:spTree>
    <p:extLst>
      <p:ext uri="{BB962C8B-B14F-4D97-AF65-F5344CB8AC3E}">
        <p14:creationId xmlns:p14="http://schemas.microsoft.com/office/powerpoint/2010/main" xmlns="" val="290106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r>
              <a:rPr lang="cs-CZ" dirty="0" smtClean="0"/>
              <a:t>Děj básně: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Vilém </a:t>
            </a:r>
            <a:r>
              <a:rPr lang="cs-CZ" dirty="0"/>
              <a:t>zabil muže, jenž kdysi svedl jeho milou, dívku Jarmilu.</a:t>
            </a:r>
          </a:p>
          <a:p>
            <a:r>
              <a:rPr lang="cs-CZ" dirty="0" smtClean="0"/>
              <a:t>Netuší </a:t>
            </a:r>
            <a:r>
              <a:rPr lang="cs-CZ" dirty="0"/>
              <a:t>však, že se tak stává otcovrahem.</a:t>
            </a:r>
          </a:p>
          <a:p>
            <a:r>
              <a:rPr lang="cs-CZ" dirty="0"/>
              <a:t>Za tento čin je odsouzen k smrti a čeká na svou popravu. </a:t>
            </a:r>
          </a:p>
          <a:p>
            <a:r>
              <a:rPr lang="cs-CZ" dirty="0"/>
              <a:t>Když se o zatčení dozví Jarmila, spáchá sebevraždu skokem do jezera.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6463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8492" y="1340768"/>
            <a:ext cx="3850784" cy="72008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sz="2800" dirty="0"/>
              <a:t>I</a:t>
            </a:r>
            <a:r>
              <a:rPr lang="cs-CZ" sz="2800" dirty="0" smtClean="0"/>
              <a:t>lustrace M. Alše</a:t>
            </a:r>
            <a:endParaRPr lang="cs-CZ" sz="2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528" y="692696"/>
            <a:ext cx="4018464" cy="57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220072" y="3520925"/>
            <a:ext cx="3027624" cy="1323439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cs-CZ" sz="4000" dirty="0" smtClean="0"/>
              <a:t>Dívka Jarmila </a:t>
            </a:r>
          </a:p>
          <a:p>
            <a:r>
              <a:rPr lang="cs-CZ" sz="4000" dirty="0" smtClean="0"/>
              <a:t>u jezera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169098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1055</Words>
  <Application>Microsoft Office PowerPoint</Application>
  <PresentationFormat>Předvádění na obrazovce (4:3)</PresentationFormat>
  <Paragraphs>183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Snímek 1</vt:lpstr>
      <vt:lpstr>Snímek 2</vt:lpstr>
      <vt:lpstr>Karel Hynek Mácha</vt:lpstr>
      <vt:lpstr>Jak vypadal?</vt:lpstr>
      <vt:lpstr>M  Á  J</vt:lpstr>
      <vt:lpstr>Snímek 6</vt:lpstr>
      <vt:lpstr>Snímek 7</vt:lpstr>
      <vt:lpstr>Děj básně:</vt:lpstr>
      <vt:lpstr>Ilustrace M. Alše</vt:lpstr>
      <vt:lpstr>Snímek 10</vt:lpstr>
      <vt:lpstr>Snímek 11</vt:lpstr>
      <vt:lpstr>Úryvek z básně  dobovým pravopisem:</vt:lpstr>
      <vt:lpstr>Titulní list Máchova rukopisu Máje  (v původním pravopise)</vt:lpstr>
      <vt:lpstr>Snímek 14</vt:lpstr>
      <vt:lpstr>Snímek 15</vt:lpstr>
      <vt:lpstr>Snímek 16</vt:lpstr>
      <vt:lpstr>Bezděz </vt:lpstr>
      <vt:lpstr>Bezděz na kresbě Karla Hynka Máchy</vt:lpstr>
      <vt:lpstr>Snímek 19</vt:lpstr>
      <vt:lpstr>Máchovo jezero</vt:lpstr>
      <vt:lpstr>Snímek 21</vt:lpstr>
      <vt:lpstr>Máchovy lásky: </vt:lpstr>
      <vt:lpstr>Snímek 23</vt:lpstr>
      <vt:lpstr>Snímek 24</vt:lpstr>
      <vt:lpstr>Snímek 25</vt:lpstr>
      <vt:lpstr>Snímek 26</vt:lpstr>
      <vt:lpstr>Dílo Karla Hynka Máchy: </vt:lpstr>
      <vt:lpstr>Dílo Karla Hynka Máchy: </vt:lpstr>
      <vt:lpstr>Petřín – socha Karla Hynka Máchy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Hynek Mácha</dc:title>
  <dc:creator>Martin Seifert</dc:creator>
  <cp:lastModifiedBy>Martin Seifert</cp:lastModifiedBy>
  <cp:revision>61</cp:revision>
  <dcterms:modified xsi:type="dcterms:W3CDTF">2021-01-02T09:46:55Z</dcterms:modified>
</cp:coreProperties>
</file>