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24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69" d="100"/>
          <a:sy n="69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B8FC9-2C73-4F9C-BE50-EE80CD8D7FB8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67647-53B0-4116-9FC4-5CB8F15C3E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96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trolengcesko.com/hlavni-menu/artykuly/artykul/article/vznik-obloukoveho-vyboje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gyweb.cz/web/index.php?display_page=2&amp;subitem=3&amp;pokus_page=pokus05.html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tskeauticka.sk/nahradne-diely/18-akumulator-6v-10-ah.html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http://coolfyzika.weebly.com/co-jsme-se-nau269ili.html</a:t>
            </a:r>
          </a:p>
          <a:p>
            <a:r>
              <a:rPr lang="cs-CZ" smtClean="0">
                <a:hlinkClick r:id="rId3"/>
              </a:rPr>
              <a:t>www.controlengcesko.com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C6A5D-72BD-48CA-ACE0-B12789AC6AA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579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http://www.vascak.cz/?p=184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C6A5D-72BD-48CA-ACE0-B12789AC6AAB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925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www.energyweb.cz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EF53A-BB6F-4916-9341-1B36DB2942E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640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 dirty="0" smtClean="0"/>
              <a:t>www.gkh.cz/kestazeni/chem/</a:t>
            </a:r>
            <a:r>
              <a:rPr lang="cs-CZ" b="1" i="1" dirty="0" smtClean="0"/>
              <a:t>galvanic</a:t>
            </a:r>
            <a:r>
              <a:rPr lang="cs-CZ" i="1" dirty="0" smtClean="0"/>
              <a:t>ke_clanky.doc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EF53A-BB6F-4916-9341-1B36DB2942E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073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http://cs.wikipedia.org/wiki/Soubor:Voltaic_pile_battery.png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EF53A-BB6F-4916-9341-1B36DB2942E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318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http://www.cez.cz/edee/content/microsites/elektrina/fyz2.htm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EF53A-BB6F-4916-9341-1B36DB2942E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423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http://cs.wikipedia.org/wiki/</a:t>
            </a:r>
            <a:r>
              <a:rPr lang="cs-CZ" dirty="0" err="1" smtClean="0"/>
              <a:t>Galvanický_článek</a:t>
            </a:r>
            <a:endParaRPr lang="cs-CZ" dirty="0" smtClean="0"/>
          </a:p>
          <a:p>
            <a:r>
              <a:rPr lang="cs-CZ" dirty="0" smtClean="0"/>
              <a:t>http://upload.wikimedia.org/wikipedia/commons/4/44/Battery_zinc_chloride.jpg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EF53A-BB6F-4916-9341-1B36DB2942E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888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http://upload.wikimedia.org/wikipedia/commons/5/53/LR44_Button_Cell_Battery_IEC_Standard_Version.jpg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EF53A-BB6F-4916-9341-1B36DB2942E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748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www.detskeauticka.sk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EF53A-BB6F-4916-9341-1B36DB2942E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135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4922093-2C80-4AC0-8D3F-8EFF6D100EC9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C73D6DA-14BA-4A05-9A24-BF54C07E0E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2093-2C80-4AC0-8D3F-8EFF6D100EC9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D6DA-14BA-4A05-9A24-BF54C07E0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2093-2C80-4AC0-8D3F-8EFF6D100EC9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D6DA-14BA-4A05-9A24-BF54C07E0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2093-2C80-4AC0-8D3F-8EFF6D100EC9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D6DA-14BA-4A05-9A24-BF54C07E0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2093-2C80-4AC0-8D3F-8EFF6D100EC9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D6DA-14BA-4A05-9A24-BF54C07E0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2093-2C80-4AC0-8D3F-8EFF6D100EC9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D6DA-14BA-4A05-9A24-BF54C07E0E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2093-2C80-4AC0-8D3F-8EFF6D100EC9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D6DA-14BA-4A05-9A24-BF54C07E0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2093-2C80-4AC0-8D3F-8EFF6D100EC9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D6DA-14BA-4A05-9A24-BF54C07E0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2093-2C80-4AC0-8D3F-8EFF6D100EC9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D6DA-14BA-4A05-9A24-BF54C07E0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2093-2C80-4AC0-8D3F-8EFF6D100EC9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D6DA-14BA-4A05-9A24-BF54C07E0E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2093-2C80-4AC0-8D3F-8EFF6D100EC9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D6DA-14BA-4A05-9A24-BF54C07E0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4922093-2C80-4AC0-8D3F-8EFF6D100EC9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C73D6DA-14BA-4A05-9A24-BF54C07E0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délník 1"/>
          <p:cNvSpPr>
            <a:spLocks noChangeArrowheads="1"/>
          </p:cNvSpPr>
          <p:nvPr/>
        </p:nvSpPr>
        <p:spPr bwMode="auto">
          <a:xfrm>
            <a:off x="427655" y="3112065"/>
            <a:ext cx="8713788" cy="353943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marL="457200" indent="-457200">
              <a:defRPr/>
            </a:pPr>
            <a:endParaRPr lang="cs-CZ" sz="18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marL="457200" indent="-457200">
              <a:defRPr/>
            </a:pPr>
            <a:endParaRPr lang="cs-CZ" sz="18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marL="457200" indent="-457200">
              <a:defRPr/>
            </a:pPr>
            <a:endParaRPr lang="cs-CZ" sz="18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marL="457200" indent="-457200">
              <a:defRPr/>
            </a:pPr>
            <a:endParaRPr lang="cs-CZ" sz="18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marL="457200" indent="-457200">
              <a:defRPr/>
            </a:pPr>
            <a:endParaRPr lang="cs-CZ" sz="18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>
              <a:defRPr/>
            </a:pPr>
            <a:r>
              <a:rPr 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Times New Roman"/>
                <a:cs typeface="Calibri"/>
              </a:rPr>
              <a:t>Elektrické </a:t>
            </a:r>
            <a:r>
              <a:rPr 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Times New Roman"/>
                <a:cs typeface="Calibri"/>
              </a:rPr>
              <a:t>napětí v obvodě</a:t>
            </a:r>
            <a:endParaRPr lang="cs-CZ" sz="40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Times New Roman"/>
              <a:cs typeface="Calibri"/>
            </a:endParaRPr>
          </a:p>
          <a:p>
            <a:pPr marL="457200" indent="-457200">
              <a:buFontTx/>
              <a:buAutoNum type="romanUcPeriod"/>
              <a:defRPr/>
            </a:pPr>
            <a:endParaRPr lang="cs-CZ" sz="4000" dirty="0">
              <a:solidFill>
                <a:srgbClr val="FFFF00"/>
              </a:solidFill>
              <a:latin typeface="Calibri"/>
            </a:endParaRPr>
          </a:p>
          <a:p>
            <a:pPr marL="457200" indent="-457200">
              <a:buFontTx/>
              <a:buAutoNum type="romanUcPeriod"/>
              <a:defRPr/>
            </a:pPr>
            <a:endParaRPr lang="cs-CZ" sz="1800" dirty="0">
              <a:solidFill>
                <a:srgbClr val="FFFF00"/>
              </a:solidFill>
              <a:latin typeface="Calibri"/>
            </a:endParaRPr>
          </a:p>
          <a:p>
            <a:pPr marL="457200" indent="-457200">
              <a:buFontTx/>
              <a:buAutoNum type="romanUcPeriod"/>
              <a:defRPr/>
            </a:pPr>
            <a:endParaRPr lang="cs-CZ" sz="18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marL="457200" indent="-457200">
              <a:defRPr/>
            </a:pPr>
            <a:r>
              <a:rPr lang="cs-CZ" sz="18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</a:rPr>
              <a:t>.</a:t>
            </a:r>
            <a:endParaRPr lang="cs-CZ" sz="1800" dirty="0">
              <a:solidFill>
                <a:schemeClr val="bg1">
                  <a:lumMod val="20000"/>
                  <a:lumOff val="80000"/>
                </a:schemeClr>
              </a:solidFill>
              <a:latin typeface="Calibri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 l="4023" t="4657" r="4023" b="35294"/>
          <a:stretch>
            <a:fillRect/>
          </a:stretch>
        </p:blipFill>
        <p:spPr bwMode="auto">
          <a:xfrm>
            <a:off x="1309403" y="980728"/>
            <a:ext cx="3442145" cy="26353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8104" y="2204864"/>
            <a:ext cx="2716646" cy="20374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02667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24744" cy="1143000"/>
          </a:xfrm>
        </p:spPr>
        <p:txBody>
          <a:bodyPr/>
          <a:lstStyle/>
          <a:p>
            <a:r>
              <a:rPr lang="cs-CZ" dirty="0" smtClean="0"/>
              <a:t>Co je to?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5184576"/>
          </a:xfrm>
        </p:spPr>
        <p:txBody>
          <a:bodyPr>
            <a:noAutofit/>
          </a:bodyPr>
          <a:lstStyle/>
          <a:p>
            <a:r>
              <a:rPr lang="cs-CZ" sz="2400" dirty="0">
                <a:latin typeface="Palatino Linotype" panose="02040502050505030304" pitchFamily="18" charset="0"/>
              </a:rPr>
              <a:t>V roce 1800 se začala psát </a:t>
            </a:r>
            <a:r>
              <a:rPr lang="cs-CZ" sz="2400" dirty="0" smtClean="0">
                <a:latin typeface="Palatino Linotype" panose="02040502050505030304" pitchFamily="18" charset="0"/>
              </a:rPr>
              <a:t>historie </a:t>
            </a:r>
            <a:r>
              <a:rPr lang="cs-CZ" sz="2400" dirty="0">
                <a:latin typeface="Palatino Linotype" panose="02040502050505030304" pitchFamily="18" charset="0"/>
              </a:rPr>
              <a:t>elektřiny - Alessandro Volta sestrojil galvanický článek, první stálý zdroj elektrického proudu. </a:t>
            </a:r>
            <a:endParaRPr lang="cs-CZ" sz="2400" dirty="0" smtClean="0">
              <a:latin typeface="Palatino Linotype" panose="02040502050505030304" pitchFamily="18" charset="0"/>
            </a:endParaRPr>
          </a:p>
          <a:p>
            <a:r>
              <a:rPr lang="cs-CZ" sz="2400" dirty="0" smtClean="0">
                <a:latin typeface="Palatino Linotype" panose="02040502050505030304" pitchFamily="18" charset="0"/>
              </a:rPr>
              <a:t>Galvanický článek přeměňuje chemickou energii </a:t>
            </a:r>
            <a:r>
              <a:rPr lang="cs-CZ" sz="2400" dirty="0">
                <a:latin typeface="Palatino Linotype" panose="02040502050505030304" pitchFamily="18" charset="0"/>
              </a:rPr>
              <a:t>na elektrickou energii. Galvanické články se dělí na primární a sekundární (akumulátory</a:t>
            </a:r>
            <a:r>
              <a:rPr lang="cs-CZ" sz="2400" dirty="0" smtClean="0">
                <a:latin typeface="Palatino Linotype" panose="02040502050505030304" pitchFamily="18" charset="0"/>
              </a:rPr>
              <a:t>).</a:t>
            </a:r>
          </a:p>
          <a:p>
            <a:endParaRPr lang="cs-CZ" sz="2400" dirty="0" smtClean="0">
              <a:latin typeface="Palatino Linotype" panose="02040502050505030304" pitchFamily="18" charset="0"/>
            </a:endParaRPr>
          </a:p>
          <a:p>
            <a:r>
              <a:rPr lang="cs-CZ" sz="2400" dirty="0" smtClean="0">
                <a:latin typeface="Palatino Linotype" panose="02040502050505030304" pitchFamily="18" charset="0"/>
              </a:rPr>
              <a:t>Primární </a:t>
            </a:r>
            <a:r>
              <a:rPr lang="cs-CZ" sz="2400" dirty="0">
                <a:latin typeface="Palatino Linotype" panose="02040502050505030304" pitchFamily="18" charset="0"/>
              </a:rPr>
              <a:t>články nám poskytují velmi drahou energii, protože jsou jen "na jedno použití". Po vybití se stávají nebezpečným odpadem, který je značnou zátěží pro životní prostředí. </a:t>
            </a:r>
            <a:endParaRPr lang="cs-CZ" sz="2400" dirty="0" smtClean="0">
              <a:latin typeface="Palatino Linotype" panose="02040502050505030304" pitchFamily="18" charset="0"/>
            </a:endParaRPr>
          </a:p>
          <a:p>
            <a:r>
              <a:rPr lang="cs-CZ" sz="2400" dirty="0" smtClean="0">
                <a:latin typeface="Palatino Linotype" panose="02040502050505030304" pitchFamily="18" charset="0"/>
              </a:rPr>
              <a:t>Výhodnější </a:t>
            </a:r>
            <a:r>
              <a:rPr lang="cs-CZ" sz="2400" dirty="0">
                <a:latin typeface="Palatino Linotype" panose="02040502050505030304" pitchFamily="18" charset="0"/>
              </a:rPr>
              <a:t>jsou proto sekundární články - akumulátory, které se mohou mnohokrát opakovaně vybíjet a nabíjet.</a:t>
            </a:r>
          </a:p>
        </p:txBody>
      </p:sp>
    </p:spTree>
    <p:extLst>
      <p:ext uri="{BB962C8B-B14F-4D97-AF65-F5344CB8AC3E}">
        <p14:creationId xmlns:p14="http://schemas.microsoft.com/office/powerpoint/2010/main" val="1846901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59016" cy="11430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Suchý článek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132856"/>
            <a:ext cx="5688632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Palatino Linotype" panose="02040502050505030304" pitchFamily="18" charset="0"/>
              </a:rPr>
              <a:t>je to </a:t>
            </a:r>
            <a:r>
              <a:rPr lang="cs-CZ" dirty="0" err="1" smtClean="0">
                <a:latin typeface="Palatino Linotype" panose="02040502050505030304" pitchFamily="18" charset="0"/>
              </a:rPr>
              <a:t>uhlíkozinkový</a:t>
            </a:r>
            <a:r>
              <a:rPr lang="cs-CZ" dirty="0" smtClean="0">
                <a:latin typeface="Palatino Linotype" panose="02040502050505030304" pitchFamily="18" charset="0"/>
              </a:rPr>
              <a:t> monočlánek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 smtClean="0">
              <a:latin typeface="Palatino Linotype" panose="02040502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Palatino Linotype" panose="02040502050505030304" pitchFamily="18" charset="0"/>
              </a:rPr>
              <a:t>uhlík a zinek jsou v salmiakové pastě (skládá se ze čpavku)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 smtClean="0">
              <a:latin typeface="Palatino Linotype" panose="02040502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Palatino Linotype" panose="02040502050505030304" pitchFamily="18" charset="0"/>
              </a:rPr>
              <a:t>je to klasická baterie – </a:t>
            </a:r>
            <a:r>
              <a:rPr lang="cs-CZ" dirty="0" smtClean="0">
                <a:latin typeface="Palatino Linotype" panose="02040502050505030304" pitchFamily="18" charset="0"/>
                <a:cs typeface="Arial" pitchFamily="34" charset="0"/>
              </a:rPr>
              <a:t>1</a:t>
            </a:r>
            <a:r>
              <a:rPr lang="cs-CZ" dirty="0" smtClean="0">
                <a:latin typeface="Palatino Linotype" panose="02040502050505030304" pitchFamily="18" charset="0"/>
              </a:rPr>
              <a:t>,5 V</a:t>
            </a:r>
            <a:endParaRPr lang="cs-CZ" dirty="0">
              <a:latin typeface="Palatino Linotype" panose="02040502050505030304" pitchFamily="18" charset="0"/>
            </a:endParaRPr>
          </a:p>
        </p:txBody>
      </p:sp>
      <p:pic>
        <p:nvPicPr>
          <p:cNvPr id="45058" name="Picture 2" descr="http://upload.wikimedia.org/wikipedia/commons/thumb/0/02/BateriaR14.jpg/220px-BateriaR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82" y="3717032"/>
            <a:ext cx="289416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0" name="Picture 4" descr="http://upload.wikimedia.org/wikipedia/commons/thumb/4/44/Battery_zinc_chloride.jpg/220px-Battery_zinc_chlorid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60648"/>
            <a:ext cx="20955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663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024744" cy="1143000"/>
          </a:xfrm>
        </p:spPr>
        <p:txBody>
          <a:bodyPr/>
          <a:lstStyle/>
          <a:p>
            <a:r>
              <a:rPr lang="cs-CZ" dirty="0"/>
              <a:t>Knoflíková baterie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700808"/>
            <a:ext cx="6777317" cy="350897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Palatino Linotype" panose="02040502050505030304" pitchFamily="18" charset="0"/>
              </a:rPr>
              <a:t>dříve se jí říkalo mincová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Palatino Linotype" panose="02040502050505030304" pitchFamily="18" charset="0"/>
              </a:rPr>
              <a:t>je to galvanický článek, který se používá </a:t>
            </a:r>
            <a:r>
              <a:rPr lang="cs-CZ" sz="2800" dirty="0">
                <a:latin typeface="Palatino Linotype" panose="02040502050505030304" pitchFamily="18" charset="0"/>
              </a:rPr>
              <a:t>do malých a drobných přístrojů </a:t>
            </a:r>
            <a:r>
              <a:rPr lang="cs-CZ" sz="2800" dirty="0" smtClean="0">
                <a:latin typeface="Palatino Linotype" panose="02040502050505030304" pitchFamily="18" charset="0"/>
              </a:rPr>
              <a:t>(hodinky</a:t>
            </a:r>
            <a:r>
              <a:rPr lang="cs-CZ" sz="2800" dirty="0">
                <a:latin typeface="Palatino Linotype" panose="02040502050505030304" pitchFamily="18" charset="0"/>
              </a:rPr>
              <a:t>, kalkulačky, krokoměry, miniaturní </a:t>
            </a:r>
            <a:r>
              <a:rPr lang="cs-CZ" sz="2800" dirty="0" smtClean="0">
                <a:latin typeface="Palatino Linotype" panose="02040502050505030304" pitchFamily="18" charset="0"/>
              </a:rPr>
              <a:t>svítilny,…)</a:t>
            </a:r>
          </a:p>
          <a:p>
            <a:endParaRPr lang="cs-CZ" sz="2800" dirty="0">
              <a:latin typeface="Trebuchet MS" pitchFamily="34" charset="0"/>
            </a:endParaRPr>
          </a:p>
        </p:txBody>
      </p:sp>
      <p:pic>
        <p:nvPicPr>
          <p:cNvPr id="47106" name="Picture 2" descr="Soubor:LR44 Button Cell Battery IEC Standard Vers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077072"/>
            <a:ext cx="4595664" cy="233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50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4218" y="404664"/>
            <a:ext cx="7024744" cy="11430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Akumulátor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133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Zdroj el. napětí, který se dá znovu dobít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Nejčastěji se používá olověný akumulátor, který má v kyselině sírové ponořeny dvě olověné elektrody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 smtClean="0"/>
              <a:t>jeho napětí je asi 2,4V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 smtClean="0"/>
              <a:t>v praxi se používá např. v automobilech a jiných dopravních prostředcích (autobaterie … 6 článků spojených dohromady)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44034" name="Picture 2" descr="http://www.detskeauticka.sk/18-31-large/akumulator-6v-10-ah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09120"/>
            <a:ext cx="2065412" cy="206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565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/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/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PŘ</a:t>
            </a:r>
            <a:r>
              <a:rPr lang="cs-CZ" sz="2400" dirty="0" smtClean="0">
                <a:solidFill>
                  <a:schemeClr val="tx1"/>
                </a:solidFill>
              </a:rPr>
              <a:t>. </a:t>
            </a:r>
            <a:r>
              <a:rPr lang="cs-CZ" sz="2400" dirty="0" smtClean="0">
                <a:solidFill>
                  <a:schemeClr val="tx1"/>
                </a:solidFill>
              </a:rPr>
              <a:t>1</a:t>
            </a: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200" dirty="0" smtClean="0">
                <a:solidFill>
                  <a:schemeClr val="tx1"/>
                </a:solidFill>
              </a:rPr>
              <a:t>Vypočítej velikost elektrického napětí, jestliže při přenosu elektrického náboje 20 </a:t>
            </a:r>
            <a:r>
              <a:rPr lang="cs-CZ" sz="2200" dirty="0" err="1" smtClean="0">
                <a:solidFill>
                  <a:schemeClr val="tx1"/>
                </a:solidFill>
              </a:rPr>
              <a:t>mC</a:t>
            </a:r>
            <a:r>
              <a:rPr lang="cs-CZ" sz="2200" dirty="0" smtClean="0">
                <a:solidFill>
                  <a:schemeClr val="tx1"/>
                </a:solidFill>
              </a:rPr>
              <a:t> vykoná elektrické pole práci 20 </a:t>
            </a:r>
            <a:r>
              <a:rPr lang="cs-CZ" sz="2200" dirty="0" err="1" smtClean="0">
                <a:solidFill>
                  <a:schemeClr val="tx1"/>
                </a:solidFill>
              </a:rPr>
              <a:t>kJ</a:t>
            </a:r>
            <a:r>
              <a:rPr lang="cs-CZ" sz="2200" dirty="0" smtClean="0">
                <a:solidFill>
                  <a:schemeClr val="tx1"/>
                </a:solidFill>
              </a:rPr>
              <a:t>. </a:t>
            </a:r>
            <a:endParaRPr lang="cs-CZ" sz="22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7272924" cy="39856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PŘ.2  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Vypočítej velikost elektrického náboje, jestliže při jeho přenosu se vykoná práce 1020 </a:t>
            </a:r>
            <a:r>
              <a:rPr lang="cs-CZ" dirty="0" err="1" smtClean="0">
                <a:solidFill>
                  <a:schemeClr val="tx1"/>
                </a:solidFill>
              </a:rPr>
              <a:t>kJ</a:t>
            </a:r>
            <a:r>
              <a:rPr lang="cs-CZ" dirty="0" smtClean="0">
                <a:solidFill>
                  <a:schemeClr val="tx1"/>
                </a:solidFill>
              </a:rPr>
              <a:t> při elektrickém napětí  200V. </a:t>
            </a:r>
          </a:p>
          <a:p>
            <a:pPr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PŘ.3  Vypočítej velikost elektrické práce potřebné k přenosu elektrického náboje 120 µC při elektrickém napětí 2MV. </a:t>
            </a:r>
          </a:p>
          <a:p>
            <a:pPr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dirty="0">
                <a:solidFill>
                  <a:srgbClr val="FF0000"/>
                </a:solidFill>
              </a:rPr>
              <a:t>Příklady budeme společně řešit na hodině. </a:t>
            </a:r>
            <a:r>
              <a:rPr lang="cs-CZ" dirty="0">
                <a:solidFill>
                  <a:schemeClr val="tx1"/>
                </a:solidFill>
              </a:rPr>
              <a:t>  </a:t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  <a:p>
            <a:pPr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714488"/>
            <a:ext cx="8318158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2060"/>
                </a:solidFill>
              </a:rPr>
              <a:t>Elektrické pole, které nutí k pohybu el. nabité částice, koná práci, která souvisí s napětím na zdroji.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2060"/>
                </a:solidFill>
              </a:rPr>
              <a:t>Tedy:</a:t>
            </a:r>
          </a:p>
          <a:p>
            <a:pPr marL="6858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El. napětí je určeno prací, kterou vykoná el. pole při přenosu částic s celkovým nábojem Q z jednoho pólu zdroje na druhý.</a:t>
            </a:r>
            <a:endParaRPr lang="cs-CZ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024744" cy="1143000"/>
          </a:xfr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Elektrické napětí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91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El. napětí je fyzikální veličina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značka … </a:t>
            </a:r>
            <a:r>
              <a:rPr lang="cs-CZ" sz="2800" dirty="0" smtClean="0">
                <a:solidFill>
                  <a:srgbClr val="FF0000"/>
                </a:solidFill>
                <a:latin typeface="Bell MT" pitchFamily="18" charset="0"/>
              </a:rPr>
              <a:t>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jednotka … </a:t>
            </a:r>
            <a:r>
              <a:rPr lang="cs-CZ" sz="2800" dirty="0" smtClean="0">
                <a:solidFill>
                  <a:srgbClr val="FF0000"/>
                </a:solidFill>
                <a:latin typeface="Arial Narrow" pitchFamily="34" charset="0"/>
              </a:rPr>
              <a:t>1</a:t>
            </a:r>
            <a:r>
              <a:rPr lang="cs-CZ" sz="2800" dirty="0" smtClean="0">
                <a:solidFill>
                  <a:srgbClr val="FF0000"/>
                </a:solidFill>
              </a:rPr>
              <a:t>V</a:t>
            </a:r>
            <a:r>
              <a:rPr lang="cs-CZ" sz="2800" dirty="0" smtClean="0"/>
              <a:t> (volt)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měřidlo … </a:t>
            </a:r>
            <a:r>
              <a:rPr lang="cs-CZ" sz="2800" dirty="0" smtClean="0">
                <a:solidFill>
                  <a:srgbClr val="FF0000"/>
                </a:solidFill>
              </a:rPr>
              <a:t>voltmetr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Další jednotky: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1mV = 0,001V		1MV = 1.000.000V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1</a:t>
            </a:r>
            <a:r>
              <a:rPr lang="cs-CZ" sz="2800" dirty="0" smtClean="0">
                <a:sym typeface="Symbol"/>
              </a:rPr>
              <a:t>kV = 1000V		</a:t>
            </a:r>
            <a:r>
              <a:rPr lang="cs-CZ" sz="2800" dirty="0" smtClean="0"/>
              <a:t>1GV = 1.000.000.000V</a:t>
            </a:r>
          </a:p>
        </p:txBody>
      </p:sp>
    </p:spTree>
    <p:extLst>
      <p:ext uri="{BB962C8B-B14F-4D97-AF65-F5344CB8AC3E}">
        <p14:creationId xmlns:p14="http://schemas.microsoft.com/office/powerpoint/2010/main" val="293607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51245" y="476672"/>
            <a:ext cx="7024744" cy="1143000"/>
          </a:xfr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Výpočet el. napětí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800" dirty="0" smtClean="0"/>
              <a:t>Výpočet: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Kde:</a:t>
            </a:r>
          </a:p>
          <a:p>
            <a:pPr>
              <a:buNone/>
            </a:pPr>
            <a:r>
              <a:rPr lang="cs-CZ" sz="2800" dirty="0" smtClean="0"/>
              <a:t>U … el. napětí ve voltech</a:t>
            </a:r>
          </a:p>
          <a:p>
            <a:pPr>
              <a:buNone/>
            </a:pPr>
            <a:r>
              <a:rPr lang="cs-CZ" sz="2800" dirty="0" smtClean="0"/>
              <a:t>W … el. práce v joulech</a:t>
            </a:r>
          </a:p>
          <a:p>
            <a:pPr>
              <a:buNone/>
            </a:pPr>
            <a:r>
              <a:rPr lang="cs-CZ" sz="2800" dirty="0" smtClean="0"/>
              <a:t>Q … el. náboj v coulombech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398609"/>
              </p:ext>
            </p:extLst>
          </p:nvPr>
        </p:nvGraphicFramePr>
        <p:xfrm>
          <a:off x="2357422" y="1857364"/>
          <a:ext cx="2143140" cy="1811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Rovnice" r:id="rId3" imgW="495085" imgH="418918" progId="Equation.3">
                  <p:embed/>
                </p:oleObj>
              </mc:Choice>
              <mc:Fallback>
                <p:oleObj name="Rovnice" r:id="rId3" imgW="495085" imgH="418918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1857364"/>
                        <a:ext cx="2143140" cy="1811072"/>
                      </a:xfrm>
                      <a:prstGeom prst="rect">
                        <a:avLst/>
                      </a:prstGeom>
                      <a:solidFill>
                        <a:srgbClr val="FFC299"/>
                      </a:solidFill>
                      <a:ln w="57150" cmpd="thinThick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vnoramenný trojúhelník 7"/>
          <p:cNvSpPr/>
          <p:nvPr/>
        </p:nvSpPr>
        <p:spPr>
          <a:xfrm>
            <a:off x="6572264" y="2000240"/>
            <a:ext cx="1785950" cy="1500198"/>
          </a:xfrm>
          <a:prstGeom prst="triangl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ovací čára 8"/>
          <p:cNvCxnSpPr>
            <a:stCxn id="8" idx="1"/>
            <a:endCxn id="8" idx="5"/>
          </p:cNvCxnSpPr>
          <p:nvPr/>
        </p:nvCxnSpPr>
        <p:spPr>
          <a:xfrm rot="10800000" flipH="1">
            <a:off x="7018751" y="2750339"/>
            <a:ext cx="892975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7143768" y="228599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+mj-lt"/>
              </a:rPr>
              <a:t>W</a:t>
            </a:r>
            <a:endParaRPr lang="cs-CZ" sz="2800" dirty="0">
              <a:latin typeface="+mj-lt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929454" y="2928934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U .Q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6113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/>
          <a:lstStyle/>
          <a:p>
            <a:r>
              <a:rPr lang="cs-CZ" dirty="0" smtClean="0"/>
              <a:t>Jak měříme?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cs-CZ" dirty="0"/>
              <a:t>Při měření el. napětí postupujeme tak, že kontakty </a:t>
            </a:r>
            <a:r>
              <a:rPr lang="cs-CZ" b="1" dirty="0"/>
              <a:t>voltmetru</a:t>
            </a:r>
            <a:r>
              <a:rPr lang="cs-CZ" dirty="0"/>
              <a:t> přiložíme ke svorkám daného prvku </a:t>
            </a:r>
            <a:endParaRPr lang="cs-CZ" dirty="0" smtClean="0"/>
          </a:p>
          <a:p>
            <a:pPr marL="68580" indent="0">
              <a:buNone/>
            </a:pPr>
            <a:r>
              <a:rPr lang="cs-CZ" smtClean="0"/>
              <a:t>(</a:t>
            </a:r>
            <a:r>
              <a:rPr lang="cs-CZ" dirty="0"/>
              <a:t>nic neodpojujeme!!!)</a:t>
            </a:r>
          </a:p>
          <a:p>
            <a:endParaRPr lang="cs-CZ" dirty="0"/>
          </a:p>
        </p:txBody>
      </p:sp>
      <p:pic>
        <p:nvPicPr>
          <p:cNvPr id="28674" name="Picture 2" descr="http://www.vascak.cz/data/laboratorky/png/voltmet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068960"/>
            <a:ext cx="3739877" cy="307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694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00200"/>
            <a:ext cx="8208912" cy="4637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Jednoduché zdroje elektrického napětí znají lidé už velmi dlouho.  </a:t>
            </a:r>
          </a:p>
          <a:p>
            <a:pPr marL="0" indent="0">
              <a:buNone/>
            </a:pPr>
            <a:r>
              <a:rPr lang="cs-CZ" sz="2800" dirty="0" smtClean="0"/>
              <a:t>Skládají se vlastně ze dvou plíšku či drátků z různých kovů, umístěných do nějakého vodivého prostředí.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Např.:</a:t>
            </a:r>
          </a:p>
          <a:p>
            <a:pPr marL="365760" lvl="1" indent="0">
              <a:buNone/>
            </a:pPr>
            <a:r>
              <a:rPr lang="cs-CZ" sz="2800" dirty="0" smtClean="0"/>
              <a:t>dva plíšky – hliníkový a měděný ponoříme do silně osolené vody – získáme jednoduchý článek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024744" cy="1143000"/>
          </a:xfr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Zdroje el. napětí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39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024744" cy="11430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Jednoduché zdroje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Citrónový článek – kovovou svorku na papíry a silnější měděný drát zapíchneme kousek od sebe do citronu – opět vyrobíme jednoduchý zdroj napětí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Totéž můžeme zkusit 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/>
              <a:t>pomerančem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/>
              <a:t>bramborou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/>
              <a:t>hlínou v květináči</a:t>
            </a:r>
          </a:p>
          <a:p>
            <a:pPr>
              <a:buNone/>
            </a:pPr>
            <a:endParaRPr lang="cs-CZ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140968"/>
            <a:ext cx="3071834" cy="322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753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Nejstarší zdroj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8965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Palatino Linotype" panose="02040502050505030304" pitchFamily="18" charset="0"/>
              </a:rPr>
              <a:t>První zdroj elektrického napětí byl sestrojen kolem roku 1800 italským fyzikem A. Voltou, </a:t>
            </a:r>
            <a:r>
              <a:rPr lang="pt-BR" sz="2400" dirty="0" smtClean="0">
                <a:latin typeface="Palatino Linotype" panose="02040502050505030304" pitchFamily="18" charset="0"/>
              </a:rPr>
              <a:t>proto se mu </a:t>
            </a:r>
            <a:r>
              <a:rPr lang="cs-CZ" sz="2400" dirty="0" smtClean="0">
                <a:latin typeface="Palatino Linotype" panose="02040502050505030304" pitchFamily="18" charset="0"/>
              </a:rPr>
              <a:t>ř</a:t>
            </a:r>
            <a:r>
              <a:rPr lang="pt-BR" sz="2400" dirty="0" smtClean="0">
                <a:latin typeface="Palatino Linotype" panose="02040502050505030304" pitchFamily="18" charset="0"/>
              </a:rPr>
              <a:t>íká Volt</a:t>
            </a:r>
            <a:r>
              <a:rPr lang="cs-CZ" sz="2400" dirty="0" smtClean="0">
                <a:latin typeface="Palatino Linotype" panose="02040502050505030304" pitchFamily="18" charset="0"/>
              </a:rPr>
              <a:t>ů</a:t>
            </a:r>
            <a:r>
              <a:rPr lang="pt-BR" sz="2400" dirty="0" smtClean="0">
                <a:latin typeface="Palatino Linotype" panose="02040502050505030304" pitchFamily="18" charset="0"/>
              </a:rPr>
              <a:t>v </a:t>
            </a:r>
            <a:r>
              <a:rPr lang="cs-CZ" sz="2400" dirty="0" smtClean="0">
                <a:latin typeface="Palatino Linotype" panose="02040502050505030304" pitchFamily="18" charset="0"/>
              </a:rPr>
              <a:t>č</a:t>
            </a:r>
            <a:r>
              <a:rPr lang="pt-BR" sz="2400" dirty="0" smtClean="0">
                <a:latin typeface="Palatino Linotype" panose="02040502050505030304" pitchFamily="18" charset="0"/>
              </a:rPr>
              <a:t>lánek.</a:t>
            </a:r>
            <a:endParaRPr lang="cs-CZ" sz="2400" dirty="0" smtClean="0">
              <a:latin typeface="Palatino Linotype" panose="02040502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t-BR" sz="2400" dirty="0" smtClean="0">
              <a:latin typeface="Palatino Linotype" panose="02040502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Palatino Linotype" panose="02040502050505030304" pitchFamily="18" charset="0"/>
              </a:rPr>
              <a:t>Složení: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Palatino Linotype" panose="02040502050505030304" pitchFamily="18" charset="0"/>
              </a:rPr>
              <a:t>zinková a měděná elektroda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Palatino Linotype" panose="02040502050505030304" pitchFamily="18" charset="0"/>
              </a:rPr>
              <a:t>roztok H</a:t>
            </a:r>
            <a:r>
              <a:rPr lang="cs-CZ" sz="2400" baseline="-25000" dirty="0" smtClean="0">
                <a:latin typeface="Palatino Linotype" panose="02040502050505030304" pitchFamily="18" charset="0"/>
              </a:rPr>
              <a:t>2</a:t>
            </a:r>
            <a:r>
              <a:rPr lang="cs-CZ" sz="2400" dirty="0" smtClean="0">
                <a:latin typeface="Palatino Linotype" panose="02040502050505030304" pitchFamily="18" charset="0"/>
              </a:rPr>
              <a:t>SO</a:t>
            </a:r>
            <a:r>
              <a:rPr lang="cs-CZ" sz="2400" baseline="-25000" dirty="0" smtClean="0">
                <a:latin typeface="Palatino Linotype" panose="02040502050505030304" pitchFamily="18" charset="0"/>
              </a:rPr>
              <a:t>4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400" baseline="-25000" dirty="0" smtClean="0">
              <a:latin typeface="Palatino Linotype" panose="02040502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Palatino Linotype" panose="02040502050505030304" pitchFamily="18" charset="0"/>
              </a:rPr>
              <a:t>Získané napětí bylo asi </a:t>
            </a:r>
            <a:r>
              <a:rPr lang="cs-CZ" sz="2400" dirty="0" smtClean="0">
                <a:latin typeface="Palatino Linotype" panose="02040502050505030304" pitchFamily="18" charset="0"/>
                <a:cs typeface="Arial" pitchFamily="34" charset="0"/>
              </a:rPr>
              <a:t>1</a:t>
            </a:r>
            <a:r>
              <a:rPr lang="cs-CZ" sz="2400" dirty="0" smtClean="0">
                <a:latin typeface="Palatino Linotype" panose="02040502050505030304" pitchFamily="18" charset="0"/>
              </a:rPr>
              <a:t> V, v současnosti se nepoužívá neboť jeho napětí není stálé.</a:t>
            </a:r>
            <a:endParaRPr lang="cs-CZ" sz="2400" dirty="0">
              <a:latin typeface="Palatino Linotype" panose="02040502050505030304" pitchFamily="18" charset="0"/>
            </a:endParaRPr>
          </a:p>
        </p:txBody>
      </p:sp>
      <p:pic>
        <p:nvPicPr>
          <p:cNvPr id="46083" name="Picture 3" descr="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5878"/>
            <a:ext cx="1932235" cy="2259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859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332655"/>
            <a:ext cx="6059016" cy="1143000"/>
          </a:xfrm>
        </p:spPr>
        <p:txBody>
          <a:bodyPr/>
          <a:lstStyle/>
          <a:p>
            <a:r>
              <a:rPr lang="cs-CZ" dirty="0" smtClean="0"/>
              <a:t>Voltův sloup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988840"/>
            <a:ext cx="6203032" cy="420933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latin typeface="Palatino Linotype" panose="02040502050505030304" pitchFamily="18" charset="0"/>
              </a:rPr>
              <a:t>1801 </a:t>
            </a:r>
            <a:endParaRPr lang="cs-CZ" sz="2800" dirty="0" smtClean="0">
              <a:latin typeface="Palatino Linotype" panose="02040502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Palatino Linotype" panose="02040502050505030304" pitchFamily="18" charset="0"/>
              </a:rPr>
              <a:t>A. </a:t>
            </a:r>
            <a:r>
              <a:rPr lang="cs-CZ" sz="2800" dirty="0">
                <a:latin typeface="Palatino Linotype" panose="02040502050505030304" pitchFamily="18" charset="0"/>
              </a:rPr>
              <a:t>Volta </a:t>
            </a:r>
            <a:r>
              <a:rPr lang="cs-CZ" sz="2800" dirty="0" smtClean="0">
                <a:latin typeface="Palatino Linotype" panose="02040502050505030304" pitchFamily="18" charset="0"/>
              </a:rPr>
              <a:t>sestavil </a:t>
            </a:r>
            <a:r>
              <a:rPr lang="cs-CZ" sz="2800" dirty="0">
                <a:latin typeface="Palatino Linotype" panose="02040502050505030304" pitchFamily="18" charset="0"/>
              </a:rPr>
              <a:t>první</a:t>
            </a:r>
            <a:br>
              <a:rPr lang="cs-CZ" sz="2800" dirty="0">
                <a:latin typeface="Palatino Linotype" panose="02040502050505030304" pitchFamily="18" charset="0"/>
              </a:rPr>
            </a:br>
            <a:r>
              <a:rPr lang="cs-CZ" sz="2800" dirty="0">
                <a:latin typeface="Palatino Linotype" panose="02040502050505030304" pitchFamily="18" charset="0"/>
              </a:rPr>
              <a:t>elektrochemický článek z mědi, zinku a plsti </a:t>
            </a:r>
            <a:r>
              <a:rPr lang="cs-CZ" sz="2800" dirty="0" smtClean="0">
                <a:latin typeface="Palatino Linotype" panose="02040502050505030304" pitchFamily="18" charset="0"/>
              </a:rPr>
              <a:t>nasáté </a:t>
            </a:r>
            <a:r>
              <a:rPr lang="cs-CZ" sz="2800" dirty="0">
                <a:latin typeface="Palatino Linotype" panose="02040502050505030304" pitchFamily="18" charset="0"/>
              </a:rPr>
              <a:t>slanou vodou, nazval jej podle objevitele</a:t>
            </a:r>
            <a:br>
              <a:rPr lang="cs-CZ" sz="2800" dirty="0">
                <a:latin typeface="Palatino Linotype" panose="02040502050505030304" pitchFamily="18" charset="0"/>
              </a:rPr>
            </a:br>
            <a:r>
              <a:rPr lang="cs-CZ" sz="2800" dirty="0">
                <a:latin typeface="Palatino Linotype" panose="02040502050505030304" pitchFamily="18" charset="0"/>
              </a:rPr>
              <a:t>elektřiny - galvanický článek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latin typeface="Palatino Linotype" panose="02040502050505030304" pitchFamily="18" charset="0"/>
            </a:endParaRPr>
          </a:p>
        </p:txBody>
      </p:sp>
      <p:pic>
        <p:nvPicPr>
          <p:cNvPr id="4" name="Picture 2" descr="Soubor:Voltaic pile batter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5" y="332655"/>
            <a:ext cx="2273398" cy="604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065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Živly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964</TotalTime>
  <Words>562</Words>
  <Application>Microsoft Office PowerPoint</Application>
  <PresentationFormat>Předvádění na obrazovce (4:3)</PresentationFormat>
  <Paragraphs>109</Paragraphs>
  <Slides>14</Slides>
  <Notes>9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Austin</vt:lpstr>
      <vt:lpstr>Rovnice</vt:lpstr>
      <vt:lpstr>Prezentace aplikace PowerPoint</vt:lpstr>
      <vt:lpstr>Elektrické napětí</vt:lpstr>
      <vt:lpstr>El. napětí je fyzikální veličina</vt:lpstr>
      <vt:lpstr>Výpočet el. napětí</vt:lpstr>
      <vt:lpstr>Jak měříme?</vt:lpstr>
      <vt:lpstr>Zdroje el. napětí</vt:lpstr>
      <vt:lpstr>Jednoduché zdroje</vt:lpstr>
      <vt:lpstr>Nejstarší zdroj</vt:lpstr>
      <vt:lpstr>Voltův sloup</vt:lpstr>
      <vt:lpstr>Co je to?</vt:lpstr>
      <vt:lpstr>Suchý článek</vt:lpstr>
      <vt:lpstr>Knoflíková baterie</vt:lpstr>
      <vt:lpstr>Akumulátor</vt:lpstr>
      <vt:lpstr>      PŘ. 1 Vypočítej velikost elektrického napětí, jestliže při přenosu elektrického náboje 20 mC vykoná elektrické pole práci 20 kJ.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Elektrický proud, napětí a odpor</dc:title>
  <dc:creator>PC</dc:creator>
  <cp:lastModifiedBy>Alena</cp:lastModifiedBy>
  <cp:revision>74</cp:revision>
  <dcterms:created xsi:type="dcterms:W3CDTF">2010-03-05T18:13:50Z</dcterms:created>
  <dcterms:modified xsi:type="dcterms:W3CDTF">2021-03-05T10:44:22Z</dcterms:modified>
</cp:coreProperties>
</file>