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9" r:id="rId2"/>
    <p:sldId id="262" r:id="rId3"/>
    <p:sldId id="264" r:id="rId4"/>
    <p:sldId id="310" r:id="rId5"/>
    <p:sldId id="265" r:id="rId6"/>
    <p:sldId id="311" r:id="rId7"/>
    <p:sldId id="312" r:id="rId8"/>
    <p:sldId id="313" r:id="rId9"/>
    <p:sldId id="314" r:id="rId10"/>
    <p:sldId id="315" r:id="rId11"/>
    <p:sldId id="31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B8FC9-2C73-4F9C-BE50-EE80CD8D7FB8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67647-53B0-4116-9FC4-5CB8F15C3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6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rolengcesko.com/hlavni-menu/artykuly/artykul/article/vznik-obloukoveho-vyboje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http://coolfyzika.weebly.com/co-jsme-se-nau269ili.html</a:t>
            </a:r>
          </a:p>
          <a:p>
            <a:r>
              <a:rPr lang="cs-CZ" smtClean="0">
                <a:hlinkClick r:id="rId3"/>
              </a:rPr>
              <a:t>www.controlengcesko.com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67647-53B0-4116-9FC4-5CB8F15C3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13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922093-2C80-4AC0-8D3F-8EFF6D100EC9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délník 1"/>
          <p:cNvSpPr>
            <a:spLocks noChangeArrowheads="1"/>
          </p:cNvSpPr>
          <p:nvPr/>
        </p:nvSpPr>
        <p:spPr bwMode="auto">
          <a:xfrm>
            <a:off x="755576" y="2586920"/>
            <a:ext cx="7966596" cy="18774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4000" dirty="0" smtClean="0">
                <a:latin typeface="Palatino Linotype" panose="02040502050505030304" pitchFamily="18" charset="0"/>
                <a:ea typeface="Times New Roman"/>
                <a:cs typeface="Calibri"/>
              </a:rPr>
              <a:t>Elektrický proud</a:t>
            </a:r>
            <a:endParaRPr lang="cs-CZ" sz="4000" dirty="0">
              <a:latin typeface="Palatino Linotype" panose="02040502050505030304" pitchFamily="18" charset="0"/>
              <a:ea typeface="Times New Roman"/>
              <a:cs typeface="Calibri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4000" dirty="0">
              <a:latin typeface="Palatino Linotype" panose="02040502050505030304" pitchFamily="18" charset="0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latin typeface="Palatino Linotype" panose="02040502050505030304" pitchFamily="18" charset="0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latin typeface="Palatino Linotype" panose="0204050205050503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4023" t="4657" r="4023" b="35294"/>
          <a:stretch>
            <a:fillRect/>
          </a:stretch>
        </p:blipFill>
        <p:spPr bwMode="auto">
          <a:xfrm>
            <a:off x="5004048" y="3284984"/>
            <a:ext cx="3442145" cy="2635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209938"/>
            <a:ext cx="2716646" cy="2037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0973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Vodičem za 1 minutu protekl elektrický proud 90 ampérů. Vypočítej jeho náboj.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417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024744" cy="1143000"/>
          </a:xfrm>
        </p:spPr>
        <p:txBody>
          <a:bodyPr/>
          <a:lstStyle/>
          <a:p>
            <a:r>
              <a:rPr lang="cs-CZ" dirty="0" smtClean="0"/>
              <a:t>Příklad 3 -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61472"/>
          </a:xfrm>
        </p:spPr>
        <p:txBody>
          <a:bodyPr>
            <a:normAutofit/>
          </a:bodyPr>
          <a:lstStyle/>
          <a:p>
            <a:r>
              <a:rPr lang="cs-CZ" dirty="0"/>
              <a:t>Vodičem za 1 minutu protekl elektrický proud 90 </a:t>
            </a:r>
            <a:r>
              <a:rPr lang="cs-CZ" dirty="0" smtClean="0"/>
              <a:t>ampérů</a:t>
            </a:r>
            <a:r>
              <a:rPr lang="cs-CZ" dirty="0"/>
              <a:t>. Vypočítej jeho náboj. 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23728" y="2879625"/>
                <a:ext cx="4032448" cy="981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cs-CZ" sz="4000" b="1" i="1" smtClean="0">
                            <a:latin typeface="Cambria Math"/>
                          </a:rPr>
                          <m:t>𝒕</m:t>
                        </m:r>
                      </m:den>
                    </m:f>
                    <m:r>
                      <a:rPr lang="cs-CZ" sz="4000" b="1" i="1" smtClean="0">
                        <a:latin typeface="Cambria Math"/>
                      </a:rPr>
                      <m:t>=&gt;</m:t>
                    </m:r>
                    <m:r>
                      <a:rPr lang="cs-CZ" sz="4000" b="1" i="1" dirty="0" smtClean="0">
                        <a:latin typeface="Cambria Math"/>
                      </a:rPr>
                      <m:t>𝑸</m:t>
                    </m:r>
                    <m:r>
                      <a:rPr lang="cs-CZ" sz="4000" b="1" i="1" dirty="0" smtClean="0">
                        <a:latin typeface="Cambria Math"/>
                      </a:rPr>
                      <m:t>=</m:t>
                    </m:r>
                    <m:r>
                      <a:rPr lang="cs-CZ" sz="4000" b="1" i="1" dirty="0" smtClean="0">
                        <a:latin typeface="Cambria Math"/>
                      </a:rPr>
                      <m:t>𝑰</m:t>
                    </m:r>
                    <m:r>
                      <a:rPr lang="cs-CZ" sz="4000" b="1" i="1" dirty="0" smtClean="0">
                        <a:latin typeface="Cambria Math"/>
                      </a:rPr>
                      <m:t> . </m:t>
                    </m:r>
                    <m:r>
                      <a:rPr lang="cs-CZ" sz="4000" b="1" i="1" dirty="0" smtClean="0">
                        <a:latin typeface="Cambria Math"/>
                      </a:rPr>
                      <m:t>𝒕</m:t>
                    </m:r>
                  </m:oMath>
                </a14:m>
                <a:endParaRPr lang="cs-CZ" sz="40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879625"/>
                <a:ext cx="4032448" cy="98142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287" b="-13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899592" y="4015070"/>
            <a:ext cx="244827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Zadání:</a:t>
            </a:r>
          </a:p>
          <a:p>
            <a:r>
              <a:rPr lang="cs-CZ" sz="2400" dirty="0" smtClean="0"/>
              <a:t>I = 90 A</a:t>
            </a:r>
          </a:p>
          <a:p>
            <a:r>
              <a:rPr lang="cs-CZ" sz="2400" dirty="0" smtClean="0"/>
              <a:t>t = 1 min = 60s</a:t>
            </a:r>
          </a:p>
          <a:p>
            <a:r>
              <a:rPr lang="cs-CZ" sz="2400" dirty="0" smtClean="0"/>
              <a:t>Q = ? C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76056" y="4015071"/>
            <a:ext cx="18002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Řešení:</a:t>
            </a:r>
            <a:endParaRPr lang="cs-CZ" sz="2400" b="1" dirty="0"/>
          </a:p>
          <a:p>
            <a:r>
              <a:rPr lang="cs-CZ" sz="2400" b="1" dirty="0" smtClean="0"/>
              <a:t>Q = I . t</a:t>
            </a:r>
          </a:p>
          <a:p>
            <a:r>
              <a:rPr lang="cs-CZ" sz="2400" b="1" dirty="0" smtClean="0"/>
              <a:t>Q = 90 . 60</a:t>
            </a:r>
          </a:p>
          <a:p>
            <a:r>
              <a:rPr lang="cs-CZ" sz="2400" b="1" dirty="0" smtClean="0"/>
              <a:t>Q = 5 400 C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6021288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Vodičem za 1 minutu protekl náboj 5 400 coulombů.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048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064896" cy="511256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Elektrický proud představuje usměrněný pohyb volných elektricky nabitých částic.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 kovovém vodiči – záporné elektrony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 kapalinách a plynech – ionty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Aby obvodem procházel elektrický proud, musí být splněny dvě podmínky: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ve všech částech obvodu musí být obsaženy volné el. nabité částice (</a:t>
            </a:r>
            <a:r>
              <a:rPr lang="cs-CZ" sz="28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vodiče</a:t>
            </a: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!!!)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 obvodě musí být el. pole, které způsobí usměrněný pohyb volných el. nabitých částic (</a:t>
            </a:r>
            <a:r>
              <a:rPr lang="cs-CZ" sz="28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zdroj</a:t>
            </a: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!!!)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El. proud je fyzikální veličina</a:t>
            </a:r>
            <a:endParaRPr lang="cs-CZ" sz="36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8" y="1726100"/>
            <a:ext cx="8229600" cy="461488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Palatino Linotype" panose="02040502050505030304" pitchFamily="18" charset="0"/>
              </a:rPr>
              <a:t>značka …   </a:t>
            </a:r>
            <a:r>
              <a:rPr lang="cs-CZ" sz="28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Palatino Linotype" panose="02040502050505030304" pitchFamily="18" charset="0"/>
              </a:rPr>
              <a:t>jednotka … </a:t>
            </a:r>
            <a:r>
              <a:rPr lang="cs-CZ" sz="28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1A</a:t>
            </a:r>
            <a:r>
              <a:rPr lang="cs-CZ" sz="2800" dirty="0" smtClean="0">
                <a:latin typeface="Palatino Linotype" panose="02040502050505030304" pitchFamily="18" charset="0"/>
              </a:rPr>
              <a:t> (ampér)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Palatino Linotype" panose="02040502050505030304" pitchFamily="18" charset="0"/>
              </a:rPr>
              <a:t>měřidlo </a:t>
            </a:r>
            <a:r>
              <a:rPr lang="cs-CZ" sz="28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… ampérmetr</a:t>
            </a:r>
          </a:p>
          <a:p>
            <a:pPr marL="68580" indent="0">
              <a:buNone/>
            </a:pPr>
            <a:r>
              <a:rPr lang="cs-CZ" sz="2800" dirty="0" smtClean="0">
                <a:latin typeface="Palatino Linotype" panose="02040502050505030304" pitchFamily="18" charset="0"/>
              </a:rPr>
              <a:t>Další jednotky: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1mA = 0,001A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</a:t>
            </a:r>
            <a:r>
              <a:rPr lang="cs-CZ" sz="2800" dirty="0" smtClean="0">
                <a:solidFill>
                  <a:schemeClr val="tx1"/>
                </a:solidFill>
                <a:latin typeface="Palatino Linotype" panose="02040502050505030304" pitchFamily="18" charset="0"/>
                <a:sym typeface="Symbol"/>
              </a:rPr>
              <a:t>A = 0,000001A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86380" y="2673658"/>
            <a:ext cx="3102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El. proud o velikosti </a:t>
            </a:r>
            <a:r>
              <a:rPr lang="cs-CZ" sz="2000" dirty="0" smtClean="0">
                <a:latin typeface="Arial Narrow" pitchFamily="34" charset="0"/>
              </a:rPr>
              <a:t>1</a:t>
            </a:r>
            <a:r>
              <a:rPr lang="cs-CZ" sz="2000" dirty="0" smtClean="0"/>
              <a:t>A je strašně velký, mohl by nás i zabít!!!</a:t>
            </a:r>
            <a:endParaRPr lang="cs-CZ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2324" y="4005064"/>
            <a:ext cx="1903014" cy="184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 l="3247"/>
          <a:stretch>
            <a:fillRect/>
          </a:stretch>
        </p:blipFill>
        <p:spPr bwMode="auto">
          <a:xfrm>
            <a:off x="3707904" y="4786322"/>
            <a:ext cx="2128837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Měření el. proudu:</a:t>
            </a:r>
            <a:endParaRPr lang="cs-CZ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elektrický proud měříme ampérmetrem,  který zapojíme do obvodu tak, že na jednom odpojíme vodič a místo něj tam umístíme ampérmetr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proud měříme většinou v miliampérmetrech,  na měřícím přístroji musíme správně nastavit rozsah měření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Výpočet el. proudu a 1A</a:t>
            </a:r>
            <a:endParaRPr lang="cs-CZ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00200"/>
            <a:ext cx="8358246" cy="46148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Palatino Linotype" panose="02040502050505030304" pitchFamily="18" charset="0"/>
              </a:rPr>
              <a:t>El. proud je celkový el. náboj, který projde průřezem vodiče za určitou dobu.</a:t>
            </a:r>
          </a:p>
          <a:p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cs-C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Palatino Linotype" panose="02040502050505030304" pitchFamily="18" charset="0"/>
              </a:rPr>
              <a:t>Obvodem prochází proud o velikosti 1 A, jestliže za 1s projde průřezem vodiče el. náboj o velikosti 1C.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Rovnice" r:id="rId3" imgW="114151" imgH="215619" progId="Equation.3">
                  <p:embed/>
                </p:oleObj>
              </mc:Choice>
              <mc:Fallback>
                <p:oleObj name="Rovnice" r:id="rId3" imgW="114151" imgH="21561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384936"/>
              </p:ext>
            </p:extLst>
          </p:nvPr>
        </p:nvGraphicFramePr>
        <p:xfrm>
          <a:off x="1763688" y="4180716"/>
          <a:ext cx="1872208" cy="1933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ovnice" r:id="rId5" imgW="380835" imgH="393529" progId="Equation.3">
                  <p:embed/>
                </p:oleObj>
              </mc:Choice>
              <mc:Fallback>
                <p:oleObj name="Rovnice" r:id="rId5" imgW="380835" imgH="393529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180716"/>
                        <a:ext cx="1872208" cy="1933723"/>
                      </a:xfrm>
                      <a:prstGeom prst="rect">
                        <a:avLst/>
                      </a:prstGeom>
                      <a:solidFill>
                        <a:srgbClr val="FFC299"/>
                      </a:solidFill>
                      <a:ln w="57150" cmpd="thinThick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vnoramenný trojúhelník 7"/>
          <p:cNvSpPr/>
          <p:nvPr/>
        </p:nvSpPr>
        <p:spPr>
          <a:xfrm>
            <a:off x="5371900" y="4581127"/>
            <a:ext cx="2008412" cy="1610287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5681258" y="5655977"/>
            <a:ext cx="1214446" cy="260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097772" y="501317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ysClr val="windowText" lastClr="000000"/>
                </a:solidFill>
                <a:latin typeface="+mj-lt"/>
              </a:rPr>
              <a:t>Q</a:t>
            </a:r>
            <a:endParaRPr lang="cs-CZ" sz="2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919177" y="5655977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ysClr val="windowText" lastClr="000000"/>
                </a:solidFill>
              </a:rPr>
              <a:t>I . t</a:t>
            </a:r>
            <a:endParaRPr lang="cs-CZ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Vypočítej elektrické proud, když za 20 sekund prošel vodičem náboj 50 coulombů.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91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61472"/>
          </a:xfrm>
        </p:spPr>
        <p:txBody>
          <a:bodyPr/>
          <a:lstStyle/>
          <a:p>
            <a:r>
              <a:rPr lang="cs-CZ" dirty="0" smtClean="0"/>
              <a:t>Vypočítej elektrické proud, když za 20 sekund prošel vodičem náboj 50 coulombů.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203848" y="2879625"/>
                <a:ext cx="1296144" cy="981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cs-CZ" sz="4000" b="1" i="1" smtClean="0"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cs-CZ" sz="40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879625"/>
                <a:ext cx="1296144" cy="98142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6981" b="-13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899592" y="4015071"/>
            <a:ext cx="18002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Zadání:</a:t>
            </a:r>
          </a:p>
          <a:p>
            <a:r>
              <a:rPr lang="cs-CZ" sz="2400" dirty="0" smtClean="0"/>
              <a:t>t = 20 s</a:t>
            </a:r>
          </a:p>
          <a:p>
            <a:r>
              <a:rPr lang="cs-CZ" sz="2400" dirty="0" smtClean="0"/>
              <a:t>Q = 50 C</a:t>
            </a:r>
          </a:p>
          <a:p>
            <a:r>
              <a:rPr lang="cs-CZ" sz="2400" dirty="0" smtClean="0"/>
              <a:t>I = ? A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148064" y="4015071"/>
                <a:ext cx="1800200" cy="189795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u="sng" dirty="0" smtClean="0"/>
                  <a:t>Řešení:</a:t>
                </a:r>
              </a:p>
              <a:p>
                <a:r>
                  <a:rPr lang="cs-CZ" sz="2400" b="1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cs-CZ" sz="2400" b="1" i="1" smtClean="0"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cs-CZ" sz="2400" b="1" dirty="0" smtClean="0"/>
              </a:p>
              <a:p>
                <a:r>
                  <a:rPr lang="cs-CZ" sz="2400" b="1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𝟓𝟎</m:t>
                        </m:r>
                      </m:num>
                      <m:den>
                        <m:r>
                          <a:rPr lang="cs-CZ" sz="24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endParaRPr lang="cs-CZ" sz="2400" b="1" dirty="0"/>
              </a:p>
              <a:p>
                <a:r>
                  <a:rPr lang="cs-CZ" sz="2400" b="1" dirty="0" smtClean="0"/>
                  <a:t>I = 2,5 A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015071"/>
                <a:ext cx="1800200" cy="189795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068" t="-2572" b="-6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899592" y="609329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Elektrický proud, který prošel vodičem, je 2,5 ampérů.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2493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Vypočítej čas, za který prošel vodičem elektrický proud 50 ampérů a náboj 1 000 coulombů.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42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628" y="476672"/>
            <a:ext cx="7024744" cy="1143000"/>
          </a:xfrm>
        </p:spPr>
        <p:txBody>
          <a:bodyPr/>
          <a:lstStyle/>
          <a:p>
            <a:r>
              <a:rPr lang="cs-CZ" dirty="0" smtClean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061472"/>
          </a:xfrm>
        </p:spPr>
        <p:txBody>
          <a:bodyPr/>
          <a:lstStyle/>
          <a:p>
            <a:r>
              <a:rPr lang="cs-CZ" dirty="0"/>
              <a:t>Vypočítej čas, za který prošel vodičem elektrický proud 50 </a:t>
            </a:r>
            <a:r>
              <a:rPr lang="cs-CZ" dirty="0" smtClean="0"/>
              <a:t>ampérů </a:t>
            </a:r>
            <a:r>
              <a:rPr lang="cs-CZ" dirty="0"/>
              <a:t>a náboj 1 000 </a:t>
            </a:r>
            <a:r>
              <a:rPr lang="cs-CZ" dirty="0" smtClean="0"/>
              <a:t>coulombů</a:t>
            </a:r>
            <a:r>
              <a:rPr lang="cs-CZ" dirty="0"/>
              <a:t>.</a:t>
            </a:r>
          </a:p>
          <a:p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2434177" y="2564904"/>
                <a:ext cx="3744416" cy="981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cs-CZ" sz="4000" b="1" i="1" smtClean="0">
                            <a:latin typeface="Cambria Math"/>
                          </a:rPr>
                          <m:t>𝒕</m:t>
                        </m:r>
                      </m:den>
                    </m:f>
                    <m:r>
                      <a:rPr lang="cs-CZ" sz="4000" b="1" i="1" smtClean="0">
                        <a:latin typeface="Cambria Math"/>
                      </a:rPr>
                      <m:t>=&gt;</m:t>
                    </m:r>
                    <m:r>
                      <m:rPr>
                        <m:nor/>
                      </m:rPr>
                      <a:rPr lang="cs-CZ" sz="4000" b="1" i="0" dirty="0" smtClean="0"/>
                      <m:t>t</m:t>
                    </m:r>
                    <m:r>
                      <m:rPr>
                        <m:nor/>
                      </m:rPr>
                      <a:rPr lang="cs-CZ" sz="4000" b="1" dirty="0" smtClean="0"/>
                      <m:t> = </m:t>
                    </m:r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cs-CZ" sz="4000" b="1" i="1" smtClean="0">
                            <a:latin typeface="Cambria Math"/>
                          </a:rPr>
                          <m:t>𝑰</m:t>
                        </m:r>
                      </m:den>
                    </m:f>
                  </m:oMath>
                </a14:m>
                <a:endParaRPr lang="cs-CZ" sz="4000" b="1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77" y="2564904"/>
                <a:ext cx="3744416" cy="981423"/>
              </a:xfrm>
              <a:prstGeom prst="rect">
                <a:avLst/>
              </a:prstGeom>
              <a:blipFill rotWithShape="1">
                <a:blip r:embed="rId2"/>
                <a:stretch>
                  <a:fillRect l="-5691" b="-13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925991" y="3571289"/>
            <a:ext cx="18002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Zadání:</a:t>
            </a:r>
          </a:p>
          <a:p>
            <a:r>
              <a:rPr lang="cs-CZ" sz="2400" dirty="0" smtClean="0"/>
              <a:t>I = 50 A</a:t>
            </a:r>
          </a:p>
          <a:p>
            <a:r>
              <a:rPr lang="cs-CZ" sz="2400" dirty="0" smtClean="0"/>
              <a:t>Q = 1 000 C</a:t>
            </a:r>
          </a:p>
          <a:p>
            <a:r>
              <a:rPr lang="cs-CZ" sz="2400" dirty="0" smtClean="0"/>
              <a:t>t = ? s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5148064" y="3596251"/>
                <a:ext cx="1800200" cy="189795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u="sng" dirty="0" smtClean="0"/>
                  <a:t>Řešení:</a:t>
                </a:r>
              </a:p>
              <a:p>
                <a:r>
                  <a:rPr lang="cs-CZ" sz="2400" b="1" dirty="0"/>
                  <a:t>t</a:t>
                </a:r>
                <a:r>
                  <a:rPr lang="cs-CZ" sz="24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cs-CZ" sz="2400" b="1" i="1" smtClean="0">
                            <a:latin typeface="Cambria Math"/>
                          </a:rPr>
                          <m:t>𝑰</m:t>
                        </m:r>
                      </m:den>
                    </m:f>
                  </m:oMath>
                </a14:m>
                <a:endParaRPr lang="cs-CZ" sz="2400" b="1" dirty="0" smtClean="0"/>
              </a:p>
              <a:p>
                <a:r>
                  <a:rPr lang="cs-CZ" sz="2400" b="1" dirty="0" smtClean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𝟏</m:t>
                        </m:r>
                        <m:r>
                          <a:rPr lang="cs-CZ" sz="2400" b="1" i="1" smtClean="0">
                            <a:latin typeface="Cambria Math"/>
                          </a:rPr>
                          <m:t> </m:t>
                        </m:r>
                        <m:r>
                          <a:rPr lang="cs-CZ" sz="2400" b="1" i="1" smtClean="0">
                            <a:latin typeface="Cambria Math"/>
                          </a:rPr>
                          <m:t>𝟎𝟎𝟎</m:t>
                        </m:r>
                      </m:num>
                      <m:den>
                        <m:r>
                          <a:rPr lang="cs-CZ" sz="2400" b="1" i="1" smtClean="0"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endParaRPr lang="cs-CZ" sz="2400" b="1" dirty="0"/>
              </a:p>
              <a:p>
                <a:r>
                  <a:rPr lang="cs-CZ" sz="2400" b="1" dirty="0" smtClean="0"/>
                  <a:t>t = 20 s</a:t>
                </a:r>
                <a:endParaRPr lang="cs-CZ" sz="2400" b="1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596251"/>
                <a:ext cx="1800200" cy="1897955"/>
              </a:xfrm>
              <a:prstGeom prst="rect">
                <a:avLst/>
              </a:prstGeom>
              <a:blipFill rotWithShape="1">
                <a:blip r:embed="rId3"/>
                <a:stretch>
                  <a:fillRect l="-5068" t="-2572" b="-64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1115616" y="561507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Čas, ze který prošel daný elektrický proud vodičem, je 20 sekund.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9120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972</TotalTime>
  <Words>495</Words>
  <Application>Microsoft Office PowerPoint</Application>
  <PresentationFormat>Předvádění na obrazovce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Austin</vt:lpstr>
      <vt:lpstr>Rovnice</vt:lpstr>
      <vt:lpstr>Prezentace aplikace PowerPoint</vt:lpstr>
      <vt:lpstr>Prezentace aplikace PowerPoint</vt:lpstr>
      <vt:lpstr>El. proud je fyzikální veličina</vt:lpstr>
      <vt:lpstr>Měření el. proudu:</vt:lpstr>
      <vt:lpstr>Výpočet el. proudu a 1A</vt:lpstr>
      <vt:lpstr>Příklad 1 - zadání</vt:lpstr>
      <vt:lpstr>Příklad 1 - řešení</vt:lpstr>
      <vt:lpstr>Příklad 2 - zadání</vt:lpstr>
      <vt:lpstr>Příklad 2 - řešení</vt:lpstr>
      <vt:lpstr>Příklad 3 - zadání</vt:lpstr>
      <vt:lpstr>Příklad 3 -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proud, napětí a odpor</dc:title>
  <dc:creator>PC</dc:creator>
  <cp:lastModifiedBy>Alena</cp:lastModifiedBy>
  <cp:revision>75</cp:revision>
  <dcterms:created xsi:type="dcterms:W3CDTF">2010-03-05T18:13:50Z</dcterms:created>
  <dcterms:modified xsi:type="dcterms:W3CDTF">2021-02-27T14:49:07Z</dcterms:modified>
</cp:coreProperties>
</file>