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8" r:id="rId5"/>
    <p:sldId id="339" r:id="rId6"/>
    <p:sldId id="302" r:id="rId7"/>
    <p:sldId id="310" r:id="rId8"/>
    <p:sldId id="305" r:id="rId9"/>
    <p:sldId id="307" r:id="rId10"/>
    <p:sldId id="313" r:id="rId11"/>
    <p:sldId id="314" r:id="rId12"/>
    <p:sldId id="332" r:id="rId13"/>
    <p:sldId id="315" r:id="rId14"/>
    <p:sldId id="336" r:id="rId15"/>
    <p:sldId id="319" r:id="rId16"/>
    <p:sldId id="320" r:id="rId17"/>
    <p:sldId id="322" r:id="rId18"/>
    <p:sldId id="323" r:id="rId19"/>
    <p:sldId id="325" r:id="rId20"/>
    <p:sldId id="324" r:id="rId21"/>
    <p:sldId id="327" r:id="rId22"/>
    <p:sldId id="328" r:id="rId23"/>
    <p:sldId id="329" r:id="rId24"/>
    <p:sldId id="330" r:id="rId25"/>
    <p:sldId id="354" r:id="rId26"/>
    <p:sldId id="340" r:id="rId27"/>
    <p:sldId id="341" r:id="rId28"/>
    <p:sldId id="342" r:id="rId29"/>
    <p:sldId id="346" r:id="rId30"/>
    <p:sldId id="344" r:id="rId31"/>
    <p:sldId id="343" r:id="rId32"/>
  </p:sldIdLst>
  <p:sldSz cx="9144000" cy="6858000" type="screen4x3"/>
  <p:notesSz cx="6858000" cy="9144000"/>
  <p:defaultTextStyle>
    <a:defPPr>
      <a:defRPr lang="cs-CZ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88"/>
    <p:restoredTop sz="94660"/>
  </p:normalViewPr>
  <p:slideViewPr>
    <p:cSldViewPr showGuides="1"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A4DE53-966E-484F-90C1-BE3907B8FD67}" type="datetimeFigureOut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Klepnutím lze upravit styly předlohy textu.</a:t>
            </a:r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Druhá úroveň</a:t>
            </a:r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Třetí úroveň</a:t>
            </a:r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Čtvrtá úroveň</a:t>
            </a:r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Pátá úroveň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cs-CZ" sz="1200" dirty="0">
                <a:latin typeface="Calibri" panose="020F0502020204030204" pitchFamily="34" charset="0"/>
              </a:rPr>
            </a:fld>
            <a:endParaRPr lang="cs-CZ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5844" name="Zástupný symbol pro číslo snímku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cs-CZ" sz="1200" dirty="0">
                <a:latin typeface="Calibri" panose="020F0502020204030204" pitchFamily="34" charset="0"/>
              </a:rPr>
            </a:fld>
            <a:endParaRPr lang="cs-CZ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dirty="0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cs-CZ" sz="1200" dirty="0">
                <a:latin typeface="Calibri" panose="020F0502020204030204" pitchFamily="34" charset="0"/>
              </a:rPr>
            </a:fld>
            <a:endParaRPr lang="cs-CZ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dirty="0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cs-CZ" sz="1200" dirty="0">
                <a:latin typeface="Calibri" panose="020F0502020204030204" pitchFamily="34" charset="0"/>
              </a:rPr>
            </a:fld>
            <a:endParaRPr lang="cs-CZ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dirty="0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cs-CZ" sz="1200" dirty="0">
                <a:latin typeface="Calibri" panose="020F0502020204030204" pitchFamily="34" charset="0"/>
              </a:rPr>
            </a:fld>
            <a:endParaRPr lang="cs-CZ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EB4403-3210-4C7A-B70E-4D0BB871BE73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cs-CZ" dirty="0"/>
            </a:fld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70731-CE3F-4D67-918F-57BAA0B7275C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dirty="0">
                <a:latin typeface="Arial" panose="020B0604020202020204" pitchFamily="34" charset="0"/>
              </a:rPr>
            </a:fld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70731-CE3F-4D67-918F-57BAA0B7275C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dirty="0">
                <a:latin typeface="Arial" panose="020B0604020202020204" pitchFamily="34" charset="0"/>
              </a:rPr>
            </a:fld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26512A-9864-4FEC-9682-433E1D7EE986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cs-CZ" dirty="0"/>
            </a:fld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7"/>
          </a:xfrm>
          <a:prstGeom prst="rect">
            <a:avLst/>
          </a:prstGeom>
        </p:spPr>
      </p:pic>
      <p:pic>
        <p:nvPicPr>
          <p:cNvPr id="10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F30D33-5DD1-4558-AD61-9EFA869DA0CE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cs-CZ" dirty="0"/>
            </a:fld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4E65F6-06B6-4841-9BC6-1DEE3D6170EB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cs-CZ" dirty="0"/>
            </a:fld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1"/>
          </a:blip>
          <a:stretch>
            <a:fillRect/>
          </a:stretch>
        </p:blipFill>
        <p:spPr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BA7D-B0B8-41E4-B5D9-348CFF740363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2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cs-CZ" dirty="0"/>
            </a:fld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3546D-E70A-4E28-8B3F-DE75762FE309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cs-CZ" dirty="0"/>
            </a:fld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70731-CE3F-4D67-918F-57BAA0B7275C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dirty="0">
                <a:latin typeface="Arial" panose="020B0604020202020204" pitchFamily="34" charset="0"/>
              </a:rPr>
            </a:fld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70731-CE3F-4D67-918F-57BAA0B7275C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dirty="0">
                <a:latin typeface="Arial" panose="020B0604020202020204" pitchFamily="34" charset="0"/>
              </a:rPr>
            </a:fld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  <a:endParaRPr lang="cs-CZ" smtClean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4378F7-80D3-4F61-B1A4-ADA872B1578F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cs-CZ" dirty="0"/>
            </a:fld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Kliknutím lze upravit styly předlohy textu.</a:t>
            </a:r>
            <a:endParaRPr dirty="0"/>
          </a:p>
          <a:p>
            <a:pPr lvl="1"/>
            <a:r>
              <a:rPr dirty="0"/>
              <a:t>Druhá úroveň</a:t>
            </a:r>
            <a:endParaRPr dirty="0"/>
          </a:p>
          <a:p>
            <a:pPr lvl="2"/>
            <a:r>
              <a:rPr dirty="0"/>
              <a:t>Třetí úroveň</a:t>
            </a:r>
            <a:endParaRPr dirty="0"/>
          </a:p>
          <a:p>
            <a:pPr lvl="3"/>
            <a:r>
              <a:rPr dirty="0"/>
              <a:t>Čtvrtá úroveň</a:t>
            </a:r>
            <a:endParaRPr dirty="0"/>
          </a:p>
          <a:p>
            <a:pPr lvl="4"/>
            <a:r>
              <a:rPr dirty="0"/>
              <a:t>Pátá úroveň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70731-CE3F-4D67-918F-57BAA0B7275C}" type="datetimeFigureOut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C6BC9C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cs-CZ" dirty="0">
                <a:latin typeface="Arial" panose="020B0604020202020204" pitchFamily="34" charset="0"/>
              </a:rPr>
            </a:fld>
            <a:endParaRPr lang="cs-CZ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anose="05000000000000000000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CvVpkViT960" TargetMode="External"/><Relationship Id="rId1" Type="http://schemas.openxmlformats.org/officeDocument/2006/relationships/hyperlink" Target="http://www.physagreg.fr/video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7GQRDTLIAAQ&amp;feature=related" TargetMode="External"/><Relationship Id="rId5" Type="http://schemas.openxmlformats.org/officeDocument/2006/relationships/hyperlink" Target="http://www.youtube.com/watch?v=Qx-gVTaRAq4" TargetMode="External"/><Relationship Id="rId4" Type="http://schemas.openxmlformats.org/officeDocument/2006/relationships/hyperlink" Target="http://www.youtube.com/watch?v=qFIxvMZYeLY" TargetMode="External"/><Relationship Id="rId3" Type="http://schemas.openxmlformats.org/officeDocument/2006/relationships/hyperlink" Target="http://www.youtube.com/watch?v=2mzDwgyk6QM&amp;feature=related" TargetMode="External"/><Relationship Id="rId2" Type="http://schemas.openxmlformats.org/officeDocument/2006/relationships/hyperlink" Target="http://www.youtube.com/watch?v=Sm0mLa6jyoE" TargetMode="External"/><Relationship Id="rId1" Type="http://schemas.openxmlformats.org/officeDocument/2006/relationships/hyperlink" Target="http://www.youtube.com/watch?v=jw3jftGDcbU&amp;NR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8.GIF"/><Relationship Id="rId3" Type="http://schemas.openxmlformats.org/officeDocument/2006/relationships/hyperlink" Target="http://www.youtube.com/watch?v=gUw8fb9SnDk&amp;NR=1" TargetMode="External"/><Relationship Id="rId2" Type="http://schemas.openxmlformats.org/officeDocument/2006/relationships/hyperlink" Target="http://www.youtube.com/watch?v=nN8xD_bv2aQ" TargetMode="External"/><Relationship Id="rId1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://www.physagreg.fr/video.php" TargetMode="External"/><Relationship Id="rId6" Type="http://schemas.openxmlformats.org/officeDocument/2006/relationships/hyperlink" Target="http://www.youtube.com/watch?v=896vJj6eWYw&amp;feature=related" TargetMode="External"/><Relationship Id="rId5" Type="http://schemas.openxmlformats.org/officeDocument/2006/relationships/hyperlink" Target="http://www.youtube.com/watch?v=oxhW7TtXIAM&amp;NR=1" TargetMode="External"/><Relationship Id="rId4" Type="http://schemas.openxmlformats.org/officeDocument/2006/relationships/hyperlink" Target="http://www.youtube.com/watch?v=cUETc7qWJtk&amp;NR=1" TargetMode="External"/><Relationship Id="rId3" Type="http://schemas.openxmlformats.org/officeDocument/2006/relationships/hyperlink" Target="http://www.youtube.com/watch?v=1-GEWL2kOOM&amp;NR=1" TargetMode="External"/><Relationship Id="rId2" Type="http://schemas.openxmlformats.org/officeDocument/2006/relationships/hyperlink" Target="http://www.youtube.com/watch?v=QAiks6uz0Gs" TargetMode="Externa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367088" y="533400"/>
            <a:ext cx="5105400" cy="35433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44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ALKALICKÉ KOVY</a:t>
            </a:r>
            <a:b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Obrázek 4" descr="draslík ve viodě.jpg"/>
          <p:cNvPicPr>
            <a:picLocks noChangeAspect="1"/>
          </p:cNvPicPr>
          <p:nvPr/>
        </p:nvPicPr>
        <p:blipFill>
          <a:blip r:embed="rId1"/>
          <a:srcRect l="23047" t="29688" r="23047"/>
          <a:stretch>
            <a:fillRect/>
          </a:stretch>
        </p:blipFill>
        <p:spPr>
          <a:xfrm>
            <a:off x="285750" y="571500"/>
            <a:ext cx="3286125" cy="321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Obdélník 4"/>
          <p:cNvSpPr/>
          <p:nvPr/>
        </p:nvSpPr>
        <p:spPr>
          <a:xfrm>
            <a:off x="285750" y="3857625"/>
            <a:ext cx="150018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[1]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2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Společné vlastnosti alkalických kovů – barvení plamene</a:t>
            </a:r>
            <a:endParaRPr kumimoji="0" lang="cs-CZ" sz="3200" b="0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85875" y="1900238"/>
            <a:ext cx="6000750" cy="3113088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Proč dochází k barvení plamene? 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dirty="0">
                <a:latin typeface="Arial" panose="020B0604020202020204" pitchFamily="34" charset="0"/>
              </a:rPr>
              <a:t>Energie plamene způsobí přechod částic do excitovaného stavu. Část přijaté energie je pak uvolněna ve formě určitého barevného spektra záření.</a:t>
            </a:r>
            <a:endParaRPr dirty="0">
              <a:latin typeface="Arial" panose="020B0604020202020204" pitchFamily="34" charset="0"/>
            </a:endParaRPr>
          </a:p>
          <a:p>
            <a:pPr algn="ctr"/>
            <a:endParaRPr dirty="0"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Odkazy na videa</a:t>
            </a:r>
            <a:r>
              <a:rPr dirty="0">
                <a:latin typeface="Arial" panose="020B0604020202020204" pitchFamily="34" charset="0"/>
              </a:rPr>
              <a:t>:</a:t>
            </a:r>
            <a:endParaRPr dirty="0">
              <a:latin typeface="Arial" panose="020B0604020202020204" pitchFamily="34" charset="0"/>
            </a:endParaRPr>
          </a:p>
          <a:p>
            <a:pPr algn="ctr"/>
            <a:endParaRPr dirty="0">
              <a:latin typeface="Arial" panose="020B0604020202020204" pitchFamily="34" charset="0"/>
            </a:endParaRPr>
          </a:p>
          <a:p>
            <a:pPr algn="ctr"/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1"/>
              </a:rPr>
              <a:t>http://www.physagreg.fr/video.php#chim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2"/>
              </a:rPr>
              <a:t>http://www.youtube.com/watch?v=CvVpkViT960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436" name="Obrázek 3" descr="1. li.bmp"/>
          <p:cNvPicPr>
            <a:picLocks noChangeAspect="1"/>
          </p:cNvPicPr>
          <p:nvPr/>
        </p:nvPicPr>
        <p:blipFill>
          <a:blip r:embed="rId3"/>
          <a:srcRect l="19527" r="26559"/>
          <a:stretch>
            <a:fillRect/>
          </a:stretch>
        </p:blipFill>
        <p:spPr>
          <a:xfrm>
            <a:off x="142875" y="2714625"/>
            <a:ext cx="1643063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Obrázek 4" descr="2. na.bmp"/>
          <p:cNvPicPr>
            <a:picLocks noChangeAspect="1"/>
          </p:cNvPicPr>
          <p:nvPr/>
        </p:nvPicPr>
        <p:blipFill>
          <a:blip r:embed="rId4"/>
          <a:srcRect l="31248" r="19527"/>
          <a:stretch>
            <a:fillRect/>
          </a:stretch>
        </p:blipFill>
        <p:spPr>
          <a:xfrm>
            <a:off x="6786563" y="2786063"/>
            <a:ext cx="1500187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ovéPole 5"/>
          <p:cNvSpPr txBox="1"/>
          <p:nvPr/>
        </p:nvSpPr>
        <p:spPr>
          <a:xfrm>
            <a:off x="714375" y="5143500"/>
            <a:ext cx="71437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Li                                                                                                    Na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18439" name="Obrázek 7" descr="3. k.bmp"/>
          <p:cNvPicPr>
            <a:picLocks noChangeAspect="1"/>
          </p:cNvPicPr>
          <p:nvPr/>
        </p:nvPicPr>
        <p:blipFill>
          <a:blip r:embed="rId5"/>
          <a:srcRect l="31248" t="34373" r="14839"/>
          <a:stretch>
            <a:fillRect/>
          </a:stretch>
        </p:blipFill>
        <p:spPr>
          <a:xfrm>
            <a:off x="2268538" y="4916488"/>
            <a:ext cx="1798637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Obrázek 8" descr="4 cs.bmp"/>
          <p:cNvPicPr>
            <a:picLocks noChangeAspect="1"/>
          </p:cNvPicPr>
          <p:nvPr/>
        </p:nvPicPr>
        <p:blipFill>
          <a:blip r:embed="rId6"/>
          <a:srcRect l="21870" t="28122" r="24216" b="6244"/>
          <a:stretch>
            <a:fillRect/>
          </a:stretch>
        </p:blipFill>
        <p:spPr>
          <a:xfrm>
            <a:off x="4643438" y="5000625"/>
            <a:ext cx="1666875" cy="152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TextovéPole 9"/>
          <p:cNvSpPr txBox="1"/>
          <p:nvPr/>
        </p:nvSpPr>
        <p:spPr>
          <a:xfrm>
            <a:off x="1500188" y="6367463"/>
            <a:ext cx="58578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FFFF00"/>
                </a:solidFill>
                <a:latin typeface="Arial" panose="020B0604020202020204" pitchFamily="34" charset="0"/>
              </a:rPr>
              <a:t>K                                                                              Cs</a:t>
            </a:r>
            <a:endParaRPr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Fyzikální vlastnosti alkalických kovů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269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703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Alkalický kov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Hustota (g/cm</a:t>
                      </a:r>
                      <a:r>
                        <a:rPr kumimoji="0" 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Teplota tání (</a:t>
                      </a:r>
                      <a:r>
                        <a:rPr kumimoji="0" lang="cs-CZ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Teplota varu (</a:t>
                      </a:r>
                      <a:r>
                        <a:rPr kumimoji="0" lang="cs-CZ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Tvrdost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</a:tr>
              <a:tr h="39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Lithium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0,534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180,5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1 342 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</a:tr>
              <a:tr h="39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Sodík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0,968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97,7 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883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</a:tr>
              <a:tr h="39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Draslík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0,89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63,4 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759 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</a:tr>
              <a:tr h="39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Rubidium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1,532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39,3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668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</a:tr>
              <a:tr h="39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Cesium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1,879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28,4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671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0" marR="79580" marT="46807" marB="46807" anchor="ctr" anchorCtr="1" horzOverflow="overflow"/>
                </a:tc>
              </a:tr>
            </a:tbl>
          </a:graphicData>
        </a:graphic>
      </p:graphicFrame>
      <p:sp>
        <p:nvSpPr>
          <p:cNvPr id="19503" name="TextovéPole 4"/>
          <p:cNvSpPr txBox="1"/>
          <p:nvPr/>
        </p:nvSpPr>
        <p:spPr>
          <a:xfrm>
            <a:off x="1500188" y="5181600"/>
            <a:ext cx="57150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a) Které kovy plavou na vodě?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b) Který kov se roztaví již při červencové teplotě?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c) Jak souvisí tvrdost s protonovým číslem alkalických 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    kovů?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320675"/>
            <a:ext cx="7239000" cy="965200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Reakce alkalických kovů – odkazy na videa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57313"/>
            <a:ext cx="7239000" cy="5099050"/>
          </a:xfr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1"/>
              </a:rPr>
              <a:t>http://www.youtube.com/watch?v=jw3jftGDcbU&amp;NR=1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sodík v chloru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http://www.youtube.com/watch?v=Sm0mLa6jyoE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sodík v chloru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http://www.youtube.com/watch?v=2mzDwgyk6QM&amp;feature=related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sodík v chloru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http://www.youtube.com/watch?v=qFIxvMZYeLY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vznik sulfidu draselného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http://www.youtube.com/watch?v=Qx-gVTaRAq4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lithium v amoniaku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http://www.youtube.com/watch?v=7GQRDTLIAAQ&amp;feature=related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lithium a jód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lithium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 hasCustomPrompt="1"/>
          </p:nvPr>
        </p:nvSpPr>
        <p:spPr>
          <a:ln/>
        </p:spPr>
        <p:txBody>
          <a:bodyPr vert="horz" wrap="square" lIns="91440" tIns="45720" rIns="91440" bIns="45720" anchor="t"/>
          <a:p>
            <a:pPr algn="ctr"/>
            <a:r>
              <a:rPr dirty="0"/>
              <a:t>Používá se v jaderné technice a k výrobě akumulátorů. </a:t>
            </a:r>
            <a:endParaRPr dirty="0"/>
          </a:p>
          <a:p>
            <a:pPr algn="ctr"/>
            <a:r>
              <a:rPr dirty="0"/>
              <a:t>Je složkou některých léků v psychiatrii. </a:t>
            </a:r>
            <a:endParaRPr dirty="0"/>
          </a:p>
        </p:txBody>
      </p:sp>
      <p:pic>
        <p:nvPicPr>
          <p:cNvPr id="21508" name="Obrázek 3" descr="_Lithium_battery.jpg"/>
          <p:cNvPicPr>
            <a:picLocks noChangeAspect="1"/>
          </p:cNvPicPr>
          <p:nvPr/>
        </p:nvPicPr>
        <p:blipFill>
          <a:blip r:embed="rId1"/>
          <a:srcRect t="2083" b="34375"/>
          <a:stretch>
            <a:fillRect/>
          </a:stretch>
        </p:blipFill>
        <p:spPr>
          <a:xfrm>
            <a:off x="1116013" y="3360738"/>
            <a:ext cx="3316287" cy="269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Obrázek 4" descr="_Lithium_Ion_Polymer_Batt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3500438"/>
            <a:ext cx="2924175" cy="241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TextovéPole 5"/>
          <p:cNvSpPr txBox="1"/>
          <p:nvPr/>
        </p:nvSpPr>
        <p:spPr>
          <a:xfrm>
            <a:off x="428625" y="6500813"/>
            <a:ext cx="75723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[22]                                                                                                     [23]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54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sodík</a:t>
            </a:r>
            <a:endParaRPr kumimoji="0" lang="cs-CZ" sz="54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85750" y="1609725"/>
            <a:ext cx="7572375" cy="4846638"/>
          </a:xfrm>
          <a:ln/>
        </p:spPr>
        <p:txBody>
          <a:bodyPr vert="horz" wrap="square" lIns="91440" tIns="45720" rIns="91440" bIns="45720" anchor="t"/>
          <a:p>
            <a:pPr algn="ctr"/>
            <a:r>
              <a:rPr dirty="0"/>
              <a:t>Čistý a roztavený sodík se používá jako </a:t>
            </a:r>
            <a:r>
              <a:rPr dirty="0">
                <a:solidFill>
                  <a:srgbClr val="FF0000"/>
                </a:solidFill>
              </a:rPr>
              <a:t>chladící médium </a:t>
            </a:r>
            <a:r>
              <a:rPr dirty="0"/>
              <a:t>v jaderných reaktorech (č. 6).</a:t>
            </a:r>
            <a:endParaRPr dirty="0"/>
          </a:p>
          <a:p>
            <a:pPr algn="ctr"/>
            <a:r>
              <a:rPr dirty="0"/>
              <a:t>Párami Na se plní </a:t>
            </a:r>
            <a:r>
              <a:rPr dirty="0">
                <a:solidFill>
                  <a:srgbClr val="FF0000"/>
                </a:solidFill>
              </a:rPr>
              <a:t>výbojky</a:t>
            </a:r>
            <a:r>
              <a:rPr dirty="0"/>
              <a:t> pouličního osvětlení.</a:t>
            </a:r>
            <a:endParaRPr dirty="0"/>
          </a:p>
          <a:p>
            <a:pPr algn="ctr"/>
            <a:r>
              <a:rPr dirty="0"/>
              <a:t>Sodík je </a:t>
            </a:r>
            <a:r>
              <a:rPr dirty="0">
                <a:solidFill>
                  <a:srgbClr val="FF0000"/>
                </a:solidFill>
              </a:rPr>
              <a:t>biogenní</a:t>
            </a:r>
            <a:r>
              <a:rPr dirty="0"/>
              <a:t> prvek (v podobě kationtu reguluje tlak uvnitř buněk, srdeční činnost…) </a:t>
            </a:r>
            <a:endParaRPr dirty="0"/>
          </a:p>
        </p:txBody>
      </p:sp>
      <p:pic>
        <p:nvPicPr>
          <p:cNvPr id="22532" name="Obrázek 4" descr="atom sodíku.png"/>
          <p:cNvPicPr>
            <a:picLocks noChangeAspect="1"/>
          </p:cNvPicPr>
          <p:nvPr/>
        </p:nvPicPr>
        <p:blipFill>
          <a:blip r:embed="rId1"/>
          <a:srcRect l="22627" t="26210" r="21259" b="19949"/>
          <a:stretch>
            <a:fillRect/>
          </a:stretch>
        </p:blipFill>
        <p:spPr>
          <a:xfrm>
            <a:off x="5357813" y="-6350"/>
            <a:ext cx="1643062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Obrázek 5" descr="výbojka"/>
          <p:cNvPicPr>
            <a:picLocks noChangeAspect="1"/>
          </p:cNvPicPr>
          <p:nvPr/>
        </p:nvPicPr>
        <p:blipFill>
          <a:blip r:embed="rId2"/>
          <a:srcRect b="51042"/>
          <a:stretch>
            <a:fillRect/>
          </a:stretch>
        </p:blipFill>
        <p:spPr>
          <a:xfrm>
            <a:off x="285750" y="4357688"/>
            <a:ext cx="3571875" cy="233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Obrázek 6" descr="pum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4357688"/>
            <a:ext cx="4094163" cy="2217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TextovéPole 6"/>
          <p:cNvSpPr txBox="1"/>
          <p:nvPr/>
        </p:nvSpPr>
        <p:spPr>
          <a:xfrm>
            <a:off x="7072313" y="1214438"/>
            <a:ext cx="56991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[14]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2536" name="TextovéPole 7"/>
          <p:cNvSpPr txBox="1"/>
          <p:nvPr/>
        </p:nvSpPr>
        <p:spPr>
          <a:xfrm>
            <a:off x="142875" y="6500813"/>
            <a:ext cx="85725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[24]                                                                                                           [25]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2537" name="Obrázek 8" descr="Heterogeneous_reactor_scheme.png"/>
          <p:cNvPicPr>
            <a:picLocks noChangeAspect="1"/>
          </p:cNvPicPr>
          <p:nvPr/>
        </p:nvPicPr>
        <p:blipFill>
          <a:blip r:embed="rId4"/>
          <a:srcRect l="6686" t="14767" r="4407" b="7547"/>
          <a:stretch>
            <a:fillRect/>
          </a:stretch>
        </p:blipFill>
        <p:spPr>
          <a:xfrm>
            <a:off x="428625" y="0"/>
            <a:ext cx="1571625" cy="1547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8" name="TextovéPole 9"/>
          <p:cNvSpPr txBox="1"/>
          <p:nvPr/>
        </p:nvSpPr>
        <p:spPr>
          <a:xfrm>
            <a:off x="0" y="1071563"/>
            <a:ext cx="5699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[26]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2539" name="TextovéPole 10"/>
          <p:cNvSpPr txBox="1"/>
          <p:nvPr/>
        </p:nvSpPr>
        <p:spPr>
          <a:xfrm>
            <a:off x="1928813" y="714375"/>
            <a:ext cx="5508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Na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Zástupný symbol pro obsah 4" descr="NaOH.jpg"/>
          <p:cNvPicPr>
            <a:picLocks noGrp="1" noChangeAspect="1"/>
          </p:cNvPicPr>
          <p:nvPr>
            <p:ph sz="quarter" idx="13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428625" y="1357313"/>
            <a:ext cx="3879850" cy="3084512"/>
          </a:xfrm>
          <a:ln/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69913" y="517525"/>
            <a:ext cx="7242175" cy="82391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Sloučeniny sodíku</a:t>
            </a:r>
            <a:endParaRPr kumimoji="0" lang="cs-CZ" sz="3600" b="1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76" name="Zástupný symbol pro obsah 3"/>
          <p:cNvSpPr>
            <a:spLocks noGrp="1"/>
          </p:cNvSpPr>
          <p:nvPr>
            <p:ph sz="quarter" idx="14" hasCustomPrompt="1"/>
          </p:nvPr>
        </p:nvSpPr>
        <p:spPr>
          <a:xfrm>
            <a:off x="4429125" y="1285875"/>
            <a:ext cx="3270250" cy="484028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NaOH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bezbarvá, hygroskopická, silně leptavá látka. Je velmi dobře rozpustný ve vodě, při jeho rozpouštění se uvolňuje značné množství tepla a vzniklý roztok se zahřívá. Používá se při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výrobě mýdla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úpravě bavlny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7" name="Obrázek 5" descr="poleptání NaO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500563"/>
            <a:ext cx="1785938" cy="2246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ovéPole 6"/>
          <p:cNvSpPr txBox="1"/>
          <p:nvPr/>
        </p:nvSpPr>
        <p:spPr>
          <a:xfrm>
            <a:off x="2214563" y="5429250"/>
            <a:ext cx="40719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92D050"/>
                </a:solidFill>
                <a:latin typeface="Arial" panose="020B0604020202020204" pitchFamily="34" charset="0"/>
              </a:rPr>
              <a:t>Při poleptání NaOH</a:t>
            </a:r>
            <a:endParaRPr dirty="0">
              <a:solidFill>
                <a:srgbClr val="92D050"/>
              </a:solidFill>
              <a:latin typeface="Arial" panose="020B0604020202020204" pitchFamily="34" charset="0"/>
            </a:endParaRPr>
          </a:p>
          <a:p>
            <a:r>
              <a:rPr dirty="0">
                <a:solidFill>
                  <a:srgbClr val="92D050"/>
                </a:solidFill>
                <a:latin typeface="Arial" panose="020B0604020202020204" pitchFamily="34" charset="0"/>
              </a:rPr>
              <a:t>opláchněte silným </a:t>
            </a:r>
            <a:endParaRPr dirty="0">
              <a:solidFill>
                <a:srgbClr val="92D050"/>
              </a:solidFill>
              <a:latin typeface="Arial" panose="020B0604020202020204" pitchFamily="34" charset="0"/>
            </a:endParaRPr>
          </a:p>
          <a:p>
            <a:r>
              <a:rPr dirty="0">
                <a:solidFill>
                  <a:srgbClr val="92D050"/>
                </a:solidFill>
                <a:latin typeface="Arial" panose="020B0604020202020204" pitchFamily="34" charset="0"/>
              </a:rPr>
              <a:t>proudem studené vody a</a:t>
            </a:r>
            <a:endParaRPr dirty="0">
              <a:solidFill>
                <a:srgbClr val="92D050"/>
              </a:solidFill>
              <a:latin typeface="Arial" panose="020B0604020202020204" pitchFamily="34" charset="0"/>
            </a:endParaRPr>
          </a:p>
          <a:p>
            <a:r>
              <a:rPr dirty="0">
                <a:solidFill>
                  <a:srgbClr val="92D050"/>
                </a:solidFill>
                <a:latin typeface="Arial" panose="020B0604020202020204" pitchFamily="34" charset="0"/>
              </a:rPr>
              <a:t>pak neutralizujte zředěným octem!!!</a:t>
            </a:r>
            <a:endParaRPr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TextovéPole 8"/>
          <p:cNvSpPr txBox="1"/>
          <p:nvPr/>
        </p:nvSpPr>
        <p:spPr>
          <a:xfrm>
            <a:off x="0" y="6500813"/>
            <a:ext cx="56991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[28]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Zástupný symbol pro obsah 4" descr="halit2.jpg"/>
          <p:cNvPicPr>
            <a:picLocks noGrp="1" noChangeAspect="1"/>
          </p:cNvPicPr>
          <p:nvPr>
            <p:ph sz="quarter" idx="13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2875" y="1428750"/>
            <a:ext cx="2835275" cy="2349500"/>
          </a:xfrm>
          <a:ln/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69913" y="590550"/>
            <a:ext cx="7242175" cy="8937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Sloučeniny sodíku</a:t>
            </a:r>
            <a:endParaRPr kumimoji="0" lang="cs-CZ" sz="3600" b="1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80" name="Zástupný symbol pro obsah 3"/>
          <p:cNvSpPr>
            <a:spLocks noGrp="1"/>
          </p:cNvSpPr>
          <p:nvPr>
            <p:ph sz="quarter" idx="14" hasCustomPrompt="1"/>
          </p:nvPr>
        </p:nvSpPr>
        <p:spPr>
          <a:xfrm>
            <a:off x="4643438" y="1651000"/>
            <a:ext cx="3571875" cy="4697413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dirty="0"/>
              <a:t>  </a:t>
            </a:r>
            <a:r>
              <a:rPr b="1" dirty="0">
                <a:solidFill>
                  <a:srgbClr val="FF0000"/>
                </a:solidFill>
              </a:rPr>
              <a:t>NaCl</a:t>
            </a:r>
            <a:r>
              <a:rPr dirty="0"/>
              <a:t> je </a:t>
            </a:r>
            <a:r>
              <a:rPr dirty="0">
                <a:solidFill>
                  <a:srgbClr val="FF0000"/>
                </a:solidFill>
              </a:rPr>
              <a:t>halit, sůl kamenná</a:t>
            </a:r>
            <a:r>
              <a:rPr dirty="0"/>
              <a:t>, neboli </a:t>
            </a:r>
            <a:r>
              <a:rPr dirty="0">
                <a:solidFill>
                  <a:srgbClr val="FF0000"/>
                </a:solidFill>
              </a:rPr>
              <a:t>kuchyňská sůl</a:t>
            </a:r>
            <a:r>
              <a:rPr dirty="0"/>
              <a:t>. Získává se těžbou nebo odpařováním mořské vody.</a:t>
            </a:r>
            <a:endParaRPr dirty="0"/>
          </a:p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dirty="0"/>
              <a:t>  Doporučená dávka NaCl je denně </a:t>
            </a:r>
            <a:br>
              <a:rPr dirty="0"/>
            </a:br>
            <a:r>
              <a:rPr dirty="0"/>
              <a:t>3−7 g, jednorázová toxická dávka je 200−208 g!</a:t>
            </a:r>
            <a:endParaRPr dirty="0"/>
          </a:p>
          <a:p>
            <a:pPr>
              <a:buClrTx/>
              <a:buSzTx/>
              <a:buFont typeface="Wingdings 2" panose="05020102010507070707" pitchFamily="18" charset="2"/>
              <a:buNone/>
            </a:pPr>
            <a:endParaRPr dirty="0"/>
          </a:p>
        </p:txBody>
      </p:sp>
      <p:pic>
        <p:nvPicPr>
          <p:cNvPr id="24581" name="Obrázek 5" descr="Halite-1.jpg"/>
          <p:cNvPicPr>
            <a:picLocks noChangeAspect="1"/>
          </p:cNvPicPr>
          <p:nvPr/>
        </p:nvPicPr>
        <p:blipFill>
          <a:blip r:embed="rId2"/>
          <a:srcRect l="5688" t="6882" r="6146" b="3670"/>
          <a:stretch>
            <a:fillRect/>
          </a:stretch>
        </p:blipFill>
        <p:spPr>
          <a:xfrm>
            <a:off x="2357438" y="2143125"/>
            <a:ext cx="2214562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Obrázek 6" descr="halit3.jpg"/>
          <p:cNvPicPr>
            <a:picLocks noChangeAspect="1"/>
          </p:cNvPicPr>
          <p:nvPr/>
        </p:nvPicPr>
        <p:blipFill>
          <a:blip r:embed="rId3"/>
          <a:srcRect l="6055" t="5469" r="9570" b="5469"/>
          <a:stretch>
            <a:fillRect/>
          </a:stretch>
        </p:blipFill>
        <p:spPr>
          <a:xfrm>
            <a:off x="142875" y="4643438"/>
            <a:ext cx="2643188" cy="209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Obrázek 7" descr="Halite4.jpg"/>
          <p:cNvPicPr>
            <a:picLocks noChangeAspect="1"/>
          </p:cNvPicPr>
          <p:nvPr/>
        </p:nvPicPr>
        <p:blipFill>
          <a:blip r:embed="rId4"/>
          <a:srcRect l="3970" t="7500" r="12094" b="2499"/>
          <a:stretch>
            <a:fillRect/>
          </a:stretch>
        </p:blipFill>
        <p:spPr>
          <a:xfrm>
            <a:off x="2714625" y="4643438"/>
            <a:ext cx="1784350" cy="207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Obrázek 8" descr="Halit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3429000"/>
            <a:ext cx="2214562" cy="143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Zástupný symbol pro obsah 2"/>
          <p:cNvSpPr>
            <a:spLocks noGrp="1"/>
          </p:cNvSpPr>
          <p:nvPr>
            <p:ph sz="quarter" idx="13" hasCustomPrompt="1"/>
          </p:nvPr>
        </p:nvSpPr>
        <p:spPr>
          <a:xfrm>
            <a:off x="457200" y="1143000"/>
            <a:ext cx="3521075" cy="4983163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sz="2400" b="1" dirty="0">
                <a:solidFill>
                  <a:srgbClr val="FF0000"/>
                </a:solidFill>
              </a:rPr>
              <a:t>   Na</a:t>
            </a:r>
            <a:r>
              <a:rPr sz="2400" b="1" baseline="-25000" dirty="0">
                <a:solidFill>
                  <a:srgbClr val="FF0000"/>
                </a:solidFill>
              </a:rPr>
              <a:t>2</a:t>
            </a:r>
            <a:r>
              <a:rPr sz="2400" b="1" dirty="0">
                <a:solidFill>
                  <a:srgbClr val="FF0000"/>
                </a:solidFill>
              </a:rPr>
              <a:t>CO</a:t>
            </a:r>
            <a:r>
              <a:rPr sz="2400" b="1" baseline="-25000" dirty="0">
                <a:solidFill>
                  <a:srgbClr val="FF0000"/>
                </a:solidFill>
              </a:rPr>
              <a:t>3</a:t>
            </a:r>
            <a:r>
              <a:rPr sz="2400" dirty="0"/>
              <a:t> − uhličitan sodný je bílý prášek </a:t>
            </a:r>
            <a:br>
              <a:rPr sz="2400" dirty="0"/>
            </a:br>
            <a:r>
              <a:rPr sz="2400" dirty="0"/>
              <a:t>a používá se k výrobě skla.</a:t>
            </a:r>
            <a:endParaRPr sz="240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733425"/>
            <a:ext cx="7242175" cy="67945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Sloučeniny sodíku</a:t>
            </a:r>
            <a:endParaRPr kumimoji="0" lang="cs-CZ" sz="3600" b="1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4" name="Zástupný symbol pro obsah 3"/>
          <p:cNvSpPr>
            <a:spLocks noGrp="1"/>
          </p:cNvSpPr>
          <p:nvPr>
            <p:ph sz="quarter" idx="14" hasCustomPrompt="1"/>
          </p:nvPr>
        </p:nvSpPr>
        <p:spPr>
          <a:xfrm>
            <a:off x="4429125" y="1143000"/>
            <a:ext cx="3500438" cy="4983163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sz="2400" b="1" dirty="0">
                <a:solidFill>
                  <a:srgbClr val="FF0000"/>
                </a:solidFill>
              </a:rPr>
              <a:t>   NaHCO</a:t>
            </a:r>
            <a:r>
              <a:rPr sz="2400" b="1" baseline="-25000" dirty="0">
                <a:solidFill>
                  <a:srgbClr val="FF0000"/>
                </a:solidFill>
              </a:rPr>
              <a:t>3</a:t>
            </a:r>
            <a:r>
              <a:rPr sz="2400" baseline="-25000" dirty="0"/>
              <a:t> </a:t>
            </a:r>
            <a:r>
              <a:rPr sz="2400" dirty="0"/>
              <a:t>− hydrogenuhličitan sodný neboli jedlá soda je součástí prášku do pečiva, neutralizuje žaludeční šťávy, používá se jako náplň hasicích přístrojů.</a:t>
            </a:r>
            <a:endParaRPr sz="2400" dirty="0"/>
          </a:p>
        </p:txBody>
      </p:sp>
      <p:pic>
        <p:nvPicPr>
          <p:cNvPr id="25605" name="Obrázek 4" descr="Sodium_carbonat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2643188"/>
            <a:ext cx="3811587" cy="297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Obrázek 5" descr="Sodium_bicarbonate.jpg"/>
          <p:cNvPicPr>
            <a:picLocks noChangeAspect="1"/>
          </p:cNvPicPr>
          <p:nvPr/>
        </p:nvPicPr>
        <p:blipFill>
          <a:blip r:embed="rId2"/>
          <a:srcRect l="6250" t="4236" r="14063" b="9467"/>
          <a:stretch>
            <a:fillRect/>
          </a:stretch>
        </p:blipFill>
        <p:spPr>
          <a:xfrm>
            <a:off x="4929188" y="4572000"/>
            <a:ext cx="3000375" cy="1941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TextovéPole 6"/>
          <p:cNvSpPr txBox="1"/>
          <p:nvPr/>
        </p:nvSpPr>
        <p:spPr>
          <a:xfrm>
            <a:off x="0" y="6072188"/>
            <a:ext cx="4918075" cy="1477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NaCl + H</a:t>
            </a:r>
            <a:r>
              <a:rPr baseline="-25000" dirty="0">
                <a:latin typeface="Arial" panose="020B0604020202020204" pitchFamily="34" charset="0"/>
              </a:rPr>
              <a:t>2</a:t>
            </a:r>
            <a:r>
              <a:rPr dirty="0">
                <a:latin typeface="Arial" panose="020B0604020202020204" pitchFamily="34" charset="0"/>
              </a:rPr>
              <a:t>O + NH</a:t>
            </a:r>
            <a:r>
              <a:rPr baseline="-25000" dirty="0">
                <a:latin typeface="Arial" panose="020B0604020202020204" pitchFamily="34" charset="0"/>
              </a:rPr>
              <a:t>3</a:t>
            </a:r>
            <a:r>
              <a:rPr dirty="0">
                <a:latin typeface="Arial" panose="020B0604020202020204" pitchFamily="34" charset="0"/>
              </a:rPr>
              <a:t> + CO</a:t>
            </a:r>
            <a:r>
              <a:rPr baseline="-25000" dirty="0">
                <a:latin typeface="Arial" panose="020B0604020202020204" pitchFamily="34" charset="0"/>
              </a:rPr>
              <a:t>2</a:t>
            </a:r>
            <a:r>
              <a:rPr dirty="0">
                <a:latin typeface="Arial" panose="020B0604020202020204" pitchFamily="34" charset="0"/>
              </a:rPr>
              <a:t> → NaHCO</a:t>
            </a:r>
            <a:r>
              <a:rPr baseline="-25000" dirty="0">
                <a:latin typeface="Arial" panose="020B0604020202020204" pitchFamily="34" charset="0"/>
              </a:rPr>
              <a:t>3</a:t>
            </a:r>
            <a:r>
              <a:rPr dirty="0">
                <a:latin typeface="Arial" panose="020B0604020202020204" pitchFamily="34" charset="0"/>
              </a:rPr>
              <a:t> + NH</a:t>
            </a:r>
            <a:r>
              <a:rPr baseline="-25000" dirty="0">
                <a:latin typeface="Arial" panose="020B0604020202020204" pitchFamily="34" charset="0"/>
              </a:rPr>
              <a:t>4</a:t>
            </a:r>
            <a:r>
              <a:rPr dirty="0">
                <a:latin typeface="Arial" panose="020B0604020202020204" pitchFamily="34" charset="0"/>
              </a:rPr>
              <a:t>Cl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2 NaHCO</a:t>
            </a:r>
            <a:r>
              <a:rPr baseline="-25000" dirty="0">
                <a:latin typeface="Arial" panose="020B0604020202020204" pitchFamily="34" charset="0"/>
              </a:rPr>
              <a:t>3 </a:t>
            </a:r>
            <a:r>
              <a:rPr dirty="0">
                <a:latin typeface="Arial" panose="020B0604020202020204" pitchFamily="34" charset="0"/>
              </a:rPr>
              <a:t>→ Na</a:t>
            </a:r>
            <a:r>
              <a:rPr baseline="-25000" dirty="0">
                <a:latin typeface="Arial" panose="020B0604020202020204" pitchFamily="34" charset="0"/>
              </a:rPr>
              <a:t>2</a:t>
            </a:r>
            <a:r>
              <a:rPr dirty="0">
                <a:latin typeface="Arial" panose="020B0604020202020204" pitchFamily="34" charset="0"/>
              </a:rPr>
              <a:t>CO</a:t>
            </a:r>
            <a:r>
              <a:rPr baseline="-25000" dirty="0">
                <a:latin typeface="Arial" panose="020B0604020202020204" pitchFamily="34" charset="0"/>
              </a:rPr>
              <a:t>3 </a:t>
            </a:r>
            <a:r>
              <a:rPr dirty="0">
                <a:latin typeface="Arial" panose="020B0604020202020204" pitchFamily="34" charset="0"/>
              </a:rPr>
              <a:t> + H</a:t>
            </a:r>
            <a:r>
              <a:rPr baseline="-25000" dirty="0">
                <a:latin typeface="Arial" panose="020B0604020202020204" pitchFamily="34" charset="0"/>
              </a:rPr>
              <a:t>2</a:t>
            </a:r>
            <a:r>
              <a:rPr dirty="0">
                <a:latin typeface="Arial" panose="020B0604020202020204" pitchFamily="34" charset="0"/>
              </a:rPr>
              <a:t>O + CO</a:t>
            </a:r>
            <a:r>
              <a:rPr baseline="-25000" dirty="0">
                <a:latin typeface="Arial" panose="020B0604020202020204" pitchFamily="34" charset="0"/>
              </a:rPr>
              <a:t>2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5608" name="TextovéPole 7"/>
          <p:cNvSpPr txBox="1"/>
          <p:nvPr/>
        </p:nvSpPr>
        <p:spPr>
          <a:xfrm>
            <a:off x="500063" y="5715000"/>
            <a:ext cx="9794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Výroba: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TextovéPole 8"/>
          <p:cNvSpPr txBox="1"/>
          <p:nvPr/>
        </p:nvSpPr>
        <p:spPr>
          <a:xfrm>
            <a:off x="0" y="2500313"/>
            <a:ext cx="56991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[33]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5610" name="TextovéPole 9"/>
          <p:cNvSpPr txBox="1"/>
          <p:nvPr/>
        </p:nvSpPr>
        <p:spPr>
          <a:xfrm>
            <a:off x="7215188" y="6500813"/>
            <a:ext cx="56991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[34]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Zástupný symbol pro obsah 2"/>
          <p:cNvSpPr>
            <a:spLocks noGrp="1"/>
          </p:cNvSpPr>
          <p:nvPr>
            <p:ph sz="quarter" idx="13" hasCustomPrompt="1"/>
          </p:nvPr>
        </p:nvSpPr>
        <p:spPr>
          <a:xfrm>
            <a:off x="457200" y="1143000"/>
            <a:ext cx="3521075" cy="4983163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sz="2400" b="1" dirty="0">
                <a:solidFill>
                  <a:srgbClr val="FF0000"/>
                </a:solidFill>
              </a:rPr>
              <a:t>   NaNO</a:t>
            </a:r>
            <a:r>
              <a:rPr sz="2400" b="1" baseline="-25000" dirty="0">
                <a:solidFill>
                  <a:srgbClr val="FF0000"/>
                </a:solidFill>
              </a:rPr>
              <a:t>3</a:t>
            </a:r>
            <a:r>
              <a:rPr sz="2400" baseline="-25000" dirty="0"/>
              <a:t> </a:t>
            </a:r>
            <a:r>
              <a:rPr sz="2400" dirty="0"/>
              <a:t>− dusičnan sodný je bezbarvá krystalická látka </a:t>
            </a:r>
            <a:br>
              <a:rPr sz="2400" dirty="0"/>
            </a:br>
            <a:r>
              <a:rPr sz="2400" dirty="0"/>
              <a:t>s nahořklou chutí, velmi dobře se rozpouští ve vodě. Používá se k výrobě hnojiv (chilský ledek).</a:t>
            </a:r>
            <a:endParaRPr sz="240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588963"/>
            <a:ext cx="7242175" cy="75247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Sloučeniny sodíku</a:t>
            </a:r>
            <a:endParaRPr kumimoji="0" lang="cs-CZ" sz="3600" b="1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8" name="Zástupný symbol pro obsah 3"/>
          <p:cNvSpPr>
            <a:spLocks noGrp="1"/>
          </p:cNvSpPr>
          <p:nvPr>
            <p:ph sz="quarter" idx="14" hasCustomPrompt="1"/>
          </p:nvPr>
        </p:nvSpPr>
        <p:spPr>
          <a:xfrm>
            <a:off x="4178300" y="1143000"/>
            <a:ext cx="3521075" cy="4983163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sz="2400" b="1" dirty="0">
                <a:solidFill>
                  <a:srgbClr val="FF0000"/>
                </a:solidFill>
              </a:rPr>
              <a:t>   Na</a:t>
            </a:r>
            <a:r>
              <a:rPr sz="2400" b="1" baseline="-25000" dirty="0">
                <a:solidFill>
                  <a:srgbClr val="FF0000"/>
                </a:solidFill>
              </a:rPr>
              <a:t>2</a:t>
            </a:r>
            <a:r>
              <a:rPr sz="2400" b="1" dirty="0">
                <a:solidFill>
                  <a:srgbClr val="FF0000"/>
                </a:solidFill>
              </a:rPr>
              <a:t>SO</a:t>
            </a:r>
            <a:r>
              <a:rPr sz="2400" b="1" baseline="-25000" dirty="0">
                <a:solidFill>
                  <a:srgbClr val="FF0000"/>
                </a:solidFill>
              </a:rPr>
              <a:t>4</a:t>
            </a:r>
            <a:r>
              <a:rPr sz="2400" b="1" dirty="0">
                <a:solidFill>
                  <a:srgbClr val="FF0000"/>
                </a:solidFill>
              </a:rPr>
              <a:t>.10H</a:t>
            </a:r>
            <a:r>
              <a:rPr sz="2400" b="1" baseline="-25000" dirty="0">
                <a:solidFill>
                  <a:srgbClr val="FF0000"/>
                </a:solidFill>
              </a:rPr>
              <a:t>2</a:t>
            </a:r>
            <a:r>
              <a:rPr sz="2400" b="1" dirty="0">
                <a:solidFill>
                  <a:srgbClr val="FF0000"/>
                </a:solidFill>
              </a:rPr>
              <a:t>O</a:t>
            </a:r>
            <a:r>
              <a:rPr sz="2400" dirty="0"/>
              <a:t> − dekahydrát síranu sodného = Glauberova sůl. Používá se </a:t>
            </a:r>
            <a:br>
              <a:rPr sz="2400" dirty="0"/>
            </a:br>
            <a:r>
              <a:rPr sz="2400" dirty="0"/>
              <a:t>k výrobě papíru </a:t>
            </a:r>
            <a:br>
              <a:rPr sz="2400" dirty="0"/>
            </a:br>
            <a:r>
              <a:rPr sz="2400" dirty="0"/>
              <a:t>a textilu.</a:t>
            </a:r>
            <a:endParaRPr sz="2400" dirty="0"/>
          </a:p>
        </p:txBody>
      </p:sp>
      <p:pic>
        <p:nvPicPr>
          <p:cNvPr id="26629" name="Obrázek 4" descr="DUSIčnan sodn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4214813"/>
            <a:ext cx="3978275" cy="2462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Obrázek 5" descr="glauberova sůl.jpg"/>
          <p:cNvPicPr>
            <a:picLocks noChangeAspect="1"/>
          </p:cNvPicPr>
          <p:nvPr/>
        </p:nvPicPr>
        <p:blipFill>
          <a:blip r:embed="rId2"/>
          <a:srcRect l="5339" t="5000" r="2258" b="5000"/>
          <a:stretch>
            <a:fillRect/>
          </a:stretch>
        </p:blipFill>
        <p:spPr>
          <a:xfrm>
            <a:off x="4929188" y="3429000"/>
            <a:ext cx="2738437" cy="328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TextovéPole 6"/>
          <p:cNvSpPr txBox="1"/>
          <p:nvPr/>
        </p:nvSpPr>
        <p:spPr>
          <a:xfrm>
            <a:off x="0" y="6357938"/>
            <a:ext cx="878681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[35]                                                                                                                  [36]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44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draslík</a:t>
            </a:r>
            <a:endParaRPr kumimoji="0" lang="cs-CZ" sz="44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 hasCustomPrompt="1"/>
          </p:nvPr>
        </p:nvSpPr>
        <p:spPr>
          <a:ln/>
        </p:spPr>
        <p:txBody>
          <a:bodyPr vert="horz" wrap="square" lIns="91440" tIns="45720" rIns="91440" bIns="45720" anchor="t"/>
          <a:p>
            <a:pPr algn="ctr">
              <a:buFont typeface="Wingdings 2" panose="05020102010507070707" pitchFamily="18" charset="2"/>
              <a:buNone/>
            </a:pPr>
            <a:r>
              <a:rPr dirty="0">
                <a:solidFill>
                  <a:srgbClr val="FF0000"/>
                </a:solidFill>
              </a:rPr>
              <a:t>Draslík</a:t>
            </a:r>
            <a:r>
              <a:rPr dirty="0"/>
              <a:t> je biogenní prvek, v těle se vyskytuje </a:t>
            </a:r>
            <a:br>
              <a:rPr dirty="0"/>
            </a:br>
            <a:r>
              <a:rPr dirty="0"/>
              <a:t>v podobě draselného iontu, je důležitý pro správnou funkci membrán (sodno-draselné pumpy).</a:t>
            </a:r>
            <a:endParaRPr dirty="0"/>
          </a:p>
        </p:txBody>
      </p:sp>
      <p:pic>
        <p:nvPicPr>
          <p:cNvPr id="27652" name="Obrázek 3" descr="draslí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3071813"/>
            <a:ext cx="23336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Obrázek 4" descr="Kalium krájet nož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929063"/>
            <a:ext cx="2714625" cy="279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Obrázek 5" descr="pum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71813"/>
            <a:ext cx="3281362" cy="177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Obrázek 6" descr="draslík2.png"/>
          <p:cNvPicPr>
            <a:picLocks noChangeAspect="1"/>
          </p:cNvPicPr>
          <p:nvPr/>
        </p:nvPicPr>
        <p:blipFill>
          <a:blip r:embed="rId4"/>
          <a:srcRect l="18523" t="22453" r="18523" b="16193"/>
          <a:stretch>
            <a:fillRect/>
          </a:stretch>
        </p:blipFill>
        <p:spPr>
          <a:xfrm>
            <a:off x="5715000" y="142875"/>
            <a:ext cx="1517650" cy="161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6" name="TextovéPole 7"/>
          <p:cNvSpPr txBox="1"/>
          <p:nvPr/>
        </p:nvSpPr>
        <p:spPr>
          <a:xfrm>
            <a:off x="7215188" y="5000625"/>
            <a:ext cx="56991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[25]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7657" name="TextovéPole 8"/>
          <p:cNvSpPr txBox="1"/>
          <p:nvPr/>
        </p:nvSpPr>
        <p:spPr>
          <a:xfrm>
            <a:off x="214313" y="542925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[9]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7658" name="TextovéPole 9"/>
          <p:cNvSpPr txBox="1"/>
          <p:nvPr/>
        </p:nvSpPr>
        <p:spPr>
          <a:xfrm>
            <a:off x="5000625" y="6286500"/>
            <a:ext cx="6413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[13]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7659" name="TextovéPole 10"/>
          <p:cNvSpPr txBox="1"/>
          <p:nvPr/>
        </p:nvSpPr>
        <p:spPr>
          <a:xfrm>
            <a:off x="7286625" y="357188"/>
            <a:ext cx="56991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[37]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Motivace: Najděte ve větě ukrytý prvek!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 CHASO, DÍKY ZA PĚKNOU PÍSNIČKU!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to kov, který se dá krájet nožem.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Jeho soli barví plamen žlutě.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Vyskytuje se ve výbojkách i jaderných reaktorech.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Máte ho doma v podobě sloučeniny − kuchyňské soli.</a:t>
            </a:r>
            <a:endParaRPr kumimoji="0" lang="cs-CZ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Obrázek 3" descr="360px-Flametest--Na_swn.jpg"/>
          <p:cNvPicPr>
            <a:picLocks noChangeAspect="1"/>
          </p:cNvPicPr>
          <p:nvPr/>
        </p:nvPicPr>
        <p:blipFill>
          <a:blip r:embed="rId1"/>
          <a:srcRect l="19106" t="4585" r="23582" b="3712"/>
          <a:stretch>
            <a:fillRect/>
          </a:stretch>
        </p:blipFill>
        <p:spPr>
          <a:xfrm>
            <a:off x="179388" y="3500438"/>
            <a:ext cx="1079500" cy="288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Obrázek 4" descr="Natrium.jpg"/>
          <p:cNvPicPr>
            <a:picLocks noChangeAspect="1"/>
          </p:cNvPicPr>
          <p:nvPr/>
        </p:nvPicPr>
        <p:blipFill>
          <a:blip r:embed="rId2"/>
          <a:srcRect l="26208" t="33105" r="17233" b="17233"/>
          <a:stretch>
            <a:fillRect/>
          </a:stretch>
        </p:blipFill>
        <p:spPr>
          <a:xfrm>
            <a:off x="6380163" y="3284538"/>
            <a:ext cx="1733550" cy="1141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Obrázek 5" descr="800px-Large_Sodium_Explo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5221288"/>
            <a:ext cx="2043113" cy="1535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Zástupný symbol pro obsah 2"/>
          <p:cNvSpPr>
            <a:spLocks noGrp="1"/>
          </p:cNvSpPr>
          <p:nvPr>
            <p:ph sz="quarter" idx="13" hasCustomPrompt="1"/>
          </p:nvPr>
        </p:nvSpPr>
        <p:spPr>
          <a:xfrm>
            <a:off x="457200" y="1143000"/>
            <a:ext cx="3521075" cy="4983163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sz="2000" b="1" dirty="0">
                <a:solidFill>
                  <a:srgbClr val="FF0000"/>
                </a:solidFill>
              </a:rPr>
              <a:t>   KOH</a:t>
            </a:r>
            <a:r>
              <a:rPr sz="2000" dirty="0"/>
              <a:t> </a:t>
            </a:r>
            <a:r>
              <a:rPr sz="2400" dirty="0"/>
              <a:t>−</a:t>
            </a:r>
            <a:r>
              <a:rPr sz="2000" dirty="0"/>
              <a:t> je bezbarvá, hygroskopická, silně leptavá látka. Je velmi dobře rozpustný ve vodě, při jeho rozpouštění se uvolňuje značné množství tepla a vzniklý roztok se zahřívá. Používá se při </a:t>
            </a:r>
            <a:r>
              <a:rPr sz="2000" dirty="0">
                <a:solidFill>
                  <a:srgbClr val="FF0000"/>
                </a:solidFill>
              </a:rPr>
              <a:t>výrobě mýdla a papíru</a:t>
            </a:r>
            <a:r>
              <a:rPr sz="2000" dirty="0"/>
              <a:t>.</a:t>
            </a:r>
            <a:endParaRPr sz="200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42938" y="588963"/>
            <a:ext cx="7242175" cy="75247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Sloučeniny draslíku</a:t>
            </a:r>
            <a:endParaRPr kumimoji="0" lang="cs-CZ" sz="3600" b="1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76" name="Zástupný symbol pro obsah 3"/>
          <p:cNvSpPr>
            <a:spLocks noGrp="1"/>
          </p:cNvSpPr>
          <p:nvPr>
            <p:ph sz="quarter" idx="14" hasCustomPrompt="1"/>
          </p:nvPr>
        </p:nvSpPr>
        <p:spPr>
          <a:xfrm>
            <a:off x="4178300" y="1143000"/>
            <a:ext cx="3521075" cy="4983163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sz="2400" b="1" dirty="0">
                <a:solidFill>
                  <a:srgbClr val="FF0000"/>
                </a:solidFill>
              </a:rPr>
              <a:t>   KCl</a:t>
            </a:r>
            <a:r>
              <a:rPr sz="2400" dirty="0"/>
              <a:t> − tvoří bílé krystalky, používá se </a:t>
            </a:r>
            <a:r>
              <a:rPr sz="2400" dirty="0">
                <a:solidFill>
                  <a:srgbClr val="FF0000"/>
                </a:solidFill>
              </a:rPr>
              <a:t>při výrobě hnojiv a fotografických emulzí</a:t>
            </a:r>
            <a:r>
              <a:rPr sz="2400" dirty="0"/>
              <a:t>, toxická dávka je 15 g − způsobuje křeče, infarkt. </a:t>
            </a:r>
            <a:br>
              <a:rPr sz="2400" dirty="0"/>
            </a:br>
            <a:r>
              <a:rPr sz="2400" dirty="0"/>
              <a:t>V přírodě se vyskytuje jako nerost sylvín.</a:t>
            </a:r>
            <a:endParaRPr sz="2400" dirty="0"/>
          </a:p>
          <a:p>
            <a:pPr>
              <a:buClrTx/>
              <a:buSzTx/>
              <a:buFont typeface="Wingdings 2" panose="05020102010507070707" pitchFamily="18" charset="2"/>
              <a:buNone/>
            </a:pPr>
            <a:endParaRPr dirty="0"/>
          </a:p>
        </p:txBody>
      </p:sp>
      <p:pic>
        <p:nvPicPr>
          <p:cNvPr id="28677" name="Obrázek 4" descr="KOH.jpg"/>
          <p:cNvPicPr>
            <a:picLocks noChangeAspect="1"/>
          </p:cNvPicPr>
          <p:nvPr/>
        </p:nvPicPr>
        <p:blipFill>
          <a:blip r:embed="rId1"/>
          <a:srcRect l="24753" t="25000" r="19554" b="16666"/>
          <a:stretch>
            <a:fillRect/>
          </a:stretch>
        </p:blipFill>
        <p:spPr>
          <a:xfrm>
            <a:off x="785813" y="4000500"/>
            <a:ext cx="2643187" cy="274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ovéPole 6"/>
          <p:cNvSpPr txBox="1"/>
          <p:nvPr/>
        </p:nvSpPr>
        <p:spPr>
          <a:xfrm>
            <a:off x="142875" y="6357938"/>
            <a:ext cx="93583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[38]                                                                                                               [39]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8679" name="Obrázek 7" descr="KCl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4500563"/>
            <a:ext cx="3548063" cy="2166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Zástupný symbol pro obsah 2"/>
          <p:cNvSpPr>
            <a:spLocks noGrp="1"/>
          </p:cNvSpPr>
          <p:nvPr>
            <p:ph sz="quarter" idx="13" hasCustomPrompt="1"/>
          </p:nvPr>
        </p:nvSpPr>
        <p:spPr>
          <a:xfrm>
            <a:off x="457200" y="1285875"/>
            <a:ext cx="3521075" cy="4840288"/>
          </a:xfrm>
          <a:ln/>
        </p:spPr>
        <p:txBody>
          <a:bodyPr vert="horz" wrap="square" lIns="91440" tIns="45720" rIns="91440" bIns="45720" anchor="t"/>
          <a:p>
            <a:pPr algn="ctr">
              <a:buClrTx/>
              <a:buSzTx/>
              <a:buFont typeface="Wingdings 2" panose="05020102010507070707" pitchFamily="18" charset="2"/>
              <a:buNone/>
            </a:pPr>
            <a:r>
              <a:rPr b="1" dirty="0">
                <a:solidFill>
                  <a:srgbClr val="FF0000"/>
                </a:solidFill>
              </a:rPr>
              <a:t>K</a:t>
            </a:r>
            <a:r>
              <a:rPr b="1" baseline="-25000" dirty="0">
                <a:solidFill>
                  <a:srgbClr val="FF0000"/>
                </a:solidFill>
              </a:rPr>
              <a:t>2</a:t>
            </a:r>
            <a:r>
              <a:rPr b="1" dirty="0">
                <a:solidFill>
                  <a:srgbClr val="FF0000"/>
                </a:solidFill>
              </a:rPr>
              <a:t>CO</a:t>
            </a:r>
            <a:r>
              <a:rPr b="1" baseline="-25000" dirty="0">
                <a:solidFill>
                  <a:srgbClr val="FF0000"/>
                </a:solidFill>
              </a:rPr>
              <a:t>3</a:t>
            </a:r>
            <a:r>
              <a:rPr baseline="-25000" dirty="0"/>
              <a:t> </a:t>
            </a:r>
            <a:r>
              <a:rPr sz="2400" dirty="0"/>
              <a:t>−</a:t>
            </a:r>
            <a:r>
              <a:rPr dirty="0"/>
              <a:t> potaš je bílá látka rozpustná ve vodě, používá se při výrobě skla, mýdla, textilu.</a:t>
            </a:r>
            <a:endParaRPr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85813" y="733425"/>
            <a:ext cx="7242175" cy="75088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Sloučeniny draslíku</a:t>
            </a:r>
            <a:endParaRPr kumimoji="0" lang="cs-CZ" sz="3600" b="1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700" name="Zástupný symbol pro obsah 3"/>
          <p:cNvSpPr>
            <a:spLocks noGrp="1"/>
          </p:cNvSpPr>
          <p:nvPr>
            <p:ph sz="quarter" idx="14" hasCustomPrompt="1"/>
          </p:nvPr>
        </p:nvSpPr>
        <p:spPr>
          <a:xfrm>
            <a:off x="4178300" y="1285875"/>
            <a:ext cx="3521075" cy="4840288"/>
          </a:xfrm>
          <a:ln/>
        </p:spPr>
        <p:txBody>
          <a:bodyPr vert="horz" wrap="square" lIns="91440" tIns="45720" rIns="91440" bIns="45720" anchor="t"/>
          <a:p>
            <a:pPr algn="ctr">
              <a:buClrTx/>
              <a:buSzTx/>
              <a:buFont typeface="Wingdings 2" panose="05020102010507070707" pitchFamily="18" charset="2"/>
              <a:buNone/>
            </a:pPr>
            <a:r>
              <a:rPr b="1" dirty="0">
                <a:solidFill>
                  <a:srgbClr val="FF0000"/>
                </a:solidFill>
              </a:rPr>
              <a:t>KNO</a:t>
            </a:r>
            <a:r>
              <a:rPr b="1" baseline="-25000" dirty="0">
                <a:solidFill>
                  <a:srgbClr val="FF0000"/>
                </a:solidFill>
              </a:rPr>
              <a:t>3</a:t>
            </a:r>
            <a:r>
              <a:rPr baseline="-25000" dirty="0"/>
              <a:t> </a:t>
            </a:r>
            <a:r>
              <a:rPr sz="2400" dirty="0"/>
              <a:t>−</a:t>
            </a:r>
            <a:r>
              <a:rPr dirty="0"/>
              <a:t> draselný ledek je bezbarvá krystalická látka, používá se jako hnojivo.</a:t>
            </a:r>
            <a:endParaRPr dirty="0"/>
          </a:p>
        </p:txBody>
      </p:sp>
      <p:pic>
        <p:nvPicPr>
          <p:cNvPr id="29701" name="Obrázek 4" descr="dusičnan draseln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0" y="3714750"/>
            <a:ext cx="3773488" cy="219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Obrázek 5" descr="uhličitan draseln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14750"/>
            <a:ext cx="3859213" cy="206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TextovéPole 6"/>
          <p:cNvSpPr txBox="1"/>
          <p:nvPr/>
        </p:nvSpPr>
        <p:spPr>
          <a:xfrm>
            <a:off x="285750" y="5429250"/>
            <a:ext cx="8286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[40]                                                                                                           [41]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9704" name="TextovéPole 7"/>
          <p:cNvSpPr txBox="1"/>
          <p:nvPr/>
        </p:nvSpPr>
        <p:spPr>
          <a:xfrm>
            <a:off x="357188" y="6072188"/>
            <a:ext cx="76438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Ú.: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 Zjistěte, kde je nejbližší továrna na výrobu mýdla a na výrobu hnojiv.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      Jaký je chemický název ledku draselného?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Zástupný symbol pro obsah 2"/>
          <p:cNvSpPr>
            <a:spLocks noGrp="1"/>
          </p:cNvSpPr>
          <p:nvPr>
            <p:ph sz="quarter" idx="13" hasCustomPrompt="1"/>
          </p:nvPr>
        </p:nvSpPr>
        <p:spPr>
          <a:xfrm>
            <a:off x="457200" y="1071563"/>
            <a:ext cx="3521075" cy="5054600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b="1" dirty="0">
                <a:solidFill>
                  <a:srgbClr val="FF0000"/>
                </a:solidFill>
              </a:rPr>
              <a:t>  KI </a:t>
            </a:r>
            <a:r>
              <a:rPr sz="2400" dirty="0"/>
              <a:t>−</a:t>
            </a:r>
            <a:r>
              <a:rPr dirty="0"/>
              <a:t> jodid draselný se používá jako </a:t>
            </a:r>
            <a:r>
              <a:rPr dirty="0">
                <a:solidFill>
                  <a:srgbClr val="FF0000"/>
                </a:solidFill>
              </a:rPr>
              <a:t>dezinfekce</a:t>
            </a:r>
            <a:r>
              <a:rPr dirty="0"/>
              <a:t> a jako přísada do krmiv.</a:t>
            </a:r>
            <a:endParaRPr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14313"/>
            <a:ext cx="7242175" cy="71437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Sloučeniny draslíku</a:t>
            </a:r>
            <a:endParaRPr kumimoji="0" lang="cs-CZ" sz="3600" b="1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4" name="Zástupný symbol pro obsah 3"/>
          <p:cNvSpPr>
            <a:spLocks noGrp="1"/>
          </p:cNvSpPr>
          <p:nvPr>
            <p:ph sz="quarter" idx="14" hasCustomPrompt="1"/>
          </p:nvPr>
        </p:nvSpPr>
        <p:spPr>
          <a:xfrm>
            <a:off x="4429125" y="1000125"/>
            <a:ext cx="3270250" cy="5126038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sz="2400" b="1" dirty="0">
                <a:solidFill>
                  <a:srgbClr val="FF0000"/>
                </a:solidFill>
              </a:rPr>
              <a:t>   KCN</a:t>
            </a:r>
            <a:r>
              <a:rPr sz="2400" dirty="0"/>
              <a:t> − kyanid draselný = cyankáli, je bílý, krystalický, hygroskopický a jedovatý. Smrtelná dávka je 0,25 g. Používá se k </a:t>
            </a:r>
            <a:r>
              <a:rPr sz="2400" dirty="0">
                <a:solidFill>
                  <a:srgbClr val="FF0000"/>
                </a:solidFill>
              </a:rPr>
              <a:t>povrchové úpravě kovů</a:t>
            </a:r>
            <a:r>
              <a:rPr sz="2400" dirty="0"/>
              <a:t>.</a:t>
            </a:r>
            <a:endParaRPr sz="2400" dirty="0"/>
          </a:p>
          <a:p>
            <a:pPr>
              <a:buClrTx/>
              <a:buSzTx/>
              <a:buFont typeface="Wingdings 2" panose="05020102010507070707" pitchFamily="18" charset="2"/>
              <a:buNone/>
            </a:pPr>
            <a:endParaRPr dirty="0"/>
          </a:p>
        </p:txBody>
      </p:sp>
      <p:pic>
        <p:nvPicPr>
          <p:cNvPr id="30725" name="Obrázek 4" descr="K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3071813"/>
            <a:ext cx="4384675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Obrázek 5" descr="KCN.jpg"/>
          <p:cNvPicPr>
            <a:picLocks noChangeAspect="1"/>
          </p:cNvPicPr>
          <p:nvPr/>
        </p:nvPicPr>
        <p:blipFill>
          <a:blip r:embed="rId2"/>
          <a:srcRect l="39063" t="22916" r="21875" b="35417"/>
          <a:stretch>
            <a:fillRect/>
          </a:stretch>
        </p:blipFill>
        <p:spPr>
          <a:xfrm>
            <a:off x="4911725" y="4357688"/>
            <a:ext cx="3000375" cy="240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TextovéPole 6"/>
          <p:cNvSpPr txBox="1"/>
          <p:nvPr/>
        </p:nvSpPr>
        <p:spPr>
          <a:xfrm>
            <a:off x="214313" y="6500813"/>
            <a:ext cx="4857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[42]                                                            [43]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Zástupný symbol pro obsah 2"/>
          <p:cNvSpPr>
            <a:spLocks noGrp="1"/>
          </p:cNvSpPr>
          <p:nvPr>
            <p:ph sz="quarter" idx="13" hasCustomPrompt="1"/>
          </p:nvPr>
        </p:nvSpPr>
        <p:spPr>
          <a:xfrm>
            <a:off x="695325" y="1354138"/>
            <a:ext cx="3521075" cy="4768850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 2" panose="05020102010507070707" pitchFamily="18" charset="2"/>
              <a:buNone/>
            </a:pPr>
            <a:r>
              <a:rPr dirty="0"/>
              <a:t>   </a:t>
            </a:r>
            <a:r>
              <a:rPr sz="3200" b="1" dirty="0">
                <a:solidFill>
                  <a:srgbClr val="FF0000"/>
                </a:solidFill>
              </a:rPr>
              <a:t>Chlorečnan draselný KClO</a:t>
            </a:r>
            <a:r>
              <a:rPr sz="3200" b="1" baseline="-25000" dirty="0">
                <a:solidFill>
                  <a:srgbClr val="FF0000"/>
                </a:solidFill>
              </a:rPr>
              <a:t>3</a:t>
            </a:r>
            <a:endParaRPr sz="3200" b="1" baseline="-25000" dirty="0">
              <a:solidFill>
                <a:srgbClr val="FF0000"/>
              </a:solidFill>
            </a:endParaRPr>
          </a:p>
          <a:p>
            <a:pPr>
              <a:buClrTx/>
              <a:buSzTx/>
              <a:buFont typeface="Wingdings" panose="05000000000000000000" pitchFamily="2" charset="2"/>
              <a:buChar char="v"/>
            </a:pPr>
            <a:r>
              <a:rPr dirty="0"/>
              <a:t>Bílý, krystalický</a:t>
            </a:r>
            <a:endParaRPr dirty="0"/>
          </a:p>
          <a:p>
            <a:pPr>
              <a:buClrTx/>
              <a:buSzTx/>
              <a:buFont typeface="Wingdings" panose="05000000000000000000" pitchFamily="2" charset="2"/>
              <a:buChar char="v"/>
            </a:pPr>
            <a:r>
              <a:rPr dirty="0"/>
              <a:t>Vysoce reaktivní, explozivní</a:t>
            </a:r>
            <a:endParaRPr dirty="0"/>
          </a:p>
          <a:p>
            <a:pPr>
              <a:buClrTx/>
              <a:buSzTx/>
              <a:buFont typeface="Wingdings" panose="05000000000000000000" pitchFamily="2" charset="2"/>
              <a:buChar char="v"/>
            </a:pPr>
            <a:r>
              <a:rPr dirty="0"/>
              <a:t>Jedovatý </a:t>
            </a:r>
            <a:endParaRPr dirty="0"/>
          </a:p>
          <a:p>
            <a:pPr>
              <a:buClrTx/>
              <a:buSzTx/>
              <a:buFont typeface="Wingdings" panose="05000000000000000000" pitchFamily="2" charset="2"/>
              <a:buChar char="v"/>
            </a:pPr>
            <a:r>
              <a:rPr dirty="0"/>
              <a:t>Použití </a:t>
            </a:r>
            <a:br>
              <a:rPr dirty="0"/>
            </a:br>
            <a:r>
              <a:rPr dirty="0"/>
              <a:t>v pyrotechnice</a:t>
            </a:r>
            <a:endParaRPr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320675"/>
            <a:ext cx="7242175" cy="8937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Sloučeniny draslíku</a:t>
            </a:r>
            <a:endParaRPr kumimoji="0" lang="cs-CZ" sz="3600" b="1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8" name="Zástupný symbol pro obsah 4" descr="KCL.jpg"/>
          <p:cNvPicPr>
            <a:picLocks noGrp="1" noChangeAspect="1"/>
          </p:cNvPicPr>
          <p:nvPr>
            <p:ph sz="quarter" idx="14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4214813" y="1357313"/>
            <a:ext cx="3071812" cy="2309812"/>
          </a:xfrm>
          <a:ln/>
        </p:spPr>
      </p:pic>
      <p:sp>
        <p:nvSpPr>
          <p:cNvPr id="31749" name="TextovéPole 5"/>
          <p:cNvSpPr txBox="1"/>
          <p:nvPr/>
        </p:nvSpPr>
        <p:spPr>
          <a:xfrm>
            <a:off x="7429500" y="3214688"/>
            <a:ext cx="712788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[44]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[45]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4313" y="5572125"/>
            <a:ext cx="6000750" cy="1477963"/>
          </a:xfrm>
          <a:prstGeom prst="rect">
            <a:avLst/>
          </a:prstGeom>
          <a:noFill/>
        </p:spPr>
        <p:txBody>
          <a:bodyPr>
            <a:spAutoFit/>
          </a:bodyPr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ODKAZY NA VIDEA – POZOR!!!</a:t>
            </a:r>
            <a:endParaRPr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NEBEZPEČNÉ POKUSY!!!</a:t>
            </a:r>
            <a:endParaRPr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2"/>
              </a:rPr>
              <a:t>http://www.youtube.com/watch?v=nN8xD_bv2aQ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3"/>
              </a:rPr>
              <a:t>http://www.youtube.com/watch?v=gUw8fb9SnDk&amp;NR=1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1751" name="Obrázek 7" descr="KClO3-sugar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3" y="3786188"/>
            <a:ext cx="3143250" cy="2357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opakování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91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Které prvky řadíme mezi alkalické kovy?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Popište společné vlastnosti alkalických kovů.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Které oxidační číslo je typické pro sloučeniny s</a:t>
            </a:r>
            <a:r>
              <a:rPr kumimoji="0" lang="cs-CZ" sz="1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-prvků?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 a proč sloučeniny alkalických kovů barví plamen?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Zakreslete a zapište elektrolýzu chloridu draselného.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vybraného s</a:t>
            </a:r>
            <a:r>
              <a:rPr kumimoji="0" lang="cs-CZ" sz="1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-prvku udejte: výskyt, vlastnosti, použití, výčet sloučenin </a:t>
            </a:r>
            <a:b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jejich význam.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42875"/>
            <a:ext cx="7239000" cy="785813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28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Opakování – najděte a opravte chyby</a:t>
            </a:r>
            <a:endParaRPr kumimoji="0" lang="cs-CZ" sz="2800" b="0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042988" y="1125538"/>
            <a:ext cx="7239000" cy="5384800"/>
          </a:xfrm>
          <a:ln/>
        </p:spPr>
        <p:txBody>
          <a:bodyPr vert="horz" wrap="square" lIns="91440" tIns="45720" rIns="91440" bIns="45720" anchor="t"/>
          <a:p>
            <a:pPr>
              <a:buFont typeface="Wingdings 2" panose="05020102010507070707" pitchFamily="18" charset="2"/>
              <a:buNone/>
            </a:pPr>
            <a:r>
              <a:rPr dirty="0">
                <a:solidFill>
                  <a:srgbClr val="FF0000"/>
                </a:solidFill>
              </a:rPr>
              <a:t>1.</a:t>
            </a:r>
            <a:r>
              <a:rPr dirty="0"/>
              <a:t> S</a:t>
            </a:r>
            <a:r>
              <a:rPr baseline="30000" dirty="0"/>
              <a:t>1</a:t>
            </a:r>
            <a:r>
              <a:rPr dirty="0"/>
              <a:t> prvky mají 2 valenční elektrony.</a:t>
            </a:r>
            <a:endParaRPr dirty="0"/>
          </a:p>
          <a:p>
            <a:pPr>
              <a:buFont typeface="Wingdings 2" panose="05020102010507070707" pitchFamily="18" charset="2"/>
              <a:buNone/>
            </a:pPr>
            <a:r>
              <a:rPr dirty="0">
                <a:solidFill>
                  <a:srgbClr val="FF0000"/>
                </a:solidFill>
              </a:rPr>
              <a:t>2.</a:t>
            </a:r>
            <a:r>
              <a:rPr dirty="0"/>
              <a:t> Alkalické kovy reagují s vodou za vzniku</a:t>
            </a:r>
            <a:endParaRPr dirty="0"/>
          </a:p>
          <a:p>
            <a:pPr>
              <a:buFont typeface="Wingdings 2" panose="05020102010507070707" pitchFamily="18" charset="2"/>
              <a:buNone/>
            </a:pPr>
            <a:r>
              <a:rPr dirty="0"/>
              <a:t>    kyslíku.</a:t>
            </a:r>
            <a:endParaRPr dirty="0"/>
          </a:p>
          <a:p>
            <a:pPr>
              <a:buFont typeface="Wingdings 2" panose="05020102010507070707" pitchFamily="18" charset="2"/>
              <a:buNone/>
            </a:pPr>
            <a:r>
              <a:rPr dirty="0">
                <a:solidFill>
                  <a:srgbClr val="FF0000"/>
                </a:solidFill>
              </a:rPr>
              <a:t>3.</a:t>
            </a:r>
            <a:r>
              <a:rPr dirty="0"/>
              <a:t> Draslík se nemusí uchovávat v petroleji.</a:t>
            </a:r>
            <a:endParaRPr dirty="0"/>
          </a:p>
          <a:p>
            <a:pPr>
              <a:buFont typeface="Wingdings 2" panose="05020102010507070707" pitchFamily="18" charset="2"/>
              <a:buNone/>
            </a:pPr>
            <a:r>
              <a:rPr dirty="0">
                <a:solidFill>
                  <a:srgbClr val="FF0000"/>
                </a:solidFill>
              </a:rPr>
              <a:t>4.</a:t>
            </a:r>
            <a:r>
              <a:rPr dirty="0"/>
              <a:t> Sloučeniny draslíku barví plamen cihlově</a:t>
            </a:r>
            <a:endParaRPr dirty="0"/>
          </a:p>
          <a:p>
            <a:pPr>
              <a:buFont typeface="Wingdings 2" panose="05020102010507070707" pitchFamily="18" charset="2"/>
              <a:buNone/>
            </a:pPr>
            <a:r>
              <a:rPr dirty="0"/>
              <a:t>    červeně.</a:t>
            </a:r>
            <a:endParaRPr dirty="0"/>
          </a:p>
          <a:p>
            <a:pPr>
              <a:buFont typeface="Wingdings 2" panose="05020102010507070707" pitchFamily="18" charset="2"/>
              <a:buNone/>
            </a:pPr>
            <a:r>
              <a:rPr dirty="0">
                <a:solidFill>
                  <a:srgbClr val="FF0000"/>
                </a:solidFill>
              </a:rPr>
              <a:t>5.</a:t>
            </a:r>
            <a:r>
              <a:rPr dirty="0"/>
              <a:t> Alkalické kovy jsou vodivé díky velmi silné  </a:t>
            </a:r>
            <a:endParaRPr dirty="0"/>
          </a:p>
          <a:p>
            <a:pPr>
              <a:buFont typeface="Wingdings 2" panose="05020102010507070707" pitchFamily="18" charset="2"/>
              <a:buNone/>
            </a:pPr>
            <a:r>
              <a:rPr dirty="0"/>
              <a:t>    kovové vazbě.</a:t>
            </a:r>
            <a:endParaRPr dirty="0"/>
          </a:p>
          <a:p>
            <a:pPr>
              <a:buFont typeface="Wingdings 2" panose="05020102010507070707" pitchFamily="18" charset="2"/>
              <a:buNone/>
            </a:pPr>
            <a:r>
              <a:rPr sz="2800" dirty="0">
                <a:solidFill>
                  <a:srgbClr val="FF0000"/>
                </a:solidFill>
              </a:rPr>
              <a:t>6.</a:t>
            </a:r>
            <a:r>
              <a:rPr sz="2800" dirty="0"/>
              <a:t> KCl se používá k výrobě kosmetických emulzí</a:t>
            </a:r>
            <a:endParaRPr sz="2800" dirty="0"/>
          </a:p>
          <a:p>
            <a:pPr>
              <a:buFont typeface="Wingdings 2" panose="05020102010507070707" pitchFamily="18" charset="2"/>
              <a:buNone/>
            </a:pPr>
            <a:r>
              <a:rPr sz="2800" dirty="0"/>
              <a:t>    </a:t>
            </a:r>
            <a:endParaRPr sz="2800" dirty="0"/>
          </a:p>
          <a:p>
            <a:pPr>
              <a:buChar char="v"/>
            </a:pPr>
            <a:endParaRPr dirty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9" name="Zástupný symbol pro obsah 2"/>
          <p:cNvSpPr>
            <a:spLocks noGrp="1"/>
          </p:cNvSpPr>
          <p:nvPr>
            <p:ph sz="quarter" idx="13" hasCustomPrompt="1"/>
          </p:nvPr>
        </p:nvSpPr>
        <p:spPr/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NaCl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cs-CZ" sz="32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NaHCO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cs-CZ" sz="32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.10H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KCl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cs-CZ" sz="32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cs-CZ" sz="32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KCN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3" y="836613"/>
            <a:ext cx="7242175" cy="12493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20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Spojte VZOREC SE SPRÁVNÝM NÁZVEM, doplňte i chemický název</a:t>
            </a:r>
            <a:endParaRPr kumimoji="0" lang="cs-CZ" sz="20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40" name="Zástupný symbol pro obsah 3"/>
          <p:cNvSpPr>
            <a:spLocks noGrp="1"/>
          </p:cNvSpPr>
          <p:nvPr>
            <p:ph sz="quarter" idx="14" hasCustomPrompt="1"/>
          </p:nvPr>
        </p:nvSpPr>
        <p:spPr/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Potaš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Glauberova sůl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Cyankáli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Halit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Draselný ledek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Jedlá soda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Sylvín 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Chilský ledek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Vyluštěte křížovku: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428750" y="1928813"/>
          <a:ext cx="5232400" cy="2803525"/>
        </p:xfrm>
        <a:graphic>
          <a:graphicData uri="http://schemas.openxmlformats.org/drawingml/2006/table">
            <a:tbl>
              <a:tblPr/>
              <a:tblGrid>
                <a:gridCol w="523240"/>
                <a:gridCol w="523240"/>
                <a:gridCol w="523240"/>
                <a:gridCol w="523240"/>
                <a:gridCol w="523240"/>
                <a:gridCol w="523240"/>
                <a:gridCol w="523240"/>
                <a:gridCol w="523240"/>
                <a:gridCol w="523240"/>
                <a:gridCol w="523240"/>
              </a:tblGrid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1.</a:t>
                      </a:r>
                      <a:endParaRPr lang="cs-CZ" sz="3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2.</a:t>
                      </a:r>
                      <a:endParaRPr lang="cs-CZ" sz="3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3.</a:t>
                      </a:r>
                      <a:endParaRPr lang="cs-CZ" sz="3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4.</a:t>
                      </a:r>
                      <a:endParaRPr lang="cs-CZ" sz="3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5.</a:t>
                      </a:r>
                      <a:endParaRPr lang="cs-CZ" sz="3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5923" name="TextovéPole 3"/>
          <p:cNvSpPr txBox="1"/>
          <p:nvPr/>
        </p:nvSpPr>
        <p:spPr>
          <a:xfrm>
            <a:off x="1643063" y="4929188"/>
            <a:ext cx="4476750" cy="1465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342900" indent="-342900">
              <a:buAutoNum type="arabicPeriod"/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Dusičnan sodný se používá k výrobě…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Glauberova sůl se používá k výrobě…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Nerost KCl se nazývá…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Sloučeniny draslíku barví plamen…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Uhličitan draselný se nazývá…   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Zástupný symbol pro obsah 2"/>
          <p:cNvSpPr>
            <a:spLocks noGrp="1"/>
          </p:cNvSpPr>
          <p:nvPr>
            <p:ph sz="quarter" idx="13" hasCustomPrompt="1"/>
          </p:nvPr>
        </p:nvSpPr>
        <p:spPr/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NaCl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cs-CZ" sz="32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NaHCO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cs-CZ" sz="32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.10H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cs-CZ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cs-CZ" sz="32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KCN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27088" y="908050"/>
            <a:ext cx="7242175" cy="12493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24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Spojte VZOREC se správným použitím prvku či SLOUČENINY</a:t>
            </a:r>
            <a:endParaRPr kumimoji="0" lang="cs-CZ" sz="2400" b="0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Zástupný symbol pro obsah 3"/>
          <p:cNvSpPr>
            <a:spLocks noGrp="1"/>
          </p:cNvSpPr>
          <p:nvPr>
            <p:ph sz="quarter" idx="14" hasCustomPrompt="1"/>
          </p:nvPr>
        </p:nvSpPr>
        <p:spPr/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Dezinfekce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Úprava kovů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Prášek do pečiva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Výroba akumulátorů</a:t>
            </a: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Kuchyňská sůl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Výroba hnojiv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Výroba skla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Výroba papíru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Zástupný symbol pro obsah 2"/>
          <p:cNvSpPr>
            <a:spLocks noGrp="1"/>
          </p:cNvSpPr>
          <p:nvPr>
            <p:ph sz="quarter" idx="13" hasCustomPrompt="1"/>
          </p:nvPr>
        </p:nvSpPr>
        <p:spPr>
          <a:xfrm>
            <a:off x="1371600" y="2438400"/>
            <a:ext cx="5792788" cy="3124200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" panose="05000000000000000000" pitchFamily="2" charset="2"/>
            </a:pPr>
            <a:r>
              <a:rPr dirty="0"/>
              <a:t>Patří mezi alkalické kovy</a:t>
            </a:r>
            <a:endParaRPr dirty="0"/>
          </a:p>
          <a:p>
            <a:pPr>
              <a:buClrTx/>
              <a:buSzTx/>
              <a:buFont typeface="Wingdings" panose="05000000000000000000" pitchFamily="2" charset="2"/>
            </a:pPr>
            <a:r>
              <a:rPr dirty="0"/>
              <a:t>Jeho sloučeniny barví plamen červeně</a:t>
            </a:r>
            <a:endParaRPr dirty="0"/>
          </a:p>
          <a:p>
            <a:pPr>
              <a:buClrTx/>
              <a:buSzTx/>
              <a:buFont typeface="Wingdings" panose="05000000000000000000" pitchFamily="2" charset="2"/>
            </a:pPr>
            <a:r>
              <a:rPr dirty="0"/>
              <a:t>Používá se v jaderné technice a k výrobě akumulátorů. </a:t>
            </a:r>
            <a:endParaRPr dirty="0"/>
          </a:p>
          <a:p>
            <a:pPr>
              <a:buClrTx/>
              <a:buSzTx/>
              <a:buFont typeface="Wingdings" panose="05000000000000000000" pitchFamily="2" charset="2"/>
            </a:pPr>
            <a:endParaRPr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Uhodněte název prvku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92" name="TextovéPole 6"/>
          <p:cNvSpPr txBox="1"/>
          <p:nvPr/>
        </p:nvSpPr>
        <p:spPr>
          <a:xfrm>
            <a:off x="7500938" y="6357938"/>
            <a:ext cx="4413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[7]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Motivace: Najděte ve větě ukrytý prvek!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JEŠTĚ RUCE SI UMYJ, ZASE JSI ZAPOMNĚL!</a:t>
            </a:r>
            <a:endParaRPr kumimoji="0" lang="cs-CZ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to zlatožlutý kov.</a:t>
            </a:r>
            <a:endParaRPr kumimoji="0" lang="cs-CZ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velmi měkký, dá se krájet nožem.</a:t>
            </a:r>
            <a:endParaRPr kumimoji="0" lang="cs-CZ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Vyskytuje se vzácně.</a:t>
            </a:r>
            <a:endParaRPr kumimoji="0" lang="cs-CZ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Obrázek 6" descr="Cesium.jpg"/>
          <p:cNvPicPr>
            <a:picLocks noChangeAspect="1"/>
          </p:cNvPicPr>
          <p:nvPr/>
        </p:nvPicPr>
        <p:blipFill>
          <a:blip r:embed="rId1"/>
          <a:srcRect t="8333"/>
          <a:stretch>
            <a:fillRect/>
          </a:stretch>
        </p:blipFill>
        <p:spPr>
          <a:xfrm>
            <a:off x="107950" y="3789363"/>
            <a:ext cx="2232025" cy="187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320675"/>
            <a:ext cx="7239000" cy="75088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Alkalické kovy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143000"/>
            <a:ext cx="7239000" cy="5313363"/>
          </a:xfrm>
          <a:ln/>
        </p:spPr>
        <p:txBody>
          <a:bodyPr vert="horz" wrap="square" lIns="91440" tIns="45720" rIns="91440" bIns="45720" anchor="t"/>
          <a:p>
            <a:pPr algn="ctr">
              <a:buFont typeface="Wingdings 2" panose="05020102010507070707" pitchFamily="18" charset="2"/>
              <a:buNone/>
            </a:pPr>
            <a:r>
              <a:rPr dirty="0"/>
              <a:t>Vyskytují se v první skupině PSP. Jsou to všechny prvky této skupiny kromě vodíku.</a:t>
            </a:r>
            <a:endParaRPr dirty="0"/>
          </a:p>
        </p:txBody>
      </p:sp>
      <p:pic>
        <p:nvPicPr>
          <p:cNvPr id="12292" name="Obrázek 3" descr="PSP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2357438"/>
            <a:ext cx="76200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Šipka dolů 5"/>
          <p:cNvSpPr/>
          <p:nvPr/>
        </p:nvSpPr>
        <p:spPr>
          <a:xfrm rot="1855441">
            <a:off x="1295400" y="1914525"/>
            <a:ext cx="484188" cy="1284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58888" y="549275"/>
            <a:ext cx="6400800" cy="6858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Alkalické kovy</a:t>
            </a:r>
            <a:endParaRPr kumimoji="0" lang="cs-CZ" sz="3600" b="1" i="0" u="none" strike="noStrike" kern="1200" cap="all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Obrázek 2" descr="sodík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0313" y="1714500"/>
            <a:ext cx="2889250" cy="216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Obrázek 3" descr="draslí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8" y="1428750"/>
            <a:ext cx="2549525" cy="2332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Obrázek 4" descr="lithium.jpg"/>
          <p:cNvPicPr>
            <a:picLocks noChangeAspect="1"/>
          </p:cNvPicPr>
          <p:nvPr/>
        </p:nvPicPr>
        <p:blipFill>
          <a:blip r:embed="rId3"/>
          <a:srcRect l="28906" t="19791" r="28906" b="9375"/>
          <a:stretch>
            <a:fillRect/>
          </a:stretch>
        </p:blipFill>
        <p:spPr>
          <a:xfrm>
            <a:off x="214313" y="1500188"/>
            <a:ext cx="2071687" cy="260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Obrázek 5" descr="rubidium.jpg"/>
          <p:cNvPicPr>
            <a:picLocks noChangeAspect="1"/>
          </p:cNvPicPr>
          <p:nvPr/>
        </p:nvPicPr>
        <p:blipFill>
          <a:blip r:embed="rId4"/>
          <a:srcRect l="3125" t="13541" r="3123" b="8333"/>
          <a:stretch>
            <a:fillRect/>
          </a:stretch>
        </p:blipFill>
        <p:spPr>
          <a:xfrm>
            <a:off x="285750" y="4214813"/>
            <a:ext cx="3557588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Obrázek 6" descr="Cesium.jpg"/>
          <p:cNvPicPr>
            <a:picLocks noChangeAspect="1"/>
          </p:cNvPicPr>
          <p:nvPr/>
        </p:nvPicPr>
        <p:blipFill>
          <a:blip r:embed="rId5"/>
          <a:srcRect t="8333"/>
          <a:stretch>
            <a:fillRect/>
          </a:stretch>
        </p:blipFill>
        <p:spPr>
          <a:xfrm>
            <a:off x="4572000" y="4000500"/>
            <a:ext cx="3422650" cy="235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ovéPole 8"/>
          <p:cNvSpPr txBox="1"/>
          <p:nvPr/>
        </p:nvSpPr>
        <p:spPr>
          <a:xfrm>
            <a:off x="857250" y="1214438"/>
            <a:ext cx="10001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Lithium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3321" name="TextovéPole 10"/>
          <p:cNvSpPr txBox="1"/>
          <p:nvPr/>
        </p:nvSpPr>
        <p:spPr>
          <a:xfrm>
            <a:off x="3714750" y="1428750"/>
            <a:ext cx="8382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Sodík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3322" name="TextovéPole 11"/>
          <p:cNvSpPr txBox="1"/>
          <p:nvPr/>
        </p:nvSpPr>
        <p:spPr>
          <a:xfrm>
            <a:off x="7000875" y="1071563"/>
            <a:ext cx="10382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Draslík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3323" name="TextovéPole 12"/>
          <p:cNvSpPr txBox="1"/>
          <p:nvPr/>
        </p:nvSpPr>
        <p:spPr>
          <a:xfrm>
            <a:off x="571500" y="4786313"/>
            <a:ext cx="12239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Rubidium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3324" name="TextovéPole 13"/>
          <p:cNvSpPr txBox="1"/>
          <p:nvPr/>
        </p:nvSpPr>
        <p:spPr>
          <a:xfrm>
            <a:off x="5000625" y="4357688"/>
            <a:ext cx="10302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Cesium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3325" name="TextovéPole 14"/>
          <p:cNvSpPr txBox="1"/>
          <p:nvPr/>
        </p:nvSpPr>
        <p:spPr>
          <a:xfrm>
            <a:off x="1000125" y="6500813"/>
            <a:ext cx="67151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Francium je radioaktivní prvek s poločasem rozpadu 21 minut.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Zástupný symbol pro obsah 2"/>
          <p:cNvSpPr>
            <a:spLocks noGrp="1"/>
          </p:cNvSpPr>
          <p:nvPr>
            <p:ph sz="quarter" idx="13" hasCustomPrompt="1"/>
          </p:nvPr>
        </p:nvSpPr>
        <p:spPr>
          <a:ln/>
        </p:spPr>
        <p:txBody>
          <a:bodyPr vert="horz" wrap="square" lIns="91440" tIns="45720" rIns="91440" bIns="45720" anchor="t"/>
          <a:p>
            <a:pPr algn="ctr">
              <a:buClrTx/>
              <a:buSzTx/>
              <a:buFont typeface="Wingdings 2" panose="05020102010507070707" pitchFamily="18" charset="2"/>
              <a:buNone/>
            </a:pPr>
            <a:r>
              <a:rPr dirty="0"/>
              <a:t>V přírodě se vyskytují pouze </a:t>
            </a:r>
            <a:br>
              <a:rPr dirty="0"/>
            </a:br>
            <a:r>
              <a:rPr dirty="0"/>
              <a:t>ve sloučeninách. </a:t>
            </a:r>
            <a:endParaRPr dirty="0"/>
          </a:p>
          <a:p>
            <a:pPr>
              <a:buClrTx/>
              <a:buSzTx/>
              <a:buFont typeface="Wingdings 2" panose="05020102010507070707" pitchFamily="18" charset="2"/>
              <a:buNone/>
            </a:pPr>
            <a:endParaRPr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Společné vlastnosti alkalických kovů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40" name="Zástupný symbol pro obsah 3"/>
          <p:cNvSpPr>
            <a:spLocks noGrp="1"/>
          </p:cNvSpPr>
          <p:nvPr>
            <p:ph sz="quarter" idx="14" hasCustomPrompt="1"/>
          </p:nvPr>
        </p:nvSpPr>
        <p:spPr>
          <a:ln/>
        </p:spPr>
        <p:txBody>
          <a:bodyPr vert="horz" wrap="square" lIns="91440" tIns="45720" rIns="91440" bIns="45720" anchor="t"/>
          <a:p>
            <a:pPr algn="ctr">
              <a:buClrTx/>
              <a:buSzTx/>
              <a:buFont typeface="Wingdings 2" panose="05020102010507070707" pitchFamily="18" charset="2"/>
              <a:buNone/>
            </a:pPr>
            <a:r>
              <a:rPr dirty="0"/>
              <a:t>Jsou to stříbrolesklé, měkké kovy (dají se krájet nožem).</a:t>
            </a:r>
            <a:endParaRPr dirty="0"/>
          </a:p>
        </p:txBody>
      </p:sp>
      <p:pic>
        <p:nvPicPr>
          <p:cNvPr id="14341" name="Obrázek 4" descr="Halite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3143250"/>
            <a:ext cx="3714750" cy="307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Obrázek 5" descr="Kalium krájet nož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3433763"/>
            <a:ext cx="3143250" cy="323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TextovéPole 6"/>
          <p:cNvSpPr txBox="1"/>
          <p:nvPr/>
        </p:nvSpPr>
        <p:spPr>
          <a:xfrm>
            <a:off x="1000125" y="6429375"/>
            <a:ext cx="40719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[12]                                        [13]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Zástupný symbol pro obsah 4" descr="sodík.jpg"/>
          <p:cNvPicPr>
            <a:picLocks noGrp="1" noChangeAspect="1"/>
          </p:cNvPicPr>
          <p:nvPr>
            <p:ph sz="quarter" idx="13" hasCustomPrompt="1"/>
          </p:nvPr>
        </p:nvPicPr>
        <p:blipFill>
          <a:blip r:embed="rId1"/>
          <a:stretch>
            <a:fillRect/>
          </a:stretch>
        </p:blipFill>
        <p:spPr>
          <a:xfrm>
            <a:off x="1550988" y="2438400"/>
            <a:ext cx="2765425" cy="3124200"/>
          </a:xfrm>
          <a:ln/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Společné vlastnosti alkalických kovů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4" name="Zástupný symbol pro obsah 3"/>
          <p:cNvSpPr>
            <a:spLocks noGrp="1"/>
          </p:cNvSpPr>
          <p:nvPr>
            <p:ph sz="quarter" idx="14" hasCustomPrompt="1"/>
          </p:nvPr>
        </p:nvSpPr>
        <p:spPr/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Ochotně reagují se složkami vzduchu, proto se uchovávají </a:t>
            </a:r>
            <a:b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kapalinách, jež přístupu vzduchu zabraňují (např. 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petroleji</a:t>
            </a: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5" name="TextovéPole 4"/>
          <p:cNvSpPr txBox="1"/>
          <p:nvPr/>
        </p:nvSpPr>
        <p:spPr>
          <a:xfrm>
            <a:off x="4500563" y="6429375"/>
            <a:ext cx="56991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[16]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Společné vlastnosti alkalických kovů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0063" y="1643063"/>
            <a:ext cx="7239000" cy="4846637"/>
          </a:xfrm>
          <a:ln/>
        </p:spPr>
        <p:txBody>
          <a:bodyPr vert="horz" wrap="square" lIns="91440" tIns="45720" rIns="91440" bIns="45720" anchor="t"/>
          <a:p>
            <a:pPr algn="ctr">
              <a:buFont typeface="Wingdings 2" panose="05020102010507070707" pitchFamily="18" charset="2"/>
              <a:buNone/>
            </a:pPr>
            <a:r>
              <a:rPr dirty="0"/>
              <a:t>Ve vodě reagují bouřlivě a zásaditě.</a:t>
            </a:r>
            <a:endParaRPr dirty="0"/>
          </a:p>
          <a:p>
            <a:pPr algn="ctr">
              <a:buFont typeface="Wingdings 2" panose="05020102010507070707" pitchFamily="18" charset="2"/>
              <a:buNone/>
            </a:pPr>
            <a:r>
              <a:rPr b="1" dirty="0">
                <a:solidFill>
                  <a:srgbClr val="FF0000"/>
                </a:solidFill>
              </a:rPr>
              <a:t>2K + 2H</a:t>
            </a:r>
            <a:r>
              <a:rPr b="1" baseline="-25000" dirty="0">
                <a:solidFill>
                  <a:srgbClr val="FF0000"/>
                </a:solidFill>
              </a:rPr>
              <a:t>2</a:t>
            </a:r>
            <a:r>
              <a:rPr b="1" dirty="0">
                <a:solidFill>
                  <a:srgbClr val="FF0000"/>
                </a:solidFill>
              </a:rPr>
              <a:t>O → H</a:t>
            </a:r>
            <a:r>
              <a:rPr b="1" baseline="-25000" dirty="0">
                <a:solidFill>
                  <a:srgbClr val="FF0000"/>
                </a:solidFill>
              </a:rPr>
              <a:t>2</a:t>
            </a:r>
            <a:r>
              <a:rPr b="1" dirty="0">
                <a:solidFill>
                  <a:srgbClr val="FF0000"/>
                </a:solidFill>
              </a:rPr>
              <a:t> + 2KOH </a:t>
            </a:r>
            <a:endParaRPr b="1" dirty="0">
              <a:solidFill>
                <a:srgbClr val="FF0000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dirty="0"/>
          </a:p>
          <a:p>
            <a:pPr>
              <a:buFont typeface="Wingdings 2" panose="05020102010507070707" pitchFamily="18" charset="2"/>
              <a:buNone/>
            </a:pPr>
            <a:endParaRPr dirty="0"/>
          </a:p>
          <a:p>
            <a:pPr>
              <a:buChar char="v"/>
            </a:pPr>
            <a:endParaRPr dirty="0"/>
          </a:p>
        </p:txBody>
      </p:sp>
      <p:pic>
        <p:nvPicPr>
          <p:cNvPr id="16388" name="Obrázek 5" descr="draslík ve viodě.jpg"/>
          <p:cNvPicPr>
            <a:picLocks noChangeAspect="1"/>
          </p:cNvPicPr>
          <p:nvPr/>
        </p:nvPicPr>
        <p:blipFill>
          <a:blip r:embed="rId1"/>
          <a:srcRect l="27734" t="42188" r="27734"/>
          <a:stretch>
            <a:fillRect/>
          </a:stretch>
        </p:blipFill>
        <p:spPr>
          <a:xfrm>
            <a:off x="5357813" y="2786063"/>
            <a:ext cx="2714625" cy="2643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ovéPole 6"/>
          <p:cNvSpPr txBox="1"/>
          <p:nvPr/>
        </p:nvSpPr>
        <p:spPr>
          <a:xfrm>
            <a:off x="7572375" y="2428875"/>
            <a:ext cx="5000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[1]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390" name="TextovéPole 7"/>
          <p:cNvSpPr txBox="1"/>
          <p:nvPr/>
        </p:nvSpPr>
        <p:spPr>
          <a:xfrm>
            <a:off x="5143500" y="5643563"/>
            <a:ext cx="297656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Ú.: Zapište chem. rovnicí 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reakci sodíku ve vodě 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a lithia ve vodě.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88" y="2643188"/>
            <a:ext cx="4929188" cy="4800600"/>
          </a:xfrm>
          <a:prstGeom prst="rect">
            <a:avLst/>
          </a:prstGeom>
          <a:noFill/>
        </p:spPr>
        <p:txBody>
          <a:bodyPr>
            <a:spAutoFit/>
          </a:bodyPr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Odkazy na videa </a:t>
            </a:r>
            <a:endParaRPr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(reakce alkalických kovů ve vodě):</a:t>
            </a:r>
            <a:endParaRPr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2"/>
              </a:rPr>
              <a:t>http://www.youtube.com/watch?v=QAiks6uz0Gs</a:t>
            </a:r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sodík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3"/>
              </a:rPr>
              <a:t>http://www.youtube.com/watch?v=1-GEWL2kOOM&amp;NR=1</a:t>
            </a:r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sodík 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4"/>
              </a:rPr>
              <a:t>http://www.youtube.com/watch?v=cUETc7qWJtk&amp;NR=1</a:t>
            </a:r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draslík 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5"/>
              </a:rPr>
              <a:t>http://www.youtube.com/watch?v=oxhW7TtXIAM&amp;NR=1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lithium 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6"/>
              </a:rPr>
              <a:t>http://www.youtube.com/watch?v=896vJj6eWYw&amp;feature=related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cesium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hlinkClick r:id="rId7"/>
              </a:rPr>
              <a:t>http://www.physagreg.fr/video.php#chim</a:t>
            </a:r>
            <a:endParaRPr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všechny alkalické kovy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cs-CZ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Společné vlastnosti alkalických kovů</a:t>
            </a:r>
            <a:endParaRPr kumimoji="0" lang="cs-CZ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 hasCustomPrompt="1"/>
          </p:nvPr>
        </p:nvSpPr>
        <p:spPr>
          <a:ln/>
        </p:spPr>
        <p:txBody>
          <a:bodyPr vert="horz" wrap="square" lIns="91440" tIns="45720" rIns="91440" bIns="45720" anchor="t"/>
          <a:p>
            <a:pPr algn="ctr">
              <a:buFont typeface="Wingdings 2" panose="05020102010507070707" pitchFamily="18" charset="2"/>
              <a:buNone/>
            </a:pPr>
            <a:r>
              <a:rPr dirty="0"/>
              <a:t>Jejich sloučeniny </a:t>
            </a:r>
            <a:r>
              <a:rPr dirty="0">
                <a:solidFill>
                  <a:srgbClr val="FF0000"/>
                </a:solidFill>
              </a:rPr>
              <a:t>barví plamen </a:t>
            </a:r>
            <a:r>
              <a:rPr dirty="0"/>
              <a:t>(sodík </a:t>
            </a:r>
            <a:r>
              <a:rPr dirty="0">
                <a:solidFill>
                  <a:srgbClr val="FFC000"/>
                </a:solidFill>
              </a:rPr>
              <a:t>žlutě</a:t>
            </a:r>
            <a:r>
              <a:rPr dirty="0"/>
              <a:t>, draslík </a:t>
            </a:r>
            <a:r>
              <a:rPr dirty="0">
                <a:solidFill>
                  <a:srgbClr val="7030A0"/>
                </a:solidFill>
              </a:rPr>
              <a:t>fialově</a:t>
            </a:r>
            <a:r>
              <a:rPr dirty="0"/>
              <a:t>, lithium </a:t>
            </a:r>
            <a:r>
              <a:rPr dirty="0">
                <a:solidFill>
                  <a:srgbClr val="FF0000"/>
                </a:solidFill>
              </a:rPr>
              <a:t>červeně</a:t>
            </a:r>
            <a:r>
              <a:rPr dirty="0"/>
              <a:t>).</a:t>
            </a:r>
            <a:endParaRPr dirty="0"/>
          </a:p>
          <a:p>
            <a:pPr algn="ctr">
              <a:buFont typeface="Wingdings 2" panose="05020102010507070707" pitchFamily="18" charset="2"/>
              <a:buNone/>
            </a:pPr>
            <a:endParaRPr dirty="0"/>
          </a:p>
        </p:txBody>
      </p:sp>
      <p:pic>
        <p:nvPicPr>
          <p:cNvPr id="17412" name="Obrázek 3" descr="sodík plamen. zkoušk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3344863"/>
            <a:ext cx="1095375" cy="3252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Obrázek 4" descr="plamen draslí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3270250"/>
            <a:ext cx="1119188" cy="332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Obrázek 5" descr="plamen liothi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3313113"/>
            <a:ext cx="1160463" cy="3284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7849</Words>
  <Application>WPS Presentation</Application>
  <PresentationFormat>Předvádění na obrazovce (4:3)</PresentationFormat>
  <Paragraphs>416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SimSun</vt:lpstr>
      <vt:lpstr>Wingdings</vt:lpstr>
      <vt:lpstr>Garamond</vt:lpstr>
      <vt:lpstr>Calibri</vt:lpstr>
      <vt:lpstr>Wingdings 2</vt:lpstr>
      <vt:lpstr>Times New Roman</vt:lpstr>
      <vt:lpstr>Microsoft YaHei</vt:lpstr>
      <vt:lpstr/>
      <vt:lpstr>Arial Unicode MS</vt:lpstr>
      <vt:lpstr>Calibri</vt:lpstr>
      <vt:lpstr>Times New Roman</vt:lpstr>
      <vt:lpstr>Svět módy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ALKALICKÉ KOVY</dc:title>
  <dc:creator>Věra</dc:creator>
  <cp:keywords>VP</cp:keywords>
  <dc:subject>Chemie</dc:subject>
  <cp:lastModifiedBy>Seife</cp:lastModifiedBy>
  <cp:revision>173</cp:revision>
  <dcterms:created xsi:type="dcterms:W3CDTF">2011-03-04T21:34:16Z</dcterms:created>
  <dcterms:modified xsi:type="dcterms:W3CDTF">2021-01-04T16:52:26Z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