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4"/>
  </p:sldMasterIdLst>
  <p:notesMasterIdLst>
    <p:notesMasterId r:id="rId19"/>
  </p:notesMasterIdLst>
  <p:sldIdLst>
    <p:sldId id="272" r:id="rId5"/>
    <p:sldId id="256" r:id="rId6"/>
    <p:sldId id="257" r:id="rId7"/>
    <p:sldId id="258" r:id="rId8"/>
    <p:sldId id="259" r:id="rId9"/>
    <p:sldId id="264" r:id="rId10"/>
    <p:sldId id="260" r:id="rId11"/>
    <p:sldId id="267" r:id="rId12"/>
    <p:sldId id="268" r:id="rId13"/>
    <p:sldId id="269" r:id="rId14"/>
    <p:sldId id="270" r:id="rId15"/>
    <p:sldId id="271" r:id="rId16"/>
    <p:sldId id="266" r:id="rId17"/>
    <p:sldId id="265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BF3FED-BCA5-43D7-8FC0-DBDEDAE586ED}" type="datetimeFigureOut">
              <a:rPr lang="cs-CZ"/>
              <a:pPr>
                <a:defRPr/>
              </a:pPr>
              <a:t>18.01.2021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44F894-A41D-4455-9626-4A60CB6B5E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CBEEDF-1CBC-4640-9E2D-1B6D511BCE8B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D5263C-DF26-427B-8C2F-B2056AB4B7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B278-989C-467B-9551-2257176A28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8755-B8A6-4C59-85BF-9DFA22167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A09DB-0F8F-4D05-993C-31E96C282A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6F4340-BA6E-4016-8310-0D872FD008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4576-F750-48B6-8549-7B41612C68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FED4-363E-490D-9843-9F2943B275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AEBD4-D1C1-42B5-9D52-B30A96DCA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AF7B62-4D61-4CAE-8DDE-CFFE45106B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C2817-F695-4054-9ED6-76745253EA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7DF80A-5C40-4356-953A-4DEDDBFA4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1130FDB-3617-47D9-9FD0-CAE4A0D5FF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2" r:id="rId2"/>
    <p:sldLayoutId id="2147483790" r:id="rId3"/>
    <p:sldLayoutId id="2147483783" r:id="rId4"/>
    <p:sldLayoutId id="2147483784" r:id="rId5"/>
    <p:sldLayoutId id="2147483785" r:id="rId6"/>
    <p:sldLayoutId id="2147483791" r:id="rId7"/>
    <p:sldLayoutId id="2147483786" r:id="rId8"/>
    <p:sldLayoutId id="2147483792" r:id="rId9"/>
    <p:sldLayoutId id="2147483787" r:id="rId10"/>
    <p:sldLayoutId id="21474837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wiksblog.webnode.cz/skola-/a9-rocnik-zs/prirodopis/" TargetMode="External"/><Relationship Id="rId13" Type="http://schemas.openxmlformats.org/officeDocument/2006/relationships/hyperlink" Target="http://chemistry.about.com/od/periodictableelements/ig/Elements-in-the-Human-Body/Calcium.--WM.htm" TargetMode="External"/><Relationship Id="rId3" Type="http://schemas.openxmlformats.org/officeDocument/2006/relationships/hyperlink" Target="http://www.daviddarling.info/encyclopedia/C/calcium.html" TargetMode="External"/><Relationship Id="rId7" Type="http://schemas.openxmlformats.org/officeDocument/2006/relationships/hyperlink" Target="http://www.firelovers.cz/clanky2.php?pod_sekce=855&amp;sekce=8" TargetMode="External"/><Relationship Id="rId12" Type="http://schemas.openxmlformats.org/officeDocument/2006/relationships/hyperlink" Target="http://www.mindat.org/min-545.html" TargetMode="External"/><Relationship Id="rId17" Type="http://schemas.openxmlformats.org/officeDocument/2006/relationships/image" Target="../media/image39.png"/><Relationship Id="rId2" Type="http://schemas.openxmlformats.org/officeDocument/2006/relationships/hyperlink" Target="http://cs.wikipedia.org/wiki/2._skupina" TargetMode="External"/><Relationship Id="rId16" Type="http://schemas.openxmlformats.org/officeDocument/2006/relationships/hyperlink" Target="http://www.mineralatlas.com/mineral%20photos/A/autunite%20cp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rovnaniceny.cz/zbozi/Ho%C5%99%C4%8D%C3%ADk-dle-Grignarda.html" TargetMode="External"/><Relationship Id="rId11" Type="http://schemas.openxmlformats.org/officeDocument/2006/relationships/hyperlink" Target="http://minersnerost.blog.cz/1103" TargetMode="External"/><Relationship Id="rId5" Type="http://schemas.openxmlformats.org/officeDocument/2006/relationships/hyperlink" Target="http://sk.wikipedia.org/wiki/Stroncium" TargetMode="External"/><Relationship Id="rId15" Type="http://schemas.openxmlformats.org/officeDocument/2006/relationships/hyperlink" Target="http://miroslav-enciklopedie.blogspot.com/2009/06/radium.html" TargetMode="External"/><Relationship Id="rId10" Type="http://schemas.openxmlformats.org/officeDocument/2006/relationships/hyperlink" Target="http://dave.ucsc.edu/myrtreia/photos/beryl.html" TargetMode="External"/><Relationship Id="rId4" Type="http://schemas.openxmlformats.org/officeDocument/2006/relationships/hyperlink" Target="http://www.elementinvesting.com/investing_in_barium.htm" TargetMode="External"/><Relationship Id="rId9" Type="http://schemas.openxmlformats.org/officeDocument/2006/relationships/hyperlink" Target="http://mineralienzimmer.heimat.eu/Dolomit-01.htm" TargetMode="External"/><Relationship Id="rId14" Type="http://schemas.openxmlformats.org/officeDocument/2006/relationships/hyperlink" Target="http://21stoleti.cz/blog/2010/06/19/supermaterial-pro-budoucnost-horci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cs.wikipedia.org/wiki/Kysl%C3%ADk" TargetMode="External"/><Relationship Id="rId7" Type="http://schemas.openxmlformats.org/officeDocument/2006/relationships/hyperlink" Target="http://cs.wikipedia.org/wiki/Soubor:Carnotit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0.png"/><Relationship Id="rId5" Type="http://schemas.openxmlformats.org/officeDocument/2006/relationships/hyperlink" Target="http://cs.wikipedia.org/wiki/Soubor:Pichblende.jpg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://cs.wikipedia.org/wiki/Voda" TargetMode="External"/><Relationship Id="rId9" Type="http://schemas.openxmlformats.org/officeDocument/2006/relationships/hyperlink" Target="http://cs.wikipedia.org/wiki/Soubor:Autunite_carri%C3%A8re_Les_Oudots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Spinel2.jpg" TargetMode="External"/><Relationship Id="rId13" Type="http://schemas.openxmlformats.org/officeDocument/2006/relationships/hyperlink" Target="//upload.wikimedia.org/wikipedia/commons/f/fd/Talc_block.jp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12" Type="http://schemas.openxmlformats.org/officeDocument/2006/relationships/image" Target="../media/image16.jpeg"/><Relationship Id="rId2" Type="http://schemas.openxmlformats.org/officeDocument/2006/relationships/hyperlink" Target="http://cs.wikipedia.org/wiki/Soubor:Dolomit_Rumuni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Peridot2.jpg" TargetMode="External"/><Relationship Id="rId11" Type="http://schemas.openxmlformats.org/officeDocument/2006/relationships/hyperlink" Target="http://cs.wikipedia.org/wiki/Soubor:Asbestos2USGOV.jpg" TargetMode="External"/><Relationship Id="rId5" Type="http://schemas.openxmlformats.org/officeDocument/2006/relationships/image" Target="../media/image13.jpeg"/><Relationship Id="rId10" Type="http://schemas.openxmlformats.org/officeDocument/2006/relationships/image" Target="../media/image10.png"/><Relationship Id="rId4" Type="http://schemas.openxmlformats.org/officeDocument/2006/relationships/hyperlink" Target="http://cs.wikipedia.org/wiki/Soubor:Mineraly.sk_-_magnezit.jpg" TargetMode="External"/><Relationship Id="rId9" Type="http://schemas.openxmlformats.org/officeDocument/2006/relationships/image" Target="../media/image15.jpeg"/><Relationship Id="rId1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Uhli%C4%8Ditan_v%C3%A1penat%C3%BD" TargetMode="External"/><Relationship Id="rId2" Type="http://schemas.openxmlformats.org/officeDocument/2006/relationships/hyperlink" Target="http://cs.wikipedia.org/wiki/V%C3%A1pene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hyperlink" Target="http://cs.wikipedia.org/wiki/Soubor:Gips_alabaster,_W%C5%82ochy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6000" dirty="0" smtClean="0"/>
              <a:t>Chemie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48038" y="4508500"/>
            <a:ext cx="5184775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třída: 8. ročník</a:t>
            </a:r>
          </a:p>
          <a:p>
            <a:pPr>
              <a:defRPr/>
            </a:pPr>
            <a:r>
              <a:rPr lang="cs-CZ" sz="20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autor: Petra Černá	</a:t>
            </a:r>
            <a:r>
              <a:rPr lang="cs-CZ" sz="20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EU-12-33</a:t>
            </a:r>
            <a:endParaRPr lang="cs-CZ" sz="2000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cs-CZ" sz="20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škola: Základní škola, Školní ul. 1479</a:t>
            </a:r>
          </a:p>
          <a:p>
            <a:pPr>
              <a:defRPr/>
            </a:pPr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    432 01  Kadaň</a:t>
            </a:r>
          </a:p>
          <a:p>
            <a:pPr>
              <a:defRPr/>
            </a:pPr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www.1zskadan.cz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650" y="2708275"/>
            <a:ext cx="7772400" cy="1828800"/>
          </a:xfrm>
          <a:prstGeom prst="rect">
            <a:avLst/>
          </a:prstGeom>
        </p:spPr>
        <p:txBody>
          <a:bodyPr lIns="45720" rIns="4572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cs-CZ" sz="4500" b="1" dirty="0">
                <a:solidFill>
                  <a:schemeClr val="accent4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Kovy alkalických zemin</a:t>
            </a:r>
            <a:r>
              <a:rPr lang="cs-CZ" sz="4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cs-CZ" sz="4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cs-CZ" sz="45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2590800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Barium</a:t>
            </a:r>
            <a:b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68313" y="1052513"/>
            <a:ext cx="8183562" cy="4187825"/>
          </a:xfrm>
        </p:spPr>
        <p:txBody>
          <a:bodyPr/>
          <a:lstStyle/>
          <a:p>
            <a:pPr eaLnBrk="1" hangingPunct="1"/>
            <a:r>
              <a:rPr lang="cs-CZ" smtClean="0"/>
              <a:t>Uchováván v petroleji, naftě</a:t>
            </a:r>
          </a:p>
          <a:p>
            <a:pPr eaLnBrk="1" hangingPunct="1"/>
            <a:r>
              <a:rPr lang="cs-CZ" smtClean="0"/>
              <a:t>Všechny rozpustné soli jsou prudce jedovaté</a:t>
            </a:r>
          </a:p>
          <a:p>
            <a:pPr eaLnBrk="1" hangingPunct="1"/>
            <a:r>
              <a:rPr lang="cs-CZ" smtClean="0"/>
              <a:t>Měkký a velmi reaktivní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15364" name="Obdélník 3"/>
          <p:cNvSpPr>
            <a:spLocks noChangeArrowheads="1"/>
          </p:cNvSpPr>
          <p:nvPr/>
        </p:nvSpPr>
        <p:spPr bwMode="auto">
          <a:xfrm>
            <a:off x="395288" y="5949950"/>
            <a:ext cx="2616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Baryt -  těživec - BaSO</a:t>
            </a:r>
            <a:r>
              <a:rPr lang="cs-CZ" baseline="-25000"/>
              <a:t>4</a:t>
            </a:r>
            <a:endParaRPr lang="cs-CZ"/>
          </a:p>
        </p:txBody>
      </p:sp>
      <p:pic>
        <p:nvPicPr>
          <p:cNvPr id="15365" name="Picture 2" descr="http://t0.gstatic.com/images?q=tbn:ANd9GcRn12yuEGxbOsMNhHhjGv1b4-sdzBI4waLKu3MuqiLt9dhaVck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149725"/>
            <a:ext cx="18859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 descr="http://t1.gstatic.com/images?q=tbn:ANd9GcQNTup7N1FoCi6nDwGvs-c93EKrsJ6hlRxuywG-nc2VxCm9veLdz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4005263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6" descr="http://t2.gstatic.com/images?q=tbn:ANd9GcQKJqoDXc1fc1jeunwAjueWJ27icOlqPBNqW2ef5JkrbWRLaSeHe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40767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Obdélník 12"/>
          <p:cNvSpPr>
            <a:spLocks noChangeArrowheads="1"/>
          </p:cNvSpPr>
          <p:nvPr/>
        </p:nvSpPr>
        <p:spPr bwMode="auto">
          <a:xfrm>
            <a:off x="6156325" y="6021388"/>
            <a:ext cx="2327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Barylit - Ba</a:t>
            </a:r>
            <a:r>
              <a:rPr lang="cs-CZ" baseline="-25000"/>
              <a:t>4</a:t>
            </a:r>
            <a:r>
              <a:rPr lang="cs-CZ"/>
              <a:t>Al</a:t>
            </a:r>
            <a:r>
              <a:rPr lang="cs-CZ" baseline="-25000"/>
              <a:t>4</a:t>
            </a:r>
            <a:r>
              <a:rPr lang="cs-CZ"/>
              <a:t>Si</a:t>
            </a:r>
            <a:r>
              <a:rPr lang="cs-CZ" baseline="-25000"/>
              <a:t>7</a:t>
            </a:r>
            <a:r>
              <a:rPr lang="cs-CZ"/>
              <a:t>O</a:t>
            </a:r>
            <a:r>
              <a:rPr lang="cs-CZ" baseline="-25000"/>
              <a:t>24</a:t>
            </a:r>
            <a:endParaRPr lang="cs-CZ"/>
          </a:p>
        </p:txBody>
      </p:sp>
      <p:sp>
        <p:nvSpPr>
          <p:cNvPr id="15369" name="Obdélník 13"/>
          <p:cNvSpPr>
            <a:spLocks noChangeArrowheads="1"/>
          </p:cNvSpPr>
          <p:nvPr/>
        </p:nvSpPr>
        <p:spPr bwMode="auto">
          <a:xfrm>
            <a:off x="3563938" y="6021388"/>
            <a:ext cx="1885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Witherit - BaCO</a:t>
            </a:r>
            <a:r>
              <a:rPr lang="cs-CZ" baseline="-25000"/>
              <a:t>3</a:t>
            </a:r>
            <a:endParaRPr lang="cs-CZ"/>
          </a:p>
        </p:txBody>
      </p:sp>
      <p:pic>
        <p:nvPicPr>
          <p:cNvPr id="15370" name="Picture 18" descr="http://t2.gstatic.com/images?q=tbn:ANd9GcQz1aoimjtESnnWm58v-DA8NocW4Jjelifyry8EF040F6jl1p5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9938" y="0"/>
            <a:ext cx="2024062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3203575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Stroncium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pPr eaLnBrk="1" hangingPunct="1"/>
            <a:r>
              <a:rPr lang="cs-CZ" smtClean="0"/>
              <a:t>Lehký, velmi reaktivní kov</a:t>
            </a:r>
          </a:p>
          <a:p>
            <a:pPr eaLnBrk="1" hangingPunct="1"/>
            <a:r>
              <a:rPr lang="cs-CZ" smtClean="0"/>
              <a:t>Uchováván v petroleji a naftě</a:t>
            </a:r>
          </a:p>
          <a:p>
            <a:pPr eaLnBrk="1" hangingPunct="1"/>
            <a:r>
              <a:rPr lang="cs-CZ" smtClean="0"/>
              <a:t>Pyrotechnické produkty – barvitost plamene</a:t>
            </a:r>
          </a:p>
          <a:p>
            <a:pPr eaLnBrk="1" hangingPunct="1"/>
            <a:r>
              <a:rPr lang="cs-CZ" smtClean="0"/>
              <a:t>Sklářský průmysl, výroba obrazovek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16388" name="Picture 2" descr="http://t3.gstatic.com/images?q=tbn:ANd9GcSjSz5aGkI4CR-Ph4pxdbbfH7ePP_Tk8itZhyAVLTS5OdrbZNSG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0767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Obdélník 4"/>
          <p:cNvSpPr>
            <a:spLocks noChangeArrowheads="1"/>
          </p:cNvSpPr>
          <p:nvPr/>
        </p:nvSpPr>
        <p:spPr bwMode="auto">
          <a:xfrm>
            <a:off x="1403350" y="6021388"/>
            <a:ext cx="1873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Celestin - SrSO</a:t>
            </a:r>
            <a:r>
              <a:rPr lang="cs-CZ" baseline="-25000"/>
              <a:t>4</a:t>
            </a:r>
            <a:endParaRPr lang="cs-CZ"/>
          </a:p>
        </p:txBody>
      </p:sp>
      <p:pic>
        <p:nvPicPr>
          <p:cNvPr id="16390" name="Picture 4" descr="http://t1.gstatic.com/images?q=tbn:ANd9GcT2KjUlYURABu0tYFxUoAnJHMNjJx7UcicuCmug2Vnt_Xc9gOv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4076700"/>
            <a:ext cx="21796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Obdélník 6"/>
          <p:cNvSpPr>
            <a:spLocks noChangeArrowheads="1"/>
          </p:cNvSpPr>
          <p:nvPr/>
        </p:nvSpPr>
        <p:spPr bwMode="auto">
          <a:xfrm>
            <a:off x="3851275" y="5949950"/>
            <a:ext cx="214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Stroncianit - SrCO</a:t>
            </a:r>
            <a:r>
              <a:rPr lang="cs-CZ" baseline="-25000"/>
              <a:t>3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3494087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Radium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pPr eaLnBrk="1" hangingPunct="1"/>
            <a:r>
              <a:rPr lang="cs-CZ" smtClean="0"/>
              <a:t>Silně radioaktivní prvek</a:t>
            </a:r>
          </a:p>
          <a:p>
            <a:pPr eaLnBrk="1" hangingPunct="1"/>
            <a:r>
              <a:rPr lang="cs-CZ" smtClean="0"/>
              <a:t>Bílý a těžký kov, spojen s uranem</a:t>
            </a:r>
          </a:p>
          <a:p>
            <a:pPr eaLnBrk="1" hangingPunct="1"/>
            <a:r>
              <a:rPr lang="cs-CZ" smtClean="0"/>
              <a:t>Uchováván v petroleji a naftě</a:t>
            </a:r>
          </a:p>
          <a:p>
            <a:pPr eaLnBrk="1" hangingPunct="1"/>
            <a:r>
              <a:rPr lang="cs-CZ" smtClean="0"/>
              <a:t>Ve tmě – modré luminiscenční světlo</a:t>
            </a:r>
          </a:p>
          <a:p>
            <a:pPr eaLnBrk="1" hangingPunct="1"/>
            <a:r>
              <a:rPr lang="cs-CZ" smtClean="0"/>
              <a:t>Lékařství – záření léčení rakoviny</a:t>
            </a:r>
          </a:p>
          <a:p>
            <a:pPr eaLnBrk="1" hangingPunct="1"/>
            <a:r>
              <a:rPr lang="cs-CZ" smtClean="0"/>
              <a:t>Belgie, ČR, Kanada, Rusko</a:t>
            </a:r>
          </a:p>
        </p:txBody>
      </p:sp>
      <p:pic>
        <p:nvPicPr>
          <p:cNvPr id="17412" name="Picture 2" descr="http://t1.gstatic.com/images?q=tbn:ANd9GcRmowmkW5erSkVLyx1m0tCHP1k1sDVhLqO5kog9XhLzYCsXSd0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4" descr="data:image/jpeg;base64,/9j/4AAQSkZJRgABAQAAAQABAAD/2wCEAAkGBhQSERQUEhQSFBQWFhUXFxYYGB0cFhcbHRwaHRoWGBgeIiYeGBsmGhQYHy8hJSkqMDgsFR8xNTAqNSYrLCkBCQoKDgwOGg8PGi0kHyQsKiwsLCkpLCkqLDApLCksNSwqKSwpKSksKiwpLSwpLCosKSwsKiwsKSksLCkpLCkpKf/AABEIAIUAoAMBIgACEQEDEQH/xAAcAAABBQEBAQAAAAAAAAAAAAAFAAIDBAYBBwj/xAA7EAACAQMDAgUCAwYGAQUBAAABAhEAAyEEEjEFQQYTIlFhMnFCgZEHFCNSobFywdHh8PFiM0NjgpIV/8QAGgEAAgMBAQAAAAAAAAAAAAAAAgQBAwUABv/EACwRAAICAQQBAgQGAwAAAAAAAAECABEDBBIhMUEFEyJhcbEyUZGhwfAjgeH/2gAMAwEAAhEDEQA/APMDdrnmVDvpvmVsXEjiEna7XDdqAvXCaK4PtiT+bSF6q81zfXXI9sS151cN+qpaubj2qLnDEJZN6u+Ye1RaLSPcuBEVndjhVBZj9gMk4/pXqn7O/wBkjO7Xdfb2ooG2yz+pmnm4q5CAA4kSTniqcmdcfZhrhuYzpng3Wai2l21ZZrbsVFyVCghgpLEn0iTzHY+1CNXpntXHtuIZGZWHMEGDnuPn2zX0R1zTHTKluyqLa4VVG0ICTgQIGTMfBrF+KPB9nVMbrMyXmC7iCM4/lIhjA+OKzl9Q2n/IKENsQHAnlSXoGab5lWvEXQ20t7yi26VVlaIkGe2c4j8qHVqY8i5FDL0YucdGWhdp6ag1VLV1WqwNAOOX01B96lGqNDgxpwejBlLYhCg1lSJraFq1PVqndKThEGMabNSFajYUvN24jXZps0hRQGi3VwmugUgtdcrnQ1GvC3hG9rXPlwltI33CDtWZgADLMQCQB2EmKM+Cv2b3Nanm3H8iz+BtsvcMiSikgbR/N74Hcj07oPQl0OlGwXGVPMKkAG5duE5aODAEAcemaztVr1xnYvLQ1Q1cEdG8O2ej2LmoLeZqnG1Cyx5SnttBMM0ScniOxkr4X6rd8m4B9YdV3e6mY/rOQM/lQqw3nndfBS2YItuTHAZ7zsecCPbIOTgMDHzjcQhVYAIpEKf5F2z8SO4n3rIDnefdNk/tBZjYI6m96pozeht4UH0lj7xIgdiAAefjvQix05SYurNyy7LgxJUyCciZBBj5j3o30m6L9onPmApAJjaVAPpntM9qAM5tXrqtuDDcwAyRGFgckkSR3zRZWApu5aeoF8deHdPqxauMLlu4isG2ASVEHbtOJzg/JOaqeFPBHTypuXUvXZYFRccbcRJITaPxAHd7ce5DU+IheslPLIub4AJn3EBYxIP0/PzFc0mhS7fyo8tCC2fqIIARYycwMD7cGq8ufJiPtqTXygpR5mjfwn067aFv93sLaOBsQKZBwQ4h554PvWX6l+xzSsGNi9dtkdpFxYnspAPB43dqP6Tqq3kfYd+xhHYGPwr2B5gc9jk1P1HXFFS+m4jAuq2GiJUx9IiDnHIqgZ86fhY3LbVuxPLOs/sp1Vob7JXUp/8AGCLnz/DOT9gSfisU2DBwRyO/519M2+pK670YRBkGVIjmZyCB2Mfpmvn/AMca1b2vvXEiGKkkd22KGP6itf07XZcrnFlHI8yjPiUcgwOrU7zKalNityJECQmmtUxt00JQVGt4kSrim1Za3RHw/wCHL2ru+VYQux5P4UH8ztwo+/5TUMwXkmCGuCEPat54B/Zvd1N21d1KeXpQQ53mGuqMgKvO0mJYwImK1vRP2bWNEPMusuo1Awu5Ys22/mCH1OR7nvwBT0vXFd71y4zkYBjbPws8D/c9qx9R6itEIf8Av0lyoQRYmi6+yjUWrKOBvZUAUYQAS0wcGBgAdgKDeKdZee/5apdWzshXQn0xz3gsRwMSY9qzmtdhesG4HFsXFDqp23LhLCBJIKJJEyQSMYma393V2rg2SMMQ3qzg8TzEgfkK8/k1Zxsrno3GPb3giY/W+YiO1wFj6ioKyQCAqqdoADekn2hB70L03UWulS0wJXP1QOfbBJn85itl1/pjXFhCWGS3J3Hs0fCznPNA9D4cbcuwFonED2ywHY/7Vdh1mJwb7ir4HDUOppOhdTFlkA9WIYA5P3ngg0/q93fqWddpYm2sAyVWASWHacx96gsolrdKkt9QUH6iIhDPbHP3qHpGpuG6wvCdxLKwQwCADsLDiFBieYpcaj4Wr8IjSoaCmVupaC1Y8sMzIty6GPbKow+4GeaM/urIhe1tMpm5yQTxsjkkHmfntXnv7YvEAV9NbtMZVblxsd2hVmfhW/Wtf0DVt5VqC4U27UggrcJKLIYEAAlwxEYgD3oGXL7a6gnvx9oexQdoklqyQq2bRKtvZjzkxkA8MPVPztgZo5rbC+URcnbABLcQRE7sUO1OocFtjlGCFQRAMx2kHvH5xXm37QNTrbtsBryNb88oVRNhJGUZo5yr4EfSDntdhB1LBSagELj7m067ftHQstzVCyLibRICuxU/wwcbo/Awg4BI5ryfqfSgkOr7wzupkAMCsdgTI5yPauvcvXvJRvNu3QIln9CJnair/wC2DjJ5Bn7Pu9LuIk3U8t/MdCpmQVA959zmc9sV6fS42xsAzcxHOeLHUH+XUZFXHtV0aetWoh7glUWa6tmphxSArqk7jOLp8frXuPQ9H5OktWre1YQT6gkkD1Ek8ksf+68c6db/AItuVLguvoEy2eBHevUtT1BbJxbZmgAlULExMZCn/KvNevZGGxB85o6DncZY1l65ACJbJyVYvOwgwQTnk5nH9RUFwPtG/wAmeSoOAf8AF78ZHv2qK3192VmGkvFoPqdAoOOxIBOPf4qsnXNS8n90vjg5VZJ9xnPbmvPZCxFKvP1EfCi7kfUukLdO6CYIhfMlBHurSGH3JNM1GqhvUrWwFA3EgKfse2TipLV9i/qsJax+JlV577lU+lpPMUO6trL4S55Vl94wBvLttOGbYBMbSeZkGuxqXO1/v+cg8dR/SfE15L76e4pfYu4XB9LJMAn2Px7g8U/rXjUWyRIUERtmCf8AFFAdXY1VjdtRjuhgm07lBBkMkSMzBjhj70N0XRtZcNxzprmwglrl7+GgHODcIxj5NOroceRt5rrwe5wciGbH7QPWEG92JAAEnJ7fP/dbQBrQtKWkhmZj9hPPsCf0A96yPhTwJetN57eUheUtovqKggHzJMR3Ec/lFbu5p0YhyN0NI7CTgH8x7z+VLao4EcInUMA9zFa/wyur1a6hzutWkVrjFhtaFBt2FXlicuSPwtmJFbO1O6W5y7k5O4xt/RVb+/esv0fUol3V+YFYfvIKsDlgwnb99qKAuDt94mjWq16PauLbaXYs8/zZ4H/1Vf6/NBqsxO1PAH9+8hRUlu3vQpn6jvj77YH/AOQp/MVk/F2iuXS20BtzgW8iFJXJbEsD6yPkxmBRx9TvygHrO4AfhbH8FvYwkA/FK8yqoLQVQzESdswB91AMd8D2qdJkON7AuUZRYoyv4O6Smg0ram9sF5ism42SjbD/AA1/Ge3PK8wKi8WWTq9MNUFCspV4X6XV9yn2l18n5kE4FRP4b/edQ9255ps+kEtBZcStlAfwjHYDJEnJOi8R2osWbYVWU2tpVQvpa2Q6GCdrcsBPdzmK9XhYFg/mJsLUjxPK0UUx0p+4SZ7f1pu6twGxMY2DKYrqmDUrJ8RTSRUS64W8Joray0XJCqSwA5Zh9Kj7nn4Br1zUdUt7NzARiIO6ftEe9eaeDOgm5cGo3bLVl1JPdiMlR7COT81uurdMJUshDqqFgoKqzeyj3kmAa8Z65iGfOApuhRF9Tb0BKp1B2u8WIphRxMiAP1me4qk/ia6e/loM7jhQOJJOFA5yIoInRtfqR6Ft6S2SfUVJc/4SRv78qAPminhzwXa097dqmF+76pNwlreSVT+GYlsE+o4PbE0qNHp8S25jBZiZa0el/fkS4N62wXIuMZuXVgCUt8IkhvU35Dg1bvugbbatopEgNt3OPaGckgTBif0oimuFmFTl5XAEQfw4gBVECB7dqo3LQmLZBcnPf77j3giPy9pjMGUlyBwo6H83DYUI/R9RIAVLThhtk3PwyOT2HH0qD2g0Q0t1bijeC7bidx7+y7ZIgRMmTn5NUBYs2WC7BvYSzfibvt3CDB7gRVp7ovhVSJbB29l4IgYHBGO39YOcI1pfPEIAkcyTUand6hkGYPcjgn8zA+wplu9M+0QPbH/Rrl6yU+oFCIGcBew/1+1Vb1hlVjsf0wxwcYwp+THeqgtnzOLVKa9DRgq72H8fzwfaJbjiYIE5wPyrL9c0tywEuo8oihneTO4tIbbxtMgGOIn76bzyqOTlltlR8swiQfuQPzob14h1vqcIUeTztRV+qMf9xWngZ99NyJQzCozpnVPNh5lbgAdQRKuO4PYzwePTmjL2plufUpIiYJMMpjjPqH3rzTw9+MK5KFTBH1JBnbcUfh7+361o/DniseYylhv+pQSAGgZ2nPYTTmbSMhLY/H+oF7uDPRemIr2rYKCSWbaIn0/imM8jnv8AarXVunpqF3LyHFwN9O1lA3b/AGBXcpDfzVnep9cS3atOt3yLl31Wi9ovj8SED6QwtxII4QjBrDP4qZ7l67fV3u3Qijc7qtq3tMgJJBJ3GC26MRHNamlDsgNVAcqgoyh1fUh7rssRubK/SRuO0g9/TGe9V+aacAxXQa9Ai0AJiObM6xnlq7o9E1x1RAXZiAoGST2xQV9R81u/2W9Lum5c1C3RbVAbbLt3u+4AkBeyjB3fp3qjUagYcZc+I0mlJNXNp4f6N+76c2HckszM0AhVMCQhMSMZb3PtRjQ3ghABsrEgFiCQMGQxAVe+AP1rmt1Ss+4AmFCxHpB7kgZYyB2PBihza5lPpQEmeLZZs/kTXg82d8pLXye/FzcRFQACFOpdRueWz21c4O30k3Lp4lQSCqZne20ewiDWJ6hrGs2JuCbj5NsFSZJCi2CMMZAGMSxzWrew+oQozXLY5MqQW/0/OsF4m1Wk0Zs27aWyUbBO648ww3sZgwXJCgZb25FmlIzNtrn9f3gvxzJr2ruptUndqboIEGRbXutscRyAe+MxWh6RcGnQFyA0erMgfGeT7+9Ceh9PYM2puqVu3AFUNBe1bEn1dg7H8IGAo9qGeI/FFuxjD3fwr+Ff/Jverc2H3j7SD61/eoCkg3NJ1nqSixcusQrBDtUkbp7NHIPx7Vi/Cvjki5ltjMQVI7N3/r2rHdT69dvkl3Ofmh01paf0pVxlX7+0KyZ7hd8Um6rbzLSMHjB9uO1Cuo+OmW2QzsR3BMg59u4xx8Csh0DrZYbWPrA+II7T+sH7/NO6toGNpiOILDI/DyPuADSyenqmUhz3AOU9Tb9U8QJdt7xthrllyAcEeZbPB4HPAqt1DVqyvM+qxddzEwGED2nhv0xXn+kvE2lAP4WBHuAQfy+kVs+n6G5qNNd2qM2rduYaSBMH05VRJEwclpFRk0YwVZ4uAXuO/Z50fTXkvMiTcRwoYlp+mQ23ESd4I78Gin/84WELOlnTIB9brbW0WyVVA6kg4+nIyMVldH4WVNO41N02IusBcCO6H0rjeoEGTMNHNOv6nTadI0pvXnCsGvOpVWJCgqvmeqAG9QULIIGRmm1xe7kNNY+n8yCaFyz4p63buizet3jcZ1ZSN3ptlIP0k7lJL7okA/OQA3VbD23YXldLjQzb/qM5n7c8Vyx5mHtyYxuiTkQFWVAUqNxxj1UX1DHVW71q4ym7Y3m08ZdV+tZPrMhS+cbpiOK1UrDX5RF/j5mcu3uck8U4Xv7VTZsnuIpyd++K0blRxiVk+won0Tr76W4blsKWI2kGeMHHscc/eh3lVa6Lp7bX7S3c22cBvWEwcZcghR7n2mqMqqUIYWI7YviemL1yLVlxcZDdtgsxsm4CT/5jcRkEAewqK51a6WgayypBJabZnvwDBmR3jitX5C202KuwWwFIB2hBH0yT6f1nvzWbvaH95xYt2mMwbpWbaf4Cw/jXPcxgDkV5Ie2T1GeSIrvX/Lss2o19pkPpC2xF1ieyrJjHJPpHfGK8x65qle9vtmAAONxaQcepvqOZmAMYERWz8S9A0GkSbzOb7TCod7AT9TTgcRnE8V55qtT6m2kkMZzBb8z747fatTQYEFsn61Qk8mbLrn7QybYS0BuIEsB6Untn62Hc4E+9Ye9c3eokljkz/ryTTWamRWhi06YvwiHtnKVdilV1SZLpb+xww7Hj3HcfpW06frlgicAC4p5I4B/uKxSrIxz/AMzRPo96TsLQQGCn4PKn4zP60vnxbxF8gvkQ/ruhi35pUHaFF1I/lY7GBngiScVotJ4rXp48q/YZlYQl1QDI9JO1pxDrIHIkiueG9Ul6zbdolVZHMZhsNI7jE/BX5px6bbQvabcRuIYcoQcqwUyolcyD7+xjGOXcduQdQBxzDFr9olu8V8hmAzvt3bbQSeJKfbvOc1U8QeHmv776+Wr7bfo7N6QpAnglMZIEAe1Ybr3hdrR82zuCzG0E+kkx6T7GRB+RTOneIrjIbDXrq74EnaSPgOfUAYAImmUxEfHhbicwDCFW053FQLUkqfMUBioUEkzggcAj4j3on4c1tjTgq14BnzDYDA4CMONvJn5IjigWk121hZvuBBGxxkQeD9owR/3VDq2hW0Tnczer4AI+kTmQwOe4YU2oOb4GNRQLtMh6vp1t6i7btkMisVVpBkDjIwarKeAByK4IPAAxzSCyFPP98VqqpUAGEeZGZ+aP+BtJbua1FuI1wDcy214ZlErvPZBEk+4FD30UgRPc9v8Ak1J0q5esXUvWo3qTHyCIII9iDVWfGz42VeyJyZU8z1HqGiFwg6ptwn02EkWx9z9Vxief86g634sTTqFZltkYW0OQO/pHI+Mc96zXWfGz7ANNbdXZRvuMBuDEZW33UfPNYY2XLEtvLTknmawsHprMLy/pHRkU9GXOv9SN9y8sRmCxzBJIwOI4oKat3rbxEGATg8T3io20rZ9JwJrbTHtWh1DVlHmV4pVOdI0TtNNNhv5T+lHRh71PmQ0qk8o+x/Smlfg1FSbEdZAkbpic/aiL9N9IuWmDBYJX8Q9yB3Hv3E+1DINPW4e3f5oWB8QWW+jNz4Ri9bItk+aiMNuASMhR7cxk9zRW1qnc7LqAXrQ27jC7gfVsuR+Ey0Ed1xBkV550vXvYdbtsjcvbvHcRXoeonWWU1Vj/ANdBx/Ove2R3M5H+VYurxbH3Ho+fyPz+UXdahvQEXFGJAbjuIPHxmvOuqWhdW8sA3rF1/WAJdQSpkgCc5Fbvo3UldTf3Kg+m+GIABAySP5wBkDJxXl/Ur73b1y6PT5j3GgHIDEmDx2xQen4nOR/lU4UOzFrdQ58s3EZIUANB9QPqX4mJ7/2ohdabYZgfWg2Ej6tpMkfHaaprqr5tqhvObfZSSVECIAOBjEe1cRRAIkHMwI/TsK3lxdXKcrLVSJDx9iKStMQTj2/5mnAfTyIJyP6D/eni1gczPf294piVkgQteP1fE/3ptnMfAJpUqPzMwdRL+GBAkY+5/wB6ew4+5ge2aVKuElpCyzE9zx+dcGZ+YH96VKuEO42RPHbjt/zFJk9RAgAgUqVdJucS1ifaRj+9NuWhApUqGSCbjbtkQJAMtHGf1pjaZDulQYiuUq6pZuau44dLQyIiOPv71a0SNYYG1cvWzAMq8AkgduKVKhKKxAI4gnNkBqzIl6eogncd0EyeSZyT3Pz81EmmUxzwTzSpVIUDqcMjHsyW1oxtU+8/5j86fZ0intndz95pUqKpWztzzFb04IJjg/5j/Wp2s5aP7d8gn+lKlUwSxn//2Q=="/>
          <p:cNvSpPr>
            <a:spLocks noChangeAspect="1" noChangeArrowheads="1"/>
          </p:cNvSpPr>
          <p:nvPr/>
        </p:nvSpPr>
        <p:spPr bwMode="auto">
          <a:xfrm>
            <a:off x="63500" y="-614363"/>
            <a:ext cx="1524000" cy="126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4" name="AutoShape 6" descr="data:image/jpeg;base64,/9j/4AAQSkZJRgABAQAAAQABAAD/2wCEAAkGBhQSERQUEhQSFBQWFhUXFxYYGB0cFhcbHRwaHRoWGBgeIiYeGBsmGhQYHy8hJSkqMDgsFR8xNTAqNSYrLCkBCQoKDgwOGg8PGi0kHyQsKiwsLCkpLCkqLDApLCksNSwqKSwpKSksKiwpLSwpLCosKSwsKiwsKSksLCkpLCkpKf/AABEIAIUAoAMBIgACEQEDEQH/xAAcAAABBQEBAQAAAAAAAAAAAAAFAAIDBAYBBwj/xAA7EAACAQMDAgUCAwYGAQUBAAABAhEAAyEEEjEFQQYTIlFhMnFCgZEHFCNSobFywdHh8PFiM0NjgpIV/8QAGgEAAgMBAQAAAAAAAAAAAAAAAgQBAwUABv/EACwRAAICAQQBAgQGAwAAAAAAAAECABEDBBIhMUEFEyJhcbEyUZGhwfAjgeH/2gAMAwEAAhEDEQA/APMDdrnmVDvpvmVsXEjiEna7XDdqAvXCaK4PtiT+bSF6q81zfXXI9sS151cN+qpaubj2qLnDEJZN6u+Ye1RaLSPcuBEVndjhVBZj9gMk4/pXqn7O/wBkjO7Xdfb2ooG2yz+pmnm4q5CAA4kSTniqcmdcfZhrhuYzpng3Wai2l21ZZrbsVFyVCghgpLEn0iTzHY+1CNXpntXHtuIZGZWHMEGDnuPn2zX0R1zTHTKluyqLa4VVG0ICTgQIGTMfBrF+KPB9nVMbrMyXmC7iCM4/lIhjA+OKzl9Q2n/IKENsQHAnlSXoGab5lWvEXQ20t7yi26VVlaIkGe2c4j8qHVqY8i5FDL0YucdGWhdp6ag1VLV1WqwNAOOX01B96lGqNDgxpwejBlLYhCg1lSJraFq1PVqndKThEGMabNSFajYUvN24jXZps0hRQGi3VwmugUgtdcrnQ1GvC3hG9rXPlwltI33CDtWZgADLMQCQB2EmKM+Cv2b3Nanm3H8iz+BtsvcMiSikgbR/N74Hcj07oPQl0OlGwXGVPMKkAG5duE5aODAEAcemaztVr1xnYvLQ1Q1cEdG8O2ej2LmoLeZqnG1Cyx5SnttBMM0ScniOxkr4X6rd8m4B9YdV3e6mY/rOQM/lQqw3nndfBS2YItuTHAZ7zsecCPbIOTgMDHzjcQhVYAIpEKf5F2z8SO4n3rIDnefdNk/tBZjYI6m96pozeht4UH0lj7xIgdiAAefjvQix05SYurNyy7LgxJUyCciZBBj5j3o30m6L9onPmApAJjaVAPpntM9qAM5tXrqtuDDcwAyRGFgckkSR3zRZWApu5aeoF8deHdPqxauMLlu4isG2ASVEHbtOJzg/JOaqeFPBHTypuXUvXZYFRccbcRJITaPxAHd7ce5DU+IheslPLIub4AJn3EBYxIP0/PzFc0mhS7fyo8tCC2fqIIARYycwMD7cGq8ufJiPtqTXygpR5mjfwn067aFv93sLaOBsQKZBwQ4h554PvWX6l+xzSsGNi9dtkdpFxYnspAPB43dqP6Tqq3kfYd+xhHYGPwr2B5gc9jk1P1HXFFS+m4jAuq2GiJUx9IiDnHIqgZ86fhY3LbVuxPLOs/sp1Vob7JXUp/8AGCLnz/DOT9gSfisU2DBwRyO/519M2+pK670YRBkGVIjmZyCB2Mfpmvn/AMca1b2vvXEiGKkkd22KGP6itf07XZcrnFlHI8yjPiUcgwOrU7zKalNityJECQmmtUxt00JQVGt4kSrim1Za3RHw/wCHL2ru+VYQux5P4UH8ztwo+/5TUMwXkmCGuCEPat54B/Zvd1N21d1KeXpQQ53mGuqMgKvO0mJYwImK1vRP2bWNEPMusuo1Awu5Ys22/mCH1OR7nvwBT0vXFd71y4zkYBjbPws8D/c9qx9R6itEIf8Av0lyoQRYmi6+yjUWrKOBvZUAUYQAS0wcGBgAdgKDeKdZee/5apdWzshXQn0xz3gsRwMSY9qzmtdhesG4HFsXFDqp23LhLCBJIKJJEyQSMYma393V2rg2SMMQ3qzg8TzEgfkK8/k1Zxsrno3GPb3giY/W+YiO1wFj6ioKyQCAqqdoADekn2hB70L03UWulS0wJXP1QOfbBJn85itl1/pjXFhCWGS3J3Hs0fCznPNA9D4cbcuwFonED2ywHY/7Vdh1mJwb7ir4HDUOppOhdTFlkA9WIYA5P3ngg0/q93fqWddpYm2sAyVWASWHacx96gsolrdKkt9QUH6iIhDPbHP3qHpGpuG6wvCdxLKwQwCADsLDiFBieYpcaj4Wr8IjSoaCmVupaC1Y8sMzIty6GPbKow+4GeaM/urIhe1tMpm5yQTxsjkkHmfntXnv7YvEAV9NbtMZVblxsd2hVmfhW/Wtf0DVt5VqC4U27UggrcJKLIYEAAlwxEYgD3oGXL7a6gnvx9oexQdoklqyQq2bRKtvZjzkxkA8MPVPztgZo5rbC+URcnbABLcQRE7sUO1OocFtjlGCFQRAMx2kHvH5xXm37QNTrbtsBryNb88oVRNhJGUZo5yr4EfSDntdhB1LBSagELj7m067ftHQstzVCyLibRICuxU/wwcbo/Awg4BI5ryfqfSgkOr7wzupkAMCsdgTI5yPauvcvXvJRvNu3QIln9CJnair/wC2DjJ5Bn7Pu9LuIk3U8t/MdCpmQVA959zmc9sV6fS42xsAzcxHOeLHUH+XUZFXHtV0aetWoh7glUWa6tmphxSArqk7jOLp8frXuPQ9H5OktWre1YQT6gkkD1Ek8ksf+68c6db/AItuVLguvoEy2eBHevUtT1BbJxbZmgAlULExMZCn/KvNevZGGxB85o6DncZY1l65ACJbJyVYvOwgwQTnk5nH9RUFwPtG/wAmeSoOAf8AF78ZHv2qK3192VmGkvFoPqdAoOOxIBOPf4qsnXNS8n90vjg5VZJ9xnPbmvPZCxFKvP1EfCi7kfUukLdO6CYIhfMlBHurSGH3JNM1GqhvUrWwFA3EgKfse2TipLV9i/qsJax+JlV577lU+lpPMUO6trL4S55Vl94wBvLttOGbYBMbSeZkGuxqXO1/v+cg8dR/SfE15L76e4pfYu4XB9LJMAn2Px7g8U/rXjUWyRIUERtmCf8AFFAdXY1VjdtRjuhgm07lBBkMkSMzBjhj70N0XRtZcNxzprmwglrl7+GgHODcIxj5NOroceRt5rrwe5wciGbH7QPWEG92JAAEnJ7fP/dbQBrQtKWkhmZj9hPPsCf0A96yPhTwJetN57eUheUtovqKggHzJMR3Ec/lFbu5p0YhyN0NI7CTgH8x7z+VLao4EcInUMA9zFa/wyur1a6hzutWkVrjFhtaFBt2FXlicuSPwtmJFbO1O6W5y7k5O4xt/RVb+/esv0fUol3V+YFYfvIKsDlgwnb99qKAuDt94mjWq16PauLbaXYs8/zZ4H/1Vf6/NBqsxO1PAH9+8hRUlu3vQpn6jvj77YH/AOQp/MVk/F2iuXS20BtzgW8iFJXJbEsD6yPkxmBRx9TvygHrO4AfhbH8FvYwkA/FK8yqoLQVQzESdswB91AMd8D2qdJkON7AuUZRYoyv4O6Smg0ram9sF5ism42SjbD/AA1/Ge3PK8wKi8WWTq9MNUFCspV4X6XV9yn2l18n5kE4FRP4b/edQ9255ps+kEtBZcStlAfwjHYDJEnJOi8R2osWbYVWU2tpVQvpa2Q6GCdrcsBPdzmK9XhYFg/mJsLUjxPK0UUx0p+4SZ7f1pu6twGxMY2DKYrqmDUrJ8RTSRUS64W8Joray0XJCqSwA5Zh9Kj7nn4Br1zUdUt7NzARiIO6ftEe9eaeDOgm5cGo3bLVl1JPdiMlR7COT81uurdMJUshDqqFgoKqzeyj3kmAa8Z65iGfOApuhRF9Tb0BKp1B2u8WIphRxMiAP1me4qk/ia6e/loM7jhQOJJOFA5yIoInRtfqR6Ft6S2SfUVJc/4SRv78qAPminhzwXa097dqmF+76pNwlreSVT+GYlsE+o4PbE0qNHp8S25jBZiZa0el/fkS4N62wXIuMZuXVgCUt8IkhvU35Dg1bvugbbatopEgNt3OPaGckgTBif0oimuFmFTl5XAEQfw4gBVECB7dqo3LQmLZBcnPf77j3giPy9pjMGUlyBwo6H83DYUI/R9RIAVLThhtk3PwyOT2HH0qD2g0Q0t1bijeC7bidx7+y7ZIgRMmTn5NUBYs2WC7BvYSzfibvt3CDB7gRVp7ovhVSJbB29l4IgYHBGO39YOcI1pfPEIAkcyTUand6hkGYPcjgn8zA+wplu9M+0QPbH/Rrl6yU+oFCIGcBew/1+1Vb1hlVjsf0wxwcYwp+THeqgtnzOLVKa9DRgq72H8fzwfaJbjiYIE5wPyrL9c0tywEuo8oihneTO4tIbbxtMgGOIn76bzyqOTlltlR8swiQfuQPzob14h1vqcIUeTztRV+qMf9xWngZ99NyJQzCozpnVPNh5lbgAdQRKuO4PYzwePTmjL2plufUpIiYJMMpjjPqH3rzTw9+MK5KFTBH1JBnbcUfh7+361o/DniseYylhv+pQSAGgZ2nPYTTmbSMhLY/H+oF7uDPRemIr2rYKCSWbaIn0/imM8jnv8AarXVunpqF3LyHFwN9O1lA3b/AGBXcpDfzVnep9cS3atOt3yLl31Wi9ovj8SED6QwtxII4QjBrDP4qZ7l67fV3u3Qijc7qtq3tMgJJBJ3GC26MRHNamlDsgNVAcqgoyh1fUh7rssRubK/SRuO0g9/TGe9V+aacAxXQa9Ai0AJiObM6xnlq7o9E1x1RAXZiAoGST2xQV9R81u/2W9Lum5c1C3RbVAbbLt3u+4AkBeyjB3fp3qjUagYcZc+I0mlJNXNp4f6N+76c2HckszM0AhVMCQhMSMZb3PtRjQ3ghABsrEgFiCQMGQxAVe+AP1rmt1Ss+4AmFCxHpB7kgZYyB2PBihza5lPpQEmeLZZs/kTXg82d8pLXye/FzcRFQACFOpdRueWz21c4O30k3Lp4lQSCqZne20ewiDWJ6hrGs2JuCbj5NsFSZJCi2CMMZAGMSxzWrew+oQozXLY5MqQW/0/OsF4m1Wk0Zs27aWyUbBO648ww3sZgwXJCgZb25FmlIzNtrn9f3gvxzJr2ruptUndqboIEGRbXutscRyAe+MxWh6RcGnQFyA0erMgfGeT7+9Ceh9PYM2puqVu3AFUNBe1bEn1dg7H8IGAo9qGeI/FFuxjD3fwr+Ff/Jverc2H3j7SD61/eoCkg3NJ1nqSixcusQrBDtUkbp7NHIPx7Vi/Cvjki5ltjMQVI7N3/r2rHdT69dvkl3Ofmh01paf0pVxlX7+0KyZ7hd8Um6rbzLSMHjB9uO1Cuo+OmW2QzsR3BMg59u4xx8Csh0DrZYbWPrA+II7T+sH7/NO6toGNpiOILDI/DyPuADSyenqmUhz3AOU9Tb9U8QJdt7xthrllyAcEeZbPB4HPAqt1DVqyvM+qxddzEwGED2nhv0xXn+kvE2lAP4WBHuAQfy+kVs+n6G5qNNd2qM2rduYaSBMH05VRJEwclpFRk0YwVZ4uAXuO/Z50fTXkvMiTcRwoYlp+mQ23ESd4I78Gin/84WELOlnTIB9brbW0WyVVA6kg4+nIyMVldH4WVNO41N02IusBcCO6H0rjeoEGTMNHNOv6nTadI0pvXnCsGvOpVWJCgqvmeqAG9QULIIGRmm1xe7kNNY+n8yCaFyz4p63buizet3jcZ1ZSN3ptlIP0k7lJL7okA/OQA3VbD23YXldLjQzb/qM5n7c8Vyx5mHtyYxuiTkQFWVAUqNxxj1UX1DHVW71q4ym7Y3m08ZdV+tZPrMhS+cbpiOK1UrDX5RF/j5mcu3uck8U4Xv7VTZsnuIpyd++K0blRxiVk+won0Tr76W4blsKWI2kGeMHHscc/eh3lVa6Lp7bX7S3c22cBvWEwcZcghR7n2mqMqqUIYWI7YviemL1yLVlxcZDdtgsxsm4CT/5jcRkEAewqK51a6WgayypBJabZnvwDBmR3jitX5C202KuwWwFIB2hBH0yT6f1nvzWbvaH95xYt2mMwbpWbaf4Cw/jXPcxgDkV5Ie2T1GeSIrvX/Lss2o19pkPpC2xF1ieyrJjHJPpHfGK8x65qle9vtmAAONxaQcepvqOZmAMYERWz8S9A0GkSbzOb7TCod7AT9TTgcRnE8V55qtT6m2kkMZzBb8z747fatTQYEFsn61Qk8mbLrn7QybYS0BuIEsB6Untn62Hc4E+9Ye9c3eokljkz/ryTTWamRWhi06YvwiHtnKVdilV1SZLpb+xww7Hj3HcfpW06frlgicAC4p5I4B/uKxSrIxz/AMzRPo96TsLQQGCn4PKn4zP60vnxbxF8gvkQ/ruhi35pUHaFF1I/lY7GBngiScVotJ4rXp48q/YZlYQl1QDI9JO1pxDrIHIkiueG9Ul6zbdolVZHMZhsNI7jE/BX5px6bbQvabcRuIYcoQcqwUyolcyD7+xjGOXcduQdQBxzDFr9olu8V8hmAzvt3bbQSeJKfbvOc1U8QeHmv776+Wr7bfo7N6QpAnglMZIEAe1Ybr3hdrR82zuCzG0E+kkx6T7GRB+RTOneIrjIbDXrq74EnaSPgOfUAYAImmUxEfHhbicwDCFW053FQLUkqfMUBioUEkzggcAj4j3on4c1tjTgq14BnzDYDA4CMONvJn5IjigWk121hZvuBBGxxkQeD9owR/3VDq2hW0Tnczer4AI+kTmQwOe4YU2oOb4GNRQLtMh6vp1t6i7btkMisVVpBkDjIwarKeAByK4IPAAxzSCyFPP98VqqpUAGEeZGZ+aP+BtJbua1FuI1wDcy214ZlErvPZBEk+4FD30UgRPc9v8Ak1J0q5esXUvWo3qTHyCIII9iDVWfGz42VeyJyZU8z1HqGiFwg6ptwn02EkWx9z9Vxief86g634sTTqFZltkYW0OQO/pHI+Mc96zXWfGz7ANNbdXZRvuMBuDEZW33UfPNYY2XLEtvLTknmawsHprMLy/pHRkU9GXOv9SN9y8sRmCxzBJIwOI4oKat3rbxEGATg8T3io20rZ9JwJrbTHtWh1DVlHmV4pVOdI0TtNNNhv5T+lHRh71PmQ0qk8o+x/Smlfg1FSbEdZAkbpic/aiL9N9IuWmDBYJX8Q9yB3Hv3E+1DINPW4e3f5oWB8QWW+jNz4Ri9bItk+aiMNuASMhR7cxk9zRW1qnc7LqAXrQ27jC7gfVsuR+Ey0Ed1xBkV550vXvYdbtsjcvbvHcRXoeonWWU1Vj/ANdBx/Ove2R3M5H+VYurxbH3Ho+fyPz+UXdahvQEXFGJAbjuIPHxmvOuqWhdW8sA3rF1/WAJdQSpkgCc5Fbvo3UldTf3Kg+m+GIABAySP5wBkDJxXl/Ur73b1y6PT5j3GgHIDEmDx2xQen4nOR/lU4UOzFrdQ58s3EZIUANB9QPqX4mJ7/2ohdabYZgfWg2Ej6tpMkfHaaprqr5tqhvObfZSSVECIAOBjEe1cRRAIkHMwI/TsK3lxdXKcrLVSJDx9iKStMQTj2/5mnAfTyIJyP6D/eni1gczPf294piVkgQteP1fE/3ptnMfAJpUqPzMwdRL+GBAkY+5/wB6ew4+5ge2aVKuElpCyzE9zx+dcGZ+YH96VKuEO42RPHbjt/zFJk9RAgAgUqVdJucS1ifaRj+9NuWhApUqGSCbjbtkQJAMtHGf1pjaZDulQYiuUq6pZuau44dLQyIiOPv71a0SNYYG1cvWzAMq8AkgduKVKhKKxAI4gnNkBqzIl6eogncd0EyeSZyT3Pz81EmmUxzwTzSpVIUDqcMjHsyW1oxtU+8/5j86fZ0intndz95pUqKpWztzzFb04IJjg/5j/Wp2s5aP7d8gn+lKlUwSxn//2Q=="/>
          <p:cNvSpPr>
            <a:spLocks noChangeAspect="1" noChangeArrowheads="1"/>
          </p:cNvSpPr>
          <p:nvPr/>
        </p:nvSpPr>
        <p:spPr bwMode="auto">
          <a:xfrm>
            <a:off x="63500" y="-614363"/>
            <a:ext cx="1524000" cy="126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17415" name="Picture 8" descr="http://upload.wikimedia.org/wikipedia/commons/thumb/3/37/AutuniteUSGOV.jpg/200px-AutuniteUSG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581525"/>
            <a:ext cx="1905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0" descr="http://t2.gstatic.com/images?q=tbn:ANd9GcQf3PPjBTidKUoeaD4l5NhW12i2YtQ3XmIg2YOH0AN06oDdpo68g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4508500"/>
            <a:ext cx="230346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2" descr="http://t3.gstatic.com/images?q=tbn:ANd9GcQm5uefpuFhEQSzBOyQbdscdrJFs1LWAZ-3oZslXDcq5-LgkpxXr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4149725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TextovéPole 9"/>
          <p:cNvSpPr txBox="1">
            <a:spLocks noChangeArrowheads="1"/>
          </p:cNvSpPr>
          <p:nvPr/>
        </p:nvSpPr>
        <p:spPr bwMode="auto">
          <a:xfrm>
            <a:off x="6875463" y="6165850"/>
            <a:ext cx="877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autunit</a:t>
            </a:r>
          </a:p>
        </p:txBody>
      </p:sp>
      <p:sp>
        <p:nvSpPr>
          <p:cNvPr id="17419" name="TextovéPole 10"/>
          <p:cNvSpPr txBox="1">
            <a:spLocks noChangeArrowheads="1"/>
          </p:cNvSpPr>
          <p:nvPr/>
        </p:nvSpPr>
        <p:spPr bwMode="auto">
          <a:xfrm>
            <a:off x="4140200" y="6237288"/>
            <a:ext cx="941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uraninit</a:t>
            </a:r>
          </a:p>
        </p:txBody>
      </p:sp>
      <p:sp>
        <p:nvSpPr>
          <p:cNvPr id="17420" name="Obdélník 11"/>
          <p:cNvSpPr>
            <a:spLocks noChangeArrowheads="1"/>
          </p:cNvSpPr>
          <p:nvPr/>
        </p:nvSpPr>
        <p:spPr bwMode="auto">
          <a:xfrm>
            <a:off x="323850" y="6165850"/>
            <a:ext cx="307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Karnotit - ruda uranu a radia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Plameny kovů alkalických zemin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8435" name="Picture 2" descr="http://t3.gstatic.com/images?q=tbn:ANd9GcSRBymcS-_Icwsokm-_IpUwhqWHUyB_J5ahHoaEE-YneRNt1Y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916113"/>
            <a:ext cx="5256212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844675"/>
            <a:ext cx="7056438" cy="690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Použitá literatura, odkazy</a:t>
            </a:r>
            <a:endParaRPr lang="cs-CZ" sz="2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2492375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2"/>
              </a:rPr>
              <a:t>http://cs.wikipedia.org/wiki/2._skupina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3"/>
              </a:rPr>
              <a:t>http://www.</a:t>
            </a:r>
            <a:r>
              <a:rPr lang="cs-CZ" sz="1400" dirty="0" err="1" smtClean="0">
                <a:hlinkClick r:id="rId3"/>
              </a:rPr>
              <a:t>daviddarling.info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encyclopedia</a:t>
            </a:r>
            <a:r>
              <a:rPr lang="cs-CZ" sz="1400" dirty="0" smtClean="0">
                <a:hlinkClick r:id="rId3"/>
              </a:rPr>
              <a:t>/C/</a:t>
            </a:r>
            <a:r>
              <a:rPr lang="cs-CZ" sz="1400" dirty="0" err="1" smtClean="0">
                <a:hlinkClick r:id="rId3"/>
              </a:rPr>
              <a:t>calcium.html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4"/>
              </a:rPr>
              <a:t>http://www.</a:t>
            </a:r>
            <a:r>
              <a:rPr lang="cs-CZ" sz="1400" dirty="0" err="1" smtClean="0">
                <a:hlinkClick r:id="rId4"/>
              </a:rPr>
              <a:t>elementinvesting.com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investing</a:t>
            </a:r>
            <a:r>
              <a:rPr lang="cs-CZ" sz="1400" dirty="0" smtClean="0">
                <a:hlinkClick r:id="rId4"/>
              </a:rPr>
              <a:t>_in_barium.</a:t>
            </a:r>
            <a:r>
              <a:rPr lang="cs-CZ" sz="1400" dirty="0" err="1" smtClean="0">
                <a:hlinkClick r:id="rId4"/>
              </a:rPr>
              <a:t>htm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5"/>
              </a:rPr>
              <a:t>http://sk.wikipedia.org/wiki/Stroncium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6"/>
              </a:rPr>
              <a:t>http://srovnaniceny.cz/zbozi/Ho%C5%99%C4%8D%C3%ADk-dle-Grignarda.html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7"/>
              </a:rPr>
              <a:t>http://www.</a:t>
            </a:r>
            <a:r>
              <a:rPr lang="cs-CZ" sz="1400" dirty="0" err="1" smtClean="0">
                <a:hlinkClick r:id="rId7"/>
              </a:rPr>
              <a:t>firelovers.cz</a:t>
            </a:r>
            <a:r>
              <a:rPr lang="cs-CZ" sz="1400" dirty="0" smtClean="0">
                <a:hlinkClick r:id="rId7"/>
              </a:rPr>
              <a:t>/clanky2.php?pod_sekce=855&amp;sekce=8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8"/>
              </a:rPr>
              <a:t>http://iwiksblog.webnode.cz/skola-/a9-rocnik-zs/prirodopis/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9"/>
              </a:rPr>
              <a:t>http://mineralienzimmer.heimat.eu/Dolomit-01.htm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10"/>
              </a:rPr>
              <a:t>http://dave.</a:t>
            </a:r>
            <a:r>
              <a:rPr lang="cs-CZ" sz="1400" dirty="0" err="1" smtClean="0">
                <a:hlinkClick r:id="rId10"/>
              </a:rPr>
              <a:t>ucsc.edu</a:t>
            </a:r>
            <a:r>
              <a:rPr lang="cs-CZ" sz="1400" dirty="0" smtClean="0">
                <a:hlinkClick r:id="rId10"/>
              </a:rPr>
              <a:t>/</a:t>
            </a:r>
            <a:r>
              <a:rPr lang="cs-CZ" sz="1400" dirty="0" err="1" smtClean="0">
                <a:hlinkClick r:id="rId10"/>
              </a:rPr>
              <a:t>myrtreia</a:t>
            </a:r>
            <a:r>
              <a:rPr lang="cs-CZ" sz="1400" dirty="0" smtClean="0">
                <a:hlinkClick r:id="rId10"/>
              </a:rPr>
              <a:t>/</a:t>
            </a:r>
            <a:r>
              <a:rPr lang="cs-CZ" sz="1400" dirty="0" err="1" smtClean="0">
                <a:hlinkClick r:id="rId10"/>
              </a:rPr>
              <a:t>photos</a:t>
            </a:r>
            <a:r>
              <a:rPr lang="cs-CZ" sz="1400" dirty="0" smtClean="0">
                <a:hlinkClick r:id="rId10"/>
              </a:rPr>
              <a:t>/beryl.</a:t>
            </a:r>
            <a:r>
              <a:rPr lang="cs-CZ" sz="1400" dirty="0" err="1" smtClean="0">
                <a:hlinkClick r:id="rId10"/>
              </a:rPr>
              <a:t>html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11"/>
              </a:rPr>
              <a:t>http://minersnerost.blog.cz/1103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12"/>
              </a:rPr>
              <a:t>http://www.</a:t>
            </a:r>
            <a:r>
              <a:rPr lang="cs-CZ" sz="1400" dirty="0" err="1" smtClean="0">
                <a:hlinkClick r:id="rId12"/>
              </a:rPr>
              <a:t>mindat.org</a:t>
            </a:r>
            <a:r>
              <a:rPr lang="cs-CZ" sz="1400" dirty="0" smtClean="0">
                <a:hlinkClick r:id="rId12"/>
              </a:rPr>
              <a:t>/min-545.html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13"/>
              </a:rPr>
              <a:t>http://chemistry.about.com/od/periodictableelements/ig/Elements-in-the-Human-Body/Calcium.--WM.htm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14"/>
              </a:rPr>
              <a:t>http://21stoleti.cz/blog/2010/06/19/</a:t>
            </a:r>
            <a:r>
              <a:rPr lang="cs-CZ" sz="1400" dirty="0" err="1" smtClean="0">
                <a:hlinkClick r:id="rId14"/>
              </a:rPr>
              <a:t>supermaterial</a:t>
            </a:r>
            <a:r>
              <a:rPr lang="cs-CZ" sz="1400" dirty="0" smtClean="0">
                <a:hlinkClick r:id="rId14"/>
              </a:rPr>
              <a:t>-pro-budoucnost-</a:t>
            </a:r>
            <a:r>
              <a:rPr lang="cs-CZ" sz="1400" dirty="0" err="1" smtClean="0">
                <a:hlinkClick r:id="rId14"/>
              </a:rPr>
              <a:t>horcik</a:t>
            </a:r>
            <a:r>
              <a:rPr lang="cs-CZ" sz="1400" dirty="0" smtClean="0">
                <a:hlinkClick r:id="rId14"/>
              </a:rPr>
              <a:t>/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15"/>
              </a:rPr>
              <a:t>http://miroslav-enciklopedie.blogspot.com/2009/06/radium.html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400" dirty="0" smtClean="0">
                <a:hlinkClick r:id="rId16"/>
              </a:rPr>
              <a:t>http://www.</a:t>
            </a:r>
            <a:r>
              <a:rPr lang="cs-CZ" sz="1400" dirty="0" err="1" smtClean="0">
                <a:hlinkClick r:id="rId16"/>
              </a:rPr>
              <a:t>mineralatlas.com</a:t>
            </a:r>
            <a:r>
              <a:rPr lang="cs-CZ" sz="1400" dirty="0" smtClean="0">
                <a:hlinkClick r:id="rId16"/>
              </a:rPr>
              <a:t>/</a:t>
            </a:r>
            <a:r>
              <a:rPr lang="cs-CZ" sz="1400" dirty="0" err="1" smtClean="0">
                <a:hlinkClick r:id="rId16"/>
              </a:rPr>
              <a:t>mineral</a:t>
            </a:r>
            <a:r>
              <a:rPr lang="cs-CZ" sz="1400" dirty="0" smtClean="0">
                <a:hlinkClick r:id="rId16"/>
              </a:rPr>
              <a:t>%20photos/A/autunite%20cp.htm</a:t>
            </a: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1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19460" name="Obdélník 3"/>
          <p:cNvSpPr>
            <a:spLocks noChangeArrowheads="1"/>
          </p:cNvSpPr>
          <p:nvPr/>
        </p:nvSpPr>
        <p:spPr bwMode="auto">
          <a:xfrm>
            <a:off x="1763713" y="260350"/>
            <a:ext cx="6192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Tento výukový materiál byl vytvořen v rámci projektu "Inovace  zkvalitnění výuky prostřednictvím ICT."</a:t>
            </a:r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79613" y="908050"/>
            <a:ext cx="46085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684213" y="1700213"/>
            <a:ext cx="7848600" cy="4824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Kovy alkalických zemin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pic>
        <p:nvPicPr>
          <p:cNvPr id="7172" name="Picture 5" descr="http://t0.gstatic.com/images?q=tbn:ANd9GcRxF7u7GVL-QKfMNVXI5Y5zXecXQxsJwMcLJr3gnzcw-jLFFueZ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141663"/>
            <a:ext cx="568960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II.A skupina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9750" y="1700213"/>
            <a:ext cx="8183563" cy="4897437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Ca – vápník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b="1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i="1" dirty="0" err="1" smtClean="0">
                <a:solidFill>
                  <a:srgbClr val="FF0000"/>
                </a:solidFill>
              </a:rPr>
              <a:t>Be</a:t>
            </a:r>
            <a:r>
              <a:rPr lang="cs-CZ" b="1" i="1" dirty="0" smtClean="0">
                <a:solidFill>
                  <a:srgbClr val="FF0000"/>
                </a:solidFill>
              </a:rPr>
              <a:t> – </a:t>
            </a:r>
            <a:r>
              <a:rPr lang="cs-CZ" b="1" i="1" dirty="0" err="1" smtClean="0">
                <a:solidFill>
                  <a:srgbClr val="FF0000"/>
                </a:solidFill>
              </a:rPr>
              <a:t>berylium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b="1" i="1" dirty="0" smtClean="0">
              <a:solidFill>
                <a:srgbClr val="FF0000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i="1" dirty="0" smtClean="0">
                <a:solidFill>
                  <a:srgbClr val="FF0000"/>
                </a:solidFill>
              </a:rPr>
              <a:t>Mg – hořčík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b="1" i="1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err="1" smtClean="0"/>
              <a:t>Sr</a:t>
            </a:r>
            <a:r>
              <a:rPr lang="cs-CZ" b="1" dirty="0" smtClean="0"/>
              <a:t> – stroncium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b="1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Ba – baryum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b="1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err="1" smtClean="0"/>
              <a:t>Ra</a:t>
            </a:r>
            <a:r>
              <a:rPr lang="cs-CZ" b="1" dirty="0" smtClean="0"/>
              <a:t> - radium</a:t>
            </a:r>
          </a:p>
        </p:txBody>
      </p:sp>
      <p:pic>
        <p:nvPicPr>
          <p:cNvPr id="8196" name="Picture 5" descr="http://t0.gstatic.com/images?q=tbn:ANd9GcQlSR1eSg2yec8ysaW73SirYpDseTF2wFSgxq_uOg_BAjmA_n8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0"/>
            <a:ext cx="22510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http://t2.gstatic.com/images?q=tbn:ANd9GcQz1aoimjtESnnWm58v-DA8NocW4Jjelifyry8EF040F6jl1p5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557338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http://t2.gstatic.com/images?q=tbn:ANd9GcQ8dyKHIBH5qAril2SEWtan6Nzr0ttotcfk_noiLStVs9THDV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213100"/>
            <a:ext cx="230346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1" descr="http://t0.gstatic.com/images?q=tbn:ANd9GcSJ3cni7nbikMCuNSC_5DzY4yg8RH6jEwNCBEBX6NQ4cWQ-z81iQ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4913313"/>
            <a:ext cx="2232025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7164388" y="836613"/>
            <a:ext cx="8397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80288" y="2276475"/>
            <a:ext cx="8397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24750" y="3933825"/>
            <a:ext cx="925513" cy="706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24750" y="5732463"/>
            <a:ext cx="7254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4000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Sr</a:t>
            </a:r>
            <a:endParaRPr lang="cs-CZ" sz="4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4450"/>
            <a:ext cx="8183562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Výskyt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052513"/>
            <a:ext cx="8183562" cy="4187825"/>
          </a:xfrm>
        </p:spPr>
        <p:txBody>
          <a:bodyPr/>
          <a:lstStyle/>
          <a:p>
            <a:pPr eaLnBrk="1" hangingPunct="1"/>
            <a:r>
              <a:rPr lang="cs-CZ" smtClean="0"/>
              <a:t>pouze ve sloučeninách</a:t>
            </a:r>
          </a:p>
          <a:p>
            <a:pPr eaLnBrk="1" hangingPunct="1"/>
            <a:r>
              <a:rPr lang="cs-CZ" smtClean="0"/>
              <a:t>Ca a Mg patří mezi 10 nejčastějších prvků v zemské kůře</a:t>
            </a:r>
          </a:p>
          <a:p>
            <a:pPr eaLnBrk="1" hangingPunct="1"/>
            <a:r>
              <a:rPr lang="cs-CZ" smtClean="0"/>
              <a:t>jsou velmi reaktivní </a:t>
            </a:r>
          </a:p>
          <a:p>
            <a:pPr eaLnBrk="1" hangingPunct="1"/>
            <a:r>
              <a:rPr lang="cs-CZ" smtClean="0"/>
              <a:t>reagují za pokojové teploty s </a:t>
            </a:r>
            <a:r>
              <a:rPr lang="cs-CZ" smtClean="0">
                <a:hlinkClick r:id="rId3" action="ppaction://hlinkfile" tooltip="Kyslík"/>
              </a:rPr>
              <a:t>kyslíkem</a:t>
            </a:r>
            <a:r>
              <a:rPr lang="cs-CZ" smtClean="0"/>
              <a:t> i </a:t>
            </a:r>
            <a:r>
              <a:rPr lang="cs-CZ" smtClean="0">
                <a:hlinkClick r:id="rId4" action="ppaction://hlinkfile" tooltip="Voda"/>
              </a:rPr>
              <a:t>vodou</a:t>
            </a:r>
            <a:r>
              <a:rPr lang="cs-CZ" smtClean="0"/>
              <a:t> = oxidují</a:t>
            </a:r>
          </a:p>
          <a:p>
            <a:pPr eaLnBrk="1" hangingPunct="1"/>
            <a:r>
              <a:rPr lang="cs-CZ" smtClean="0"/>
              <a:t>při zahřátí se snadno slučují i s jinými prvky</a:t>
            </a:r>
          </a:p>
          <a:p>
            <a:pPr eaLnBrk="1" hangingPunct="1"/>
            <a:endParaRPr lang="cs-CZ" smtClean="0"/>
          </a:p>
        </p:txBody>
      </p:sp>
      <p:pic>
        <p:nvPicPr>
          <p:cNvPr id="9220" name="Picture 5" descr="http://upload.wikimedia.org/wikipedia/commons/thumb/0/0b/Pichblende.jpg/200px-Pichblend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4797425"/>
            <a:ext cx="1905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http://upload.wikimedia.org/wikipedia/commons/thumb/3/3d/Carnotite.jpg/200px-Carnotite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8038" y="4797425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9" descr="http://upload.wikimedia.org/wikipedia/commons/thumb/2/25/Autunite_carri%C3%A8re_Les_Oudots.jpg/200px-Autunite_carri%C3%A8re_Les_Oudots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0788" y="4356100"/>
            <a:ext cx="15113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Obdélník 6"/>
          <p:cNvSpPr>
            <a:spLocks noChangeArrowheads="1"/>
          </p:cNvSpPr>
          <p:nvPr/>
        </p:nvSpPr>
        <p:spPr bwMode="auto">
          <a:xfrm>
            <a:off x="395288" y="6488113"/>
            <a:ext cx="2544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Jáchymovský smolinec</a:t>
            </a:r>
          </a:p>
        </p:txBody>
      </p:sp>
      <p:sp>
        <p:nvSpPr>
          <p:cNvPr id="9224" name="Obdélník 7"/>
          <p:cNvSpPr>
            <a:spLocks noChangeArrowheads="1"/>
          </p:cNvSpPr>
          <p:nvPr/>
        </p:nvSpPr>
        <p:spPr bwMode="auto">
          <a:xfrm>
            <a:off x="2916238" y="6516688"/>
            <a:ext cx="307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Karnotit - ruda uranu a radia</a:t>
            </a:r>
          </a:p>
        </p:txBody>
      </p:sp>
      <p:pic>
        <p:nvPicPr>
          <p:cNvPr id="9225" name="Picture 11" descr="http://bits.wikimedia.org/skins-1.18/common/images/magnify-clip.png">
            <a:hlinkClick r:id="rId9" tooltip="Zvětšit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5575" y="-2746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Obdélník 10"/>
          <p:cNvSpPr>
            <a:spLocks noChangeArrowheads="1"/>
          </p:cNvSpPr>
          <p:nvPr/>
        </p:nvSpPr>
        <p:spPr bwMode="auto">
          <a:xfrm>
            <a:off x="5940425" y="6516688"/>
            <a:ext cx="299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Autunit - ruda uranu a radia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Hořčík - Mg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1557338"/>
            <a:ext cx="8183562" cy="4535487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Vlastnosti : lehký, středně tvrdý kov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Nepatří do 2.A skupiny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Využití: slitiny-dural, konstrukce aut, letadel, lodí, sloučeniny hořčíku – lékařství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u="sng" dirty="0" smtClean="0">
                <a:solidFill>
                  <a:schemeClr val="accent5">
                    <a:lumMod val="75000"/>
                  </a:schemeClr>
                </a:solidFill>
              </a:rPr>
              <a:t>Výskyt: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rgbClr val="0070C0"/>
                </a:solidFill>
              </a:rPr>
              <a:t>Mořská voda</a:t>
            </a:r>
            <a:r>
              <a:rPr lang="cs-CZ" dirty="0" smtClean="0"/>
              <a:t>: MgCl</a:t>
            </a:r>
            <a:r>
              <a:rPr lang="cs-CZ" sz="2000" dirty="0" smtClean="0"/>
              <a:t>2 </a:t>
            </a:r>
            <a:r>
              <a:rPr lang="cs-CZ" dirty="0" smtClean="0"/>
              <a:t>-</a:t>
            </a:r>
            <a:r>
              <a:rPr lang="cs-CZ" sz="2000" dirty="0" smtClean="0"/>
              <a:t> chlorid hořečnatý</a:t>
            </a:r>
          </a:p>
          <a:p>
            <a:pPr marL="786384" lvl="2" indent="-182880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None/>
              <a:defRPr/>
            </a:pPr>
            <a:r>
              <a:rPr lang="cs-CZ" sz="1400" dirty="0" smtClean="0"/>
              <a:t>                             	 </a:t>
            </a:r>
            <a:r>
              <a:rPr lang="cs-CZ" sz="2800" dirty="0" smtClean="0"/>
              <a:t>MgBr</a:t>
            </a:r>
            <a:r>
              <a:rPr lang="cs-CZ" sz="2000" dirty="0" smtClean="0"/>
              <a:t>2</a:t>
            </a:r>
            <a:r>
              <a:rPr lang="cs-CZ" sz="2400" dirty="0" smtClean="0"/>
              <a:t> </a:t>
            </a:r>
            <a:r>
              <a:rPr lang="cs-CZ" sz="2800" dirty="0" smtClean="0"/>
              <a:t>-</a:t>
            </a:r>
            <a:r>
              <a:rPr lang="cs-CZ" sz="1400" dirty="0" smtClean="0"/>
              <a:t> </a:t>
            </a:r>
            <a:r>
              <a:rPr lang="cs-CZ" sz="2000" dirty="0" smtClean="0"/>
              <a:t>bromid hořečnatý</a:t>
            </a:r>
          </a:p>
          <a:p>
            <a:pPr marL="786384" lvl="2" indent="-182880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dirty="0" smtClean="0">
                <a:solidFill>
                  <a:srgbClr val="0070C0"/>
                </a:solidFill>
              </a:rPr>
              <a:t>Nerosty</a:t>
            </a:r>
          </a:p>
          <a:p>
            <a:pPr marL="786384" lvl="2" indent="-182880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None/>
              <a:defRPr/>
            </a:pPr>
            <a:endParaRPr lang="cs-CZ" sz="2000" dirty="0" smtClean="0"/>
          </a:p>
        </p:txBody>
      </p:sp>
      <p:pic>
        <p:nvPicPr>
          <p:cNvPr id="10244" name="Picture 5" descr="http://t0.gstatic.com/images?q=tbn:ANd9GcSdPlzYAsW8WTtg5_k5FSSFA6VSAfgKEcCfqWsT6luoeo_Kli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6438" y="0"/>
            <a:ext cx="20875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upload.wikimedia.org/wikipedia/commons/thumb/b/bd/Dolomit_Rumunia.jpg/200px-Dolomit_Rumun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765175"/>
            <a:ext cx="23050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4" descr="http://upload.wikimedia.org/wikipedia/commons/thumb/3/30/Mineraly.sk_-_magnezit.jpg/250px-Mineraly.sk_-_magnezi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1484313"/>
            <a:ext cx="2160588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http://upload.wikimedia.org/wikipedia/commons/thumb/e/ee/Peridot2.jpg/200px-Peridot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3716338"/>
            <a:ext cx="22320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http://upload.wikimedia.org/wikipedia/commons/thumb/0/09/Spinel2.jpg/200px-Spinel2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475" y="3716338"/>
            <a:ext cx="21605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Obdélník 8"/>
          <p:cNvSpPr>
            <a:spLocks noChangeArrowheads="1"/>
          </p:cNvSpPr>
          <p:nvPr/>
        </p:nvSpPr>
        <p:spPr bwMode="auto">
          <a:xfrm>
            <a:off x="3203575" y="2997200"/>
            <a:ext cx="2078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Magnezit - MgCO</a:t>
            </a:r>
            <a:r>
              <a:rPr lang="cs-CZ" baseline="-25000"/>
              <a:t>3</a:t>
            </a:r>
            <a:endParaRPr lang="cs-CZ"/>
          </a:p>
        </p:txBody>
      </p:sp>
      <p:sp>
        <p:nvSpPr>
          <p:cNvPr id="11271" name="Obdélník 9"/>
          <p:cNvSpPr>
            <a:spLocks noChangeArrowheads="1"/>
          </p:cNvSpPr>
          <p:nvPr/>
        </p:nvSpPr>
        <p:spPr bwMode="auto">
          <a:xfrm>
            <a:off x="539750" y="2636838"/>
            <a:ext cx="2457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Dolomit - CaMg(CO</a:t>
            </a:r>
            <a:r>
              <a:rPr lang="cs-CZ" baseline="-25000"/>
              <a:t>3</a:t>
            </a:r>
            <a:r>
              <a:rPr lang="cs-CZ"/>
              <a:t>)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11272" name="Obdélník 10"/>
          <p:cNvSpPr>
            <a:spLocks noChangeArrowheads="1"/>
          </p:cNvSpPr>
          <p:nvPr/>
        </p:nvSpPr>
        <p:spPr bwMode="auto">
          <a:xfrm>
            <a:off x="3563938" y="5300663"/>
            <a:ext cx="2149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Spinel - MgO.Al</a:t>
            </a:r>
            <a:r>
              <a:rPr lang="cs-CZ" baseline="-25000"/>
              <a:t>2</a:t>
            </a:r>
            <a:r>
              <a:rPr lang="cs-CZ"/>
              <a:t>O</a:t>
            </a:r>
            <a:r>
              <a:rPr lang="cs-CZ" baseline="-25000"/>
              <a:t>3</a:t>
            </a:r>
            <a:endParaRPr lang="cs-CZ"/>
          </a:p>
        </p:txBody>
      </p:sp>
      <p:pic>
        <p:nvPicPr>
          <p:cNvPr id="11273" name="Picture 10" descr="http://bits.wikimedia.org/skins-1.18/common/images/magnify-clip.png">
            <a:hlinkClick r:id="rId6" tooltip="Zvětšit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5575" y="-2746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Obdélník 13"/>
          <p:cNvSpPr>
            <a:spLocks noChangeArrowheads="1"/>
          </p:cNvSpPr>
          <p:nvPr/>
        </p:nvSpPr>
        <p:spPr bwMode="auto">
          <a:xfrm>
            <a:off x="468313" y="5516563"/>
            <a:ext cx="2533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Olivín - (Mg, Fe)</a:t>
            </a:r>
            <a:r>
              <a:rPr lang="cs-CZ" baseline="-25000"/>
              <a:t>2</a:t>
            </a:r>
            <a:r>
              <a:rPr lang="cs-CZ"/>
              <a:t>[SiO</a:t>
            </a:r>
            <a:r>
              <a:rPr lang="cs-CZ" baseline="-25000"/>
              <a:t>4</a:t>
            </a:r>
            <a:r>
              <a:rPr lang="cs-CZ"/>
              <a:t>]</a:t>
            </a:r>
          </a:p>
        </p:txBody>
      </p:sp>
      <p:pic>
        <p:nvPicPr>
          <p:cNvPr id="11275" name="Picture 12" descr="http://upload.wikimedia.org/wikipedia/commons/thumb/f/f7/Asbestos2USGOV.jpg/200px-Asbestos2USGOV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27763" y="620713"/>
            <a:ext cx="1905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Obdélník 15"/>
          <p:cNvSpPr>
            <a:spLocks noChangeArrowheads="1"/>
          </p:cNvSpPr>
          <p:nvPr/>
        </p:nvSpPr>
        <p:spPr bwMode="auto">
          <a:xfrm>
            <a:off x="6659563" y="1989138"/>
            <a:ext cx="890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Azbest</a:t>
            </a:r>
          </a:p>
        </p:txBody>
      </p:sp>
      <p:pic>
        <p:nvPicPr>
          <p:cNvPr id="11277" name="Picture 14" descr="Soubor:Talc block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84888" y="2420938"/>
            <a:ext cx="22796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Obdélník 17"/>
          <p:cNvSpPr>
            <a:spLocks noChangeArrowheads="1"/>
          </p:cNvSpPr>
          <p:nvPr/>
        </p:nvSpPr>
        <p:spPr bwMode="auto">
          <a:xfrm>
            <a:off x="6948488" y="4724400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Mastek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2125" y="73025"/>
            <a:ext cx="8183563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Vápník - Ca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557338"/>
            <a:ext cx="8183562" cy="3762375"/>
          </a:xfrm>
        </p:spPr>
        <p:txBody>
          <a:bodyPr/>
          <a:lstStyle/>
          <a:p>
            <a:pPr eaLnBrk="1" hangingPunct="1"/>
            <a:r>
              <a:rPr lang="cs-CZ" smtClean="0"/>
              <a:t>Uchovává se pod petrolejem</a:t>
            </a:r>
          </a:p>
          <a:p>
            <a:pPr eaLnBrk="1" hangingPunct="1"/>
            <a:r>
              <a:rPr lang="cs-CZ" smtClean="0"/>
              <a:t>Vlastnosti: šedobílý, měkký, reaktivní kov</a:t>
            </a:r>
          </a:p>
          <a:p>
            <a:pPr eaLnBrk="1" hangingPunct="1"/>
            <a:r>
              <a:rPr lang="cs-CZ" smtClean="0"/>
              <a:t>Využití: sloučeniny – výroba železa a oceli, stavebnictví a sochařství – vápno</a:t>
            </a:r>
          </a:p>
          <a:p>
            <a:pPr eaLnBrk="1" hangingPunct="1"/>
            <a:r>
              <a:rPr lang="cs-CZ" smtClean="0"/>
              <a:t>Výskyt:</a:t>
            </a:r>
          </a:p>
          <a:p>
            <a:pPr lvl="1" eaLnBrk="1" hangingPunct="1"/>
            <a:endParaRPr lang="cs-CZ" smtClean="0"/>
          </a:p>
        </p:txBody>
      </p:sp>
      <p:sp>
        <p:nvSpPr>
          <p:cNvPr id="5" name="Obdélník 4"/>
          <p:cNvSpPr/>
          <p:nvPr/>
        </p:nvSpPr>
        <p:spPr>
          <a:xfrm>
            <a:off x="611188" y="4005263"/>
            <a:ext cx="8307387" cy="1816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 action="ppaction://hlinkfile" tooltip="Vápenec"/>
              </a:rPr>
              <a:t>Vápenec</a:t>
            </a:r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3" action="ppaction://hlinkfile" tooltip="Uhličitan vápenatý"/>
              </a:rPr>
              <a:t>uhličitan vápenatý</a:t>
            </a:r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 CaCO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- křída</a:t>
            </a:r>
          </a:p>
          <a:p>
            <a:pPr>
              <a:defRPr/>
            </a:pPr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						- mramor</a:t>
            </a:r>
          </a:p>
          <a:p>
            <a:pPr>
              <a:defRPr/>
            </a:pPr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						- travertin</a:t>
            </a:r>
          </a:p>
          <a:p>
            <a:pPr>
              <a:defRPr/>
            </a:pPr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další nerosty…</a:t>
            </a:r>
          </a:p>
        </p:txBody>
      </p:sp>
      <p:pic>
        <p:nvPicPr>
          <p:cNvPr id="12293" name="Picture 7" descr="http://t1.gstatic.com/images?q=tbn:ANd9GcT_wYyw3h7VZRM2MIpj-9sG8vAfQ5U0TewnMIwUWzqICpHGKnxS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0"/>
            <a:ext cx="21240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http://upload.wikimedia.org/wikipedia/commons/thumb/0/01/Gips_alabaster%2C_W%C5%82ochy.jpg/200px-Gips_alabaster%2C_W%C5%82och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860800"/>
            <a:ext cx="1905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http://www.mineralienverein-freisen.de/bilder/fundstellen/steinbruch_juchem/juchem_fluorit/juchem_fluorit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549275"/>
            <a:ext cx="2879725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ovéPole 5"/>
          <p:cNvSpPr txBox="1">
            <a:spLocks noChangeArrowheads="1"/>
          </p:cNvSpPr>
          <p:nvPr/>
        </p:nvSpPr>
        <p:spPr bwMode="auto">
          <a:xfrm>
            <a:off x="611188" y="2708275"/>
            <a:ext cx="2632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Fluorit vápenatý – CaF</a:t>
            </a:r>
            <a:r>
              <a:rPr lang="cs-CZ" sz="1600"/>
              <a:t>2</a:t>
            </a:r>
            <a:endParaRPr lang="cs-CZ"/>
          </a:p>
        </p:txBody>
      </p:sp>
      <p:pic>
        <p:nvPicPr>
          <p:cNvPr id="13317" name="Picture 4" descr="http://t1.gstatic.com/images?q=tbn:ANd9GcRR9UdPgRTe0W6bV-8DrMhvg4fwcz-oRCVamWLNVkVU5ct2wXZ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62071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ovéPole 7"/>
          <p:cNvSpPr txBox="1">
            <a:spLocks noChangeArrowheads="1"/>
          </p:cNvSpPr>
          <p:nvPr/>
        </p:nvSpPr>
        <p:spPr bwMode="auto">
          <a:xfrm>
            <a:off x="3779838" y="2781300"/>
            <a:ext cx="2187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Apatit – </a:t>
            </a:r>
            <a:r>
              <a:rPr lang="cs-CZ" sz="2000"/>
              <a:t>Ca</a:t>
            </a:r>
            <a:r>
              <a:rPr lang="cs-CZ" sz="1600"/>
              <a:t>3</a:t>
            </a:r>
            <a:r>
              <a:rPr lang="cs-CZ" sz="2000"/>
              <a:t>(PO</a:t>
            </a:r>
            <a:r>
              <a:rPr lang="cs-CZ" sz="1400"/>
              <a:t>4)2</a:t>
            </a:r>
            <a:endParaRPr lang="cs-CZ"/>
          </a:p>
        </p:txBody>
      </p:sp>
      <p:sp>
        <p:nvSpPr>
          <p:cNvPr id="13319" name="TextovéPole 8"/>
          <p:cNvSpPr txBox="1">
            <a:spLocks noChangeArrowheads="1"/>
          </p:cNvSpPr>
          <p:nvPr/>
        </p:nvSpPr>
        <p:spPr bwMode="auto">
          <a:xfrm>
            <a:off x="1116013" y="5229225"/>
            <a:ext cx="1030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Alabastr</a:t>
            </a:r>
          </a:p>
        </p:txBody>
      </p:sp>
      <p:pic>
        <p:nvPicPr>
          <p:cNvPr id="13320" name="Picture 6" descr="http://t0.gstatic.com/images?q=tbn:ANd9GcQIZPrezEYOJv8X2aKc3TYLp3t1pVBthwxK8zXy03Ci_USdOqqXZ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938" y="34290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Obdélník 10"/>
          <p:cNvSpPr>
            <a:spLocks noChangeArrowheads="1"/>
          </p:cNvSpPr>
          <p:nvPr/>
        </p:nvSpPr>
        <p:spPr bwMode="auto">
          <a:xfrm>
            <a:off x="3419475" y="5373688"/>
            <a:ext cx="3019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cs typeface="Arial" charset="0"/>
              </a:rPr>
              <a:t>Sádrovec - CaSo4 * 2 H2O</a:t>
            </a:r>
          </a:p>
        </p:txBody>
      </p:sp>
      <p:pic>
        <p:nvPicPr>
          <p:cNvPr id="13322" name="Picture 8" descr="http://t3.gstatic.com/images?q=tbn:ANd9GcT1QYwWjS8pTxo-RNR0uRhM55ewnR0B3vCOvx29x2iNNGf0UkX9_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62071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Obdélník 12"/>
          <p:cNvSpPr>
            <a:spLocks noChangeArrowheads="1"/>
          </p:cNvSpPr>
          <p:nvPr/>
        </p:nvSpPr>
        <p:spPr bwMode="auto">
          <a:xfrm>
            <a:off x="6227763" y="2565400"/>
            <a:ext cx="2185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cs typeface="Arial" charset="0"/>
              </a:rPr>
              <a:t>Vápenec – CaCO</a:t>
            </a:r>
            <a:r>
              <a:rPr lang="cs-CZ" sz="1400">
                <a:cs typeface="Arial" charset="0"/>
              </a:rPr>
              <a:t>3</a:t>
            </a:r>
            <a:r>
              <a:rPr lang="cs-CZ">
                <a:cs typeface="Arial" charset="0"/>
              </a:rPr>
              <a:t> </a:t>
            </a:r>
          </a:p>
        </p:txBody>
      </p:sp>
      <p:pic>
        <p:nvPicPr>
          <p:cNvPr id="13324" name="Picture 10" descr="http://t3.gstatic.com/images?q=tbn:ANd9GcTLxO_aKZVyGzdku6hAWOT5Dyi6adbCXq5dzqery1kudgGaUSd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325" y="34290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TextovéPole 14"/>
          <p:cNvSpPr txBox="1">
            <a:spLocks noChangeArrowheads="1"/>
          </p:cNvSpPr>
          <p:nvPr/>
        </p:nvSpPr>
        <p:spPr bwMode="auto">
          <a:xfrm>
            <a:off x="6804025" y="5300663"/>
            <a:ext cx="966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Dolomit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2916238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Berylium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611188" y="1628775"/>
            <a:ext cx="8183562" cy="4187825"/>
          </a:xfrm>
        </p:spPr>
        <p:txBody>
          <a:bodyPr/>
          <a:lstStyle/>
          <a:p>
            <a:pPr eaLnBrk="1" hangingPunct="1"/>
            <a:r>
              <a:rPr lang="cs-CZ" smtClean="0"/>
              <a:t>Toxický kov i jeho sloučeniny</a:t>
            </a:r>
          </a:p>
          <a:p>
            <a:pPr eaLnBrk="1" hangingPunct="1"/>
            <a:r>
              <a:rPr lang="cs-CZ" smtClean="0"/>
              <a:t>Šedý, tvrdý, ale křehký kov</a:t>
            </a:r>
          </a:p>
          <a:p>
            <a:pPr eaLnBrk="1" hangingPunct="1"/>
            <a:r>
              <a:rPr lang="cs-CZ" smtClean="0"/>
              <a:t>Jaderná energetika, konstrukce letadel</a:t>
            </a:r>
          </a:p>
          <a:p>
            <a:pPr eaLnBrk="1" hangingPunct="1"/>
            <a:r>
              <a:rPr lang="cs-CZ" smtClean="0"/>
              <a:t>Šperkařství- minerály – britská koruna</a:t>
            </a:r>
          </a:p>
          <a:p>
            <a:pPr eaLnBrk="1" hangingPunct="1"/>
            <a:endParaRPr lang="cs-CZ" smtClean="0"/>
          </a:p>
        </p:txBody>
      </p:sp>
      <p:sp>
        <p:nvSpPr>
          <p:cNvPr id="14340" name="Obdélník 3"/>
          <p:cNvSpPr>
            <a:spLocks noChangeArrowheads="1"/>
          </p:cNvSpPr>
          <p:nvPr/>
        </p:nvSpPr>
        <p:spPr bwMode="auto">
          <a:xfrm>
            <a:off x="827088" y="5949950"/>
            <a:ext cx="3243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Beryl - smaragd Be</a:t>
            </a:r>
            <a:r>
              <a:rPr lang="cs-CZ" baseline="-25000"/>
              <a:t>3</a:t>
            </a:r>
            <a:r>
              <a:rPr lang="cs-CZ"/>
              <a:t>Al</a:t>
            </a:r>
            <a:r>
              <a:rPr lang="cs-CZ" baseline="-25000"/>
              <a:t>2</a:t>
            </a:r>
            <a:r>
              <a:rPr lang="cs-CZ"/>
              <a:t>(SiO</a:t>
            </a:r>
            <a:r>
              <a:rPr lang="cs-CZ" baseline="-25000"/>
              <a:t>3</a:t>
            </a:r>
            <a:r>
              <a:rPr lang="cs-CZ"/>
              <a:t>)</a:t>
            </a:r>
            <a:r>
              <a:rPr lang="cs-CZ" baseline="-25000"/>
              <a:t>6</a:t>
            </a:r>
            <a:endParaRPr lang="cs-CZ"/>
          </a:p>
        </p:txBody>
      </p:sp>
      <p:pic>
        <p:nvPicPr>
          <p:cNvPr id="14341" name="Picture 2" descr="http://t0.gstatic.com/images?q=tbn:ANd9GcQSsYYVE-m0hx66n-DziFn08TV_uBu09l2f24DiG5WR5ZMTHh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0767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http://dave.ucsc.edu/myrtreia/photos/beryl_aquam_bl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716338"/>
            <a:ext cx="1795462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Obdélník 6"/>
          <p:cNvSpPr>
            <a:spLocks noChangeArrowheads="1"/>
          </p:cNvSpPr>
          <p:nvPr/>
        </p:nvSpPr>
        <p:spPr bwMode="auto">
          <a:xfrm>
            <a:off x="4356100" y="5949950"/>
            <a:ext cx="1992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Beryl - akvamarín</a:t>
            </a:r>
          </a:p>
        </p:txBody>
      </p:sp>
      <p:pic>
        <p:nvPicPr>
          <p:cNvPr id="14344" name="Picture 6" descr="http://t0.gstatic.com/images?q=tbn:ANd9GcQPAYI7eZm_cvPyCYU90oWXCwWGCn7y_NBSU4O-CIpeIHPEqBK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4437063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Obdélník 8"/>
          <p:cNvSpPr>
            <a:spLocks noChangeArrowheads="1"/>
          </p:cNvSpPr>
          <p:nvPr/>
        </p:nvSpPr>
        <p:spPr bwMode="auto">
          <a:xfrm>
            <a:off x="6659563" y="6021388"/>
            <a:ext cx="2085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Fenakit - Be</a:t>
            </a:r>
            <a:r>
              <a:rPr lang="cs-CZ" baseline="-25000"/>
              <a:t>2</a:t>
            </a:r>
            <a:r>
              <a:rPr lang="cs-CZ"/>
              <a:t>[SiO</a:t>
            </a:r>
            <a:r>
              <a:rPr lang="cs-CZ" baseline="-25000"/>
              <a:t>4</a:t>
            </a:r>
            <a:endParaRPr lang="cs-CZ"/>
          </a:p>
        </p:txBody>
      </p:sp>
      <p:sp>
        <p:nvSpPr>
          <p:cNvPr id="14346" name="AutoShape 8" descr="data:image/jpeg;base64,/9j/4AAQSkZJRgABAQAAAQABAAD/2wCEAAkGBhQSEBUUEhQUFBUWFBQYFhUXFxwVHhgYFxUWFhcYFxoXGyYfGBkjGhQVHy8gIycpLC8sFR4xNTQqNScrLCkBCQoKDgwOGg8PGi0lHyQsLCwsLCksLCwsKSwpLCwsKSksLCwtLCksLCksKSksLCwpLiksLCwpLCwpLCksLCwsLP/AABEIAIQAsAMBIgACEQEDEQH/xAAcAAABBQEBAQAAAAAAAAAAAAAAAQIEBQYDBwj/xAA8EAABAwIEBAQDBQYGAwAAAAABAAIRAyEEEjFBBSJRYQYTcYEykaEHQrHR8BQjUsHh8TNicpKishYXNP/EABoBAAIDAQEAAAAAAAAAAAAAAAECAAMEBgX/xAArEQACAgEDAwEIAwEAAAAAAAAAAQIRAwQhMQUSE1EiMkFhkdHh8IGhsRX/2gAMAwEAAhEDEQA/APIAnBCIXtmYUpUBKnRBUoS0mFzg1oJcbAASZ9ArPA+G8RVqZBSe0g8xe0ta3/USPoJPRB5Iw3k6BVlaNE+jSLjDQXHo0F3/AFBXqOA+zvD0aYdViuZEvNpkCzGSQBcXNz20Gk4fQ8hkUmCmHRoA0HpYRsAvMzdWhD3FZbHC3yeNU/DeKc0kYeuQN/Ld+UlSsH4LxdQj9yWC0moQzKDNyCc2xtE2XsFeqMkudlN/h9h9SR6Qq/FFopjJ8U+pI30tMrK+sZWtor+xvCrML/61qAf4zCe1NxHsSb/JcKn2b4mTldRd6vLPo5t1vm4+o5wJaA28C9xuJO3orOnh8wbYgX5bkgTIjrqfosv/AFdTF7tfRfgt8MDxniXhjEUP8SkSP4mfvG9dW6e6qRBH616L31lENJAEE8w32ymOhsPmq7j3gmjiQH1GnMBLqjQGPg3GYtMObtBBIkei3YesPjLH+V9vyVywL4M8TSFemn7N8LmnNiMtpAe0zJtByC8fgpH/AIBgQ4jJUkfdfUMj2tBWl9XwfP6CeCR5Ukleg8T8A0DHll7DeS0moNCR8UX9Dtospx3w1UwuUktqUn/BVZMHWxBu11jY6wehWnDrcWZ0n9f2hHBoqUQglIStogBIUqChRDklCEBUjArbwxw1uIxLKb5yc7nQYJaxuYtB7mB7qqAWl8Bf/Z28mqD6ck+n91Vnk44pNejDHk3+BwTWMyUwGUwfhZygmBE/xSLySVbMZmcxuwDiYtaNukmPW6o8PWBPKREgdtbfjYq+FHIWluoBEk7EjWdJsuN73Ldm5qiRjQKZGU2Aab2kGdB0B67yq/FcR2LmyYh2pkmABtN1PwWXMXEtcYjsLH5/3XWph2OjzA20bR7g9P5IL1Ba4I3DeFmoQ55gaZTrcTpsPqrDE8OYIyBpygwfXoOvdc8Pw5jdzO0O2OgPTZXNJwDeYN2mDF4geqKlYGURwjnEEuabiLRbe0RNlLrNIiLSBIFr++1/qkx9PI0H4Y2MuBbvbbQaXsm4aSwZgYN50kyTBn2/BQiI2IoO5SXSSSDYmBrJ/LskFN7YyuJkjM2LEi4BBtGpnqB0UmtnDGiTZxJlunTRV9Fnl5iHOGsg7TEGdY7JUxyTiHACLB1jG/ppGkadVFq1ixzi8SXw25NspMOFtYUrhRHlDkknNB+IGNZJvsPRQsfRNU68rS4xH3pyxe8R847o0CxtTDUyw5ARZ5vcFp+LXsTJWM+0bD+VhqLSRLqpgN0yBpI11gzf+s7zAYbK0BxMQ7WBBJ0B6HWP7LI/a3w6MLRqCIp1i0x0ex0b7Fv1W7Rus0b9SqfDPL5QUgTiF1ydoxjUEdkSgokGQgJJQqhhSVovATgcaASAXUqzWzYZi0R9Afks2SuuCxhpVWVBqxwd6wbj3Ej3WfUJyxuK+KHjsz16pw4zYWcDMdSbxHqr7hOFDWiXB3qZ0tB67KuwBFemHg8pLoI6zcu62j2K40qj2uyyC2XTB2kQepjS5/kuO2gzb7yLzG4ZrWhzAfiFptHVRnV9oMx633A36qwwLs1KXTclsaXaYkDp0TqlYFha+XOgiB21jod1ZsV78DsM8OYIJtEkW9fVSHgkEAzHYwfc6/0VdhcwDQZmBAjc9wrqm0gAgXM2zW0kkjSbIEIFVpaxwccxmQTA9wB90dzqoOHl2TO4m5cIEM5dD2Itr2Um1SqQ1uYNAzSfe3XRMrYRoIc5xhxIa3aDBi02kA/NAYtKTg7oTf8AV9NFV1hLnG8tsCYgnt0/MkqVSrBjWkcuw7XFj2uu7DJmGtneZJnXS2t+yiQt0RqNH7o5WkgnaSR09yo1SgA/M2WwdNbk799NVYWAJE3I5idgNuqi5cwi5uZk3PQiPRHnciOBw/mWJ0LSBci19RPy091V/aDh/M4bXbEEMzga/Ac5PbTXuVoKVcNOVrT1MWt77mFW8drAZQRywQ+dwbEH2Jk7QVbjn2tMVo8AATilq0HU3OY8ZXMJY5vRzDlcPmEhXZw3VmRg4JCEpP6/WyFZQDlCEJYVIw2UwpzkhCpmMj13wDi/M4Y28vY91M3vAdmAPaCE8vioRnuXARMTfUn3H+1UP2W4v9zimmeV9B7SDpnD2Otv8FP0urSq8VqgNNsg5djqJud40PdcnqcdZmjbjlUTaYWgWtAkO+7mnr3Pe172SU+KtzlgOdwFwIIBOxPURsoWB4LTDMtQ5yItmNrCYAMNmNlxqYcse7ICMoDwQbG5k9jM6/wqRSK3uabDtkAvIseUAXtvAMkawfdc6mILn+U34oB6i82PsCfVV+CxlR4ykZQQefLlsYgx6mCNb6qxdVbRFmuIjWZJJJsN+u+xSPZkOtLBgDLNgSe5JMl0j7xJUV9K9hys8yTOjobJI6EGfZSqJOWTymNjP49lX0sM0hzGkybvabzed+sNEidEgUdqTAZdLiToTYQJgdF2wx1LebuLzNrAajv2Vdg8WQT5mbLNi4WaASIJ31Eb6m6sn4trAQIsBpe23ppqjRGyPj6rhcXJ0B67qGKtSJI6gzfX+Heym1se13xfMfXXpv6LpSqZgAJO7ZOttOvf2RImVdXFSf3YDjYkAw6wcSSDrroD06qrxuKEuDpBAbmBF9DJAiYka7x3V1iMORmIbIGs2jrzDQqiqk1alFwcSedxBgxlIyzGph34xqnTVEPLvFlAsx+JDonznH/dDh9HBVasPFNc1MbiXOMk4isJ0s15Y3/i0KuXYafaEb9F/hklyOJTYSkfkkhaWIc0ZtUidKpGGppT01wSSQUav7OcSWVMRlEu8jMLx8NRs/8Ab6L0Pg1RrRlaBJgk6ydo6QvFcHi3Unh7SWnSR0Ov67LR0PG+IpkQ1hEdBcdraHVc9rMDeXuRqg/Zo9iw8AAaf1O/uuLC5pc10vY64MWBFiNYkyI/0leO1/GWKc4ODiwAyGmXiYiecmTBPzV5wjxlW8gsxD3uaXh3ntHmFgkGKjLENlrbtvGYQbRk8LoPB6bhWNfTcCcwDjDXNIuDaZibRfSZ9pOHa5wlwc2dJjodQDYRbus1heNGDULRUa5pOajWFUOBsS1hhw5ulwZkLRYTi7KgBbduhvOU2gFu0nNr07pHFoWyc59oEn+e366Qo2CMSXDK4nSRb36qNimkEuLnBjgRHQxAI9ReDp9FXNqN5QXvHLl9ZOpi4ISdtjFtjcMXk5SXTHIYjoYPXfSNlwr4EOYG2c3XKDe3fqB1VVxTivlUzLsnYgnODIysIIg63Gl1G4J4so0aYY6GSXGXEakC8C4uJ0TKLoDNHh6Ey9+VoBHaWxqe8rlxRha3MMsg8p1tAJFoi46qBwzxMHVSLFpvlmbAxmBEg2OitcVhm5RcODnyGmCNyARbqPkhW+5LKhvHpo5QHh7m6CTZ9texdqOmijcPNMVi9pDmMDQXRAljjP4ge6tPElaKOUcryDBG7m5S0u6WP17LJcQxwo0X0wLU6bqjzYSMp8sHsXBo9uydRvZEPMMS8l7y4yS95J6kuJJSeq5UxEei6AwuyxKlRkfIsppclH5IhWinJOCEEqoYRNIT0QFKshxcr7w35dVrqNR1NjoBpGoCRqZAIMg79FUFgK5vofisefTPJGkWRnRoKmHotJD3eY8OMMpgmdZnoJj2UWozzCPKBZANi9pga2kB3Wyrjin5QDlMbwQfoo7mu1Jj0svOjpMq5LnkiW+FxFWmS1tRwFzGgkwZjY2BkdFo+E8erNqsLy2bNeXsyuyiL5hAcJsQe26wz69QxzG2isaHEg9uWpZ2gOs+t9R1F7pZ4JLlAtM9gdxhrgJfkB2a6x7An8e6jnFtbebTIdYxAj1+c6ryulhx9zk2+IAH5wplDB1mkH4o2dcd9D/VZHhXqMbziBNSMuZ5BkEsJFuYWBnXvbso1DBVWPLiWsf/AJmyY/hPwty9GtIgt1nWtwvF6zOaozLZsRPKNJMkmJt2OqlVMe+o06OGpBbJgDcH8VU4tEHYvFVWvaabichsWgsLYNoJMRMmJi0KXR43iGG9UOdGhyh0gaRDrGZgFRqNYhkFxvENmdvutAvtr9VDqVQbBzWRMkGI6wwEAu7okovG8R8wtNaHONukC0ANHQ+/rKqPHuJyYctdd9UU2k26+a+I1s0X/wA0bJuCxdnBtKIJ/eOA8ybHM0wco3FrKq+0HEOe+i52UWqQ0bR5QnXS2m0LRpoqeWKFlsjKtFkAJAEq6qOyMgZUiEhUZBhSpqVVDDsyVNJV34R4IMVimsdPltBfU25RAy9sznBs9CUmTLHHFzlwhoxcnSOfCfDtWvdsNZPxu0N4kDVwnfTW9itJw7wJQeHTVrkNjM+nTBaJEmTBAgw031Nuq1HFMDLA0ENbLWgCwALmh0R1aI9gFe08BTIpU2NcHsmcmRpi7Q+m0Q57IBOVpG9pBI5zL1LPN+y6Xy+/JujghFbnm3iD7MatGl52He3FUg3Mcoyva3UuygkOAETluJ0WLK+k6L3tpNDs7iCedzchdzEtcejsuXmHSdV4l9ovBW4fHu8sBrKrG1WtAgNLiQ9oGwztJA2Dlu6fr55Z+PJv6Mpz4VFd0TMBqY6hK6B1kL3HCL5Mls5NpOaeUkfUfI7Kyw/HKrDMU3EbwWnaIykAKGSgKiekxS+AynIuuIeJvMZy0RTeQAS0BoJgguzNOYkgwdiqnD8Tq0yHCM7TLXglrhEdDHzTNURtqq10/GkHyM61eO4hzi5xMzJgNEnqQBB1U+j4qJDW1WTlkSZcLgzLLAEzq2NrazVwmhVy6djYfKzT0/GbRexI/wAjge9+vclVXHuN/tLmQwMawOA2JLomQLAcogd1XIBsmw6CGOXdYHkbQQglBQCvQKxEiRBSthOaVIAlVAwoC3v2Vsk4qDByUNNcuapmA9y1YEK58I+If2PFNqkEscCyo0aljo07tIa4Dt3WXWweTDKMf2izDJRmmz2f9nztbTAzOc0GQMxptmC+ws4kEN7km4Ck4TBUWvGcP0zg58ha4GLmQScwItOgO6bw/i1PJ5lOKjapllVoDgTADW5iDFgOQ3ERCg4nD1KhJNMgEFxJtAkNcC98SATqb6brkld0emy/4njJAykQbTmBOomY36n81499qmLDsXSaI5aAm/8AE90f8Wg+61PGfE37HT/fm8HJSDgXuuQACPhad6ptBOTMTbyniGPfXqvrVTL3mTAgCwADQNGgAADYAL1el6eXk8j4Rm1E129qOIKJTQl/XVdQjzxwKVunZNCA5NYBTqlhNBRF7dEbIO/NEpoQCpZBS5EpESg2QAglCQlBsgiJRPZIUjGGIBQhVhHbICEIgJOA4pVoFxo1H05s4NNnf6mmQ73CmP8AHONqWNdw05mtYx3s9rQ4RtBshCwZcWNztxRepSS2ZVOeXOc5xLnEmXEkknqSbkpSfwSoW6CSWxQ+QKX80IVyAHT0QhChASR/NKhRAYOMJCfwSoQsKD+iCLoQiiCEpWax+tEISrkIhSHVCEGRH//Z"/>
          <p:cNvSpPr>
            <a:spLocks noChangeAspect="1" noChangeArrowheads="1"/>
          </p:cNvSpPr>
          <p:nvPr/>
        </p:nvSpPr>
        <p:spPr bwMode="auto">
          <a:xfrm>
            <a:off x="63500" y="-614363"/>
            <a:ext cx="1676400" cy="125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47" name="AutoShape 10" descr="data:image/jpeg;base64,/9j/4AAQSkZJRgABAQAAAQABAAD/2wCEAAkGBhQSEBUUEhQUFBUWFBQYFhUXFxwVHhgYFxUWFhcYFxoXGyYfGBkjGhQVHy8gIycpLC8sFR4xNTQqNScrLCkBCQoKDgwOGg8PGi0lHyQsLCwsLCksLCwsKSwpLCwsKSksLCwtLCksLCksKSksLCwpLiksLCwpLCwpLCksLCwsLP/AABEIAIQAsAMBIgACEQEDEQH/xAAcAAABBQEBAQAAAAAAAAAAAAAAAQIEBQYDBwj/xAA8EAABAwIEBAQDBQYGAwAAAAABAAIRAyEEEjFBBSJRYQYTcYEykaEHQrHR8BQjUsHh8TNicpKishYXNP/EABoBAAIDAQEAAAAAAAAAAAAAAAECAAMEBgX/xAArEQACAgEDAwEIAwEAAAAAAAAAAQIRAwQhMQUSE1EiMkFhkdHh8IGhsRX/2gAMAwEAAhEDEQA/APIAnBCIXtmYUpUBKnRBUoS0mFzg1oJcbAASZ9ArPA+G8RVqZBSe0g8xe0ta3/USPoJPRB5Iw3k6BVlaNE+jSLjDQXHo0F3/AFBXqOA+zvD0aYdViuZEvNpkCzGSQBcXNz20Gk4fQ8hkUmCmHRoA0HpYRsAvMzdWhD3FZbHC3yeNU/DeKc0kYeuQN/Ld+UlSsH4LxdQj9yWC0moQzKDNyCc2xtE2XsFeqMkudlN/h9h9SR6Qq/FFopjJ8U+pI30tMrK+sZWtor+xvCrML/61qAf4zCe1NxHsSb/JcKn2b4mTldRd6vLPo5t1vm4+o5wJaA28C9xuJO3orOnh8wbYgX5bkgTIjrqfosv/AFdTF7tfRfgt8MDxniXhjEUP8SkSP4mfvG9dW6e6qRBH616L31lENJAEE8w32ymOhsPmq7j3gmjiQH1GnMBLqjQGPg3GYtMObtBBIkei3YesPjLH+V9vyVywL4M8TSFemn7N8LmnNiMtpAe0zJtByC8fgpH/AIBgQ4jJUkfdfUMj2tBWl9XwfP6CeCR5Ukleg8T8A0DHll7DeS0moNCR8UX9Dtospx3w1UwuUktqUn/BVZMHWxBu11jY6wehWnDrcWZ0n9f2hHBoqUQglIStogBIUqChRDklCEBUjArbwxw1uIxLKb5yc7nQYJaxuYtB7mB7qqAWl8Bf/Z28mqD6ck+n91Vnk44pNejDHk3+BwTWMyUwGUwfhZygmBE/xSLySVbMZmcxuwDiYtaNukmPW6o8PWBPKREgdtbfjYq+FHIWluoBEk7EjWdJsuN73Ldm5qiRjQKZGU2Aab2kGdB0B67yq/FcR2LmyYh2pkmABtN1PwWXMXEtcYjsLH5/3XWph2OjzA20bR7g9P5IL1Ba4I3DeFmoQ55gaZTrcTpsPqrDE8OYIyBpygwfXoOvdc8Pw5jdzO0O2OgPTZXNJwDeYN2mDF4geqKlYGURwjnEEuabiLRbe0RNlLrNIiLSBIFr++1/qkx9PI0H4Y2MuBbvbbQaXsm4aSwZgYN50kyTBn2/BQiI2IoO5SXSSSDYmBrJ/LskFN7YyuJkjM2LEi4BBtGpnqB0UmtnDGiTZxJlunTRV9Fnl5iHOGsg7TEGdY7JUxyTiHACLB1jG/ppGkadVFq1ixzi8SXw25NspMOFtYUrhRHlDkknNB+IGNZJvsPRQsfRNU68rS4xH3pyxe8R847o0CxtTDUyw5ARZ5vcFp+LXsTJWM+0bD+VhqLSRLqpgN0yBpI11gzf+s7zAYbK0BxMQ7WBBJ0B6HWP7LI/a3w6MLRqCIp1i0x0ex0b7Fv1W7Rus0b9SqfDPL5QUgTiF1ydoxjUEdkSgokGQgJJQqhhSVovATgcaASAXUqzWzYZi0R9Afks2SuuCxhpVWVBqxwd6wbj3Ej3WfUJyxuK+KHjsz16pw4zYWcDMdSbxHqr7hOFDWiXB3qZ0tB67KuwBFemHg8pLoI6zcu62j2K40qj2uyyC2XTB2kQepjS5/kuO2gzb7yLzG4ZrWhzAfiFptHVRnV9oMx633A36qwwLs1KXTclsaXaYkDp0TqlYFha+XOgiB21jod1ZsV78DsM8OYIJtEkW9fVSHgkEAzHYwfc6/0VdhcwDQZmBAjc9wrqm0gAgXM2zW0kkjSbIEIFVpaxwccxmQTA9wB90dzqoOHl2TO4m5cIEM5dD2Itr2Um1SqQ1uYNAzSfe3XRMrYRoIc5xhxIa3aDBi02kA/NAYtKTg7oTf8AV9NFV1hLnG8tsCYgnt0/MkqVSrBjWkcuw7XFj2uu7DJmGtneZJnXS2t+yiQt0RqNH7o5WkgnaSR09yo1SgA/M2WwdNbk799NVYWAJE3I5idgNuqi5cwi5uZk3PQiPRHnciOBw/mWJ0LSBci19RPy091V/aDh/M4bXbEEMzga/Ac5PbTXuVoKVcNOVrT1MWt77mFW8drAZQRywQ+dwbEH2Jk7QVbjn2tMVo8AATilq0HU3OY8ZXMJY5vRzDlcPmEhXZw3VmRg4JCEpP6/WyFZQDlCEJYVIw2UwpzkhCpmMj13wDi/M4Y28vY91M3vAdmAPaCE8vioRnuXARMTfUn3H+1UP2W4v9zimmeV9B7SDpnD2Otv8FP0urSq8VqgNNsg5djqJud40PdcnqcdZmjbjlUTaYWgWtAkO+7mnr3Pe172SU+KtzlgOdwFwIIBOxPURsoWB4LTDMtQ5yItmNrCYAMNmNlxqYcse7ICMoDwQbG5k9jM6/wqRSK3uabDtkAvIseUAXtvAMkawfdc6mILn+U34oB6i82PsCfVV+CxlR4ykZQQefLlsYgx6mCNb6qxdVbRFmuIjWZJJJsN+u+xSPZkOtLBgDLNgSe5JMl0j7xJUV9K9hys8yTOjobJI6EGfZSqJOWTymNjP49lX0sM0hzGkybvabzed+sNEidEgUdqTAZdLiToTYQJgdF2wx1LebuLzNrAajv2Vdg8WQT5mbLNi4WaASIJ31Eb6m6sn4trAQIsBpe23ppqjRGyPj6rhcXJ0B67qGKtSJI6gzfX+Heym1se13xfMfXXpv6LpSqZgAJO7ZOttOvf2RImVdXFSf3YDjYkAw6wcSSDrroD06qrxuKEuDpBAbmBF9DJAiYka7x3V1iMORmIbIGs2jrzDQqiqk1alFwcSedxBgxlIyzGph34xqnTVEPLvFlAsx+JDonznH/dDh9HBVasPFNc1MbiXOMk4isJ0s15Y3/i0KuXYafaEb9F/hklyOJTYSkfkkhaWIc0ZtUidKpGGppT01wSSQUav7OcSWVMRlEu8jMLx8NRs/8Ab6L0Pg1RrRlaBJgk6ydo6QvFcHi3Unh7SWnSR0Ov67LR0PG+IpkQ1hEdBcdraHVc9rMDeXuRqg/Zo9iw8AAaf1O/uuLC5pc10vY64MWBFiNYkyI/0leO1/GWKc4ODiwAyGmXiYiecmTBPzV5wjxlW8gsxD3uaXh3ntHmFgkGKjLENlrbtvGYQbRk8LoPB6bhWNfTcCcwDjDXNIuDaZibRfSZ9pOHa5wlwc2dJjodQDYRbus1heNGDULRUa5pOajWFUOBsS1hhw5ulwZkLRYTi7KgBbduhvOU2gFu0nNr07pHFoWyc59oEn+e366Qo2CMSXDK4nSRb36qNimkEuLnBjgRHQxAI9ReDp9FXNqN5QXvHLl9ZOpi4ISdtjFtjcMXk5SXTHIYjoYPXfSNlwr4EOYG2c3XKDe3fqB1VVxTivlUzLsnYgnODIysIIg63Gl1G4J4so0aYY6GSXGXEakC8C4uJ0TKLoDNHh6Ey9+VoBHaWxqe8rlxRha3MMsg8p1tAJFoi46qBwzxMHVSLFpvlmbAxmBEg2OitcVhm5RcODnyGmCNyARbqPkhW+5LKhvHpo5QHh7m6CTZ9texdqOmijcPNMVi9pDmMDQXRAljjP4ge6tPElaKOUcryDBG7m5S0u6WP17LJcQxwo0X0wLU6bqjzYSMp8sHsXBo9uydRvZEPMMS8l7y4yS95J6kuJJSeq5UxEei6AwuyxKlRkfIsppclH5IhWinJOCEEqoYRNIT0QFKshxcr7w35dVrqNR1NjoBpGoCRqZAIMg79FUFgK5vofisefTPJGkWRnRoKmHotJD3eY8OMMpgmdZnoJj2UWozzCPKBZANi9pga2kB3Wyrjin5QDlMbwQfoo7mu1Jj0svOjpMq5LnkiW+FxFWmS1tRwFzGgkwZjY2BkdFo+E8erNqsLy2bNeXsyuyiL5hAcJsQe26wz69QxzG2isaHEg9uWpZ2gOs+t9R1F7pZ4JLlAtM9gdxhrgJfkB2a6x7An8e6jnFtbebTIdYxAj1+c6ryulhx9zk2+IAH5wplDB1mkH4o2dcd9D/VZHhXqMbziBNSMuZ5BkEsJFuYWBnXvbso1DBVWPLiWsf/AJmyY/hPwty9GtIgt1nWtwvF6zOaozLZsRPKNJMkmJt2OqlVMe+o06OGpBbJgDcH8VU4tEHYvFVWvaabichsWgsLYNoJMRMmJi0KXR43iGG9UOdGhyh0gaRDrGZgFRqNYhkFxvENmdvutAvtr9VDqVQbBzWRMkGI6wwEAu7okovG8R8wtNaHONukC0ANHQ+/rKqPHuJyYctdd9UU2k26+a+I1s0X/wA0bJuCxdnBtKIJ/eOA8ybHM0wco3FrKq+0HEOe+i52UWqQ0bR5QnXS2m0LRpoqeWKFlsjKtFkAJAEq6qOyMgZUiEhUZBhSpqVVDDsyVNJV34R4IMVimsdPltBfU25RAy9sznBs9CUmTLHHFzlwhoxcnSOfCfDtWvdsNZPxu0N4kDVwnfTW9itJw7wJQeHTVrkNjM+nTBaJEmTBAgw031Nuq1HFMDLA0ENbLWgCwALmh0R1aI9gFe08BTIpU2NcHsmcmRpi7Q+m0Q57IBOVpG9pBI5zL1LPN+y6Xy+/JujghFbnm3iD7MatGl52He3FUg3Mcoyva3UuygkOAETluJ0WLK+k6L3tpNDs7iCedzchdzEtcejsuXmHSdV4l9ovBW4fHu8sBrKrG1WtAgNLiQ9oGwztJA2Dlu6fr55Z+PJv6Mpz4VFd0TMBqY6hK6B1kL3HCL5Mls5NpOaeUkfUfI7Kyw/HKrDMU3EbwWnaIykAKGSgKiekxS+AynIuuIeJvMZy0RTeQAS0BoJgguzNOYkgwdiqnD8Tq0yHCM7TLXglrhEdDHzTNURtqq10/GkHyM61eO4hzi5xMzJgNEnqQBB1U+j4qJDW1WTlkSZcLgzLLAEzq2NrazVwmhVy6djYfKzT0/GbRexI/wAjge9+vclVXHuN/tLmQwMawOA2JLomQLAcogd1XIBsmw6CGOXdYHkbQQglBQCvQKxEiRBSthOaVIAlVAwoC3v2Vsk4qDByUNNcuapmA9y1YEK58I+If2PFNqkEscCyo0aljo07tIa4Dt3WXWweTDKMf2izDJRmmz2f9nztbTAzOc0GQMxptmC+ws4kEN7km4Ck4TBUWvGcP0zg58ha4GLmQScwItOgO6bw/i1PJ5lOKjapllVoDgTADW5iDFgOQ3ERCg4nD1KhJNMgEFxJtAkNcC98SATqb6brkld0emy/4njJAykQbTmBOomY36n81499qmLDsXSaI5aAm/8AE90f8Wg+61PGfE37HT/fm8HJSDgXuuQACPhad6ptBOTMTbyniGPfXqvrVTL3mTAgCwADQNGgAADYAL1el6eXk8j4Rm1E129qOIKJTQl/XVdQjzxwKVunZNCA5NYBTqlhNBRF7dEbIO/NEpoQCpZBS5EpESg2QAglCQlBsgiJRPZIUjGGIBQhVhHbICEIgJOA4pVoFxo1H05s4NNnf6mmQ73CmP8AHONqWNdw05mtYx3s9rQ4RtBshCwZcWNztxRepSS2ZVOeXOc5xLnEmXEkknqSbkpSfwSoW6CSWxQ+QKX80IVyAHT0QhChASR/NKhRAYOMJCfwSoQsKD+iCLoQiiCEpWax+tEISrkIhSHVCEGRH//Z"/>
          <p:cNvSpPr>
            <a:spLocks noChangeAspect="1" noChangeArrowheads="1"/>
          </p:cNvSpPr>
          <p:nvPr/>
        </p:nvSpPr>
        <p:spPr bwMode="auto">
          <a:xfrm>
            <a:off x="63500" y="-614363"/>
            <a:ext cx="1676400" cy="125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14348" name="Picture 12" descr="http://upload.wikimedia.org/wikipedia/commons/thumb/2/23/Beryllium_OreUSGOV.jpg/220px-Beryllium_OreUSGO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47625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9F4D9658F0A44FA05E622D15BFC0D0" ma:contentTypeVersion="6" ma:contentTypeDescription="Vytvoří nový dokument" ma:contentTypeScope="" ma:versionID="a7a1d8357eafd3afb13e424d5802c7ec">
  <xsd:schema xmlns:xsd="http://www.w3.org/2001/XMLSchema" xmlns:xs="http://www.w3.org/2001/XMLSchema" xmlns:p="http://schemas.microsoft.com/office/2006/metadata/properties" xmlns:ns2="b2900310-c8be-4238-b5e8-443a9f8184f1" targetNamespace="http://schemas.microsoft.com/office/2006/metadata/properties" ma:root="true" ma:fieldsID="e8e358b0ca255ee721205c753fc32d72" ns2:_="">
    <xsd:import namespace="b2900310-c8be-4238-b5e8-443a9f8184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00310-c8be-4238-b5e8-443a9f8184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2230149-E1B3-4AC1-A908-989B37BB2A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59CC57-371B-4603-8CA4-129152FFB1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900310-c8be-4238-b5e8-443a9f8184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5BF97A-1E55-43F5-B0D5-1BD9D902C21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242</TotalTime>
  <Words>410</Words>
  <Application>Microsoft Office PowerPoint</Application>
  <PresentationFormat>Předvádění na obrazovce (4:3)</PresentationFormat>
  <Paragraphs>116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Verdana</vt:lpstr>
      <vt:lpstr>Wingdings 2</vt:lpstr>
      <vt:lpstr>Calibri</vt:lpstr>
      <vt:lpstr>Wingdings</vt:lpstr>
      <vt:lpstr>Aspekt</vt:lpstr>
      <vt:lpstr>Chemie  </vt:lpstr>
      <vt:lpstr>Kovy alkalických zemin </vt:lpstr>
      <vt:lpstr>II.A skupina</vt:lpstr>
      <vt:lpstr>Výskyt</vt:lpstr>
      <vt:lpstr>Hořčík - Mg</vt:lpstr>
      <vt:lpstr>Snímek 6</vt:lpstr>
      <vt:lpstr>Vápník - Ca</vt:lpstr>
      <vt:lpstr>Snímek 8</vt:lpstr>
      <vt:lpstr>Berylium</vt:lpstr>
      <vt:lpstr>Barium </vt:lpstr>
      <vt:lpstr>Stroncium</vt:lpstr>
      <vt:lpstr>Radium</vt:lpstr>
      <vt:lpstr>Plameny kovů alkalických zemin</vt:lpstr>
      <vt:lpstr>Použitá literatura, odkazy</vt:lpstr>
    </vt:vector>
  </TitlesOfParts>
  <Company>ZS Lipenec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Alkalické kovy</dc:title>
  <dc:creator>Sborovna</dc:creator>
  <cp:lastModifiedBy>Martin Seifert</cp:lastModifiedBy>
  <cp:revision>38</cp:revision>
  <dcterms:created xsi:type="dcterms:W3CDTF">2011-01-11T11:39:38Z</dcterms:created>
  <dcterms:modified xsi:type="dcterms:W3CDTF">2021-01-18T19:24:25Z</dcterms:modified>
</cp:coreProperties>
</file>