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7" r:id="rId11"/>
    <p:sldId id="286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IV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9821" autoAdjust="0"/>
  </p:normalViewPr>
  <p:slideViewPr>
    <p:cSldViewPr snapToGrid="0" snapToObjects="1" showGuides="1">
      <p:cViewPr varScale="1">
        <p:scale>
          <a:sx n="34" d="100"/>
          <a:sy n="34" d="100"/>
        </p:scale>
        <p:origin x="-1008" y="-72"/>
      </p:cViewPr>
      <p:guideLst>
        <p:guide orient="horz" pos="4196"/>
        <p:guide orient="horz" pos="1877"/>
        <p:guide orient="horz" pos="3297"/>
        <p:guide pos="302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87DD-D57B-4A1F-9A73-518CE20E56B4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3ED0-A090-4B25-BFB4-D3E26E4B73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DA01-25A2-453B-9157-4DFAE34F9D0B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DC0C-3A26-48DB-87D7-83B1F6FAD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BD5-CA47-44D9-82C7-409235B9B760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8145-5D9A-4621-8A72-AF39B82773C6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0A10-4C89-4D38-8B9D-FB3DFCFB3EDF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671A-DDCF-44AC-BD3C-D1B119FFC017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DB3F-3C61-44A8-A00E-BBC446DB773E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9B9-A11C-43EE-AB4D-F23D8AC2F776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4392-EAEE-4A71-B94E-60A8E803C5F9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A124-D45F-4B4C-A75E-51D07D51DD3F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3" name="Přímá spojovací čára 12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519437"/>
            <a:ext cx="7352936" cy="442035"/>
          </a:xfrm>
        </p:spPr>
        <p:txBody>
          <a:bodyPr wrap="square" lIns="36000" tIns="36000" rIns="36000" bIns="36000" anchor="b" anchorCtr="0">
            <a:sp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C_mini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285-905C-491D-B33F-3DF0BB194B43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C0D9-14C9-4E9E-A947-67C4C2765C59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4C33-5242-411D-A384-3FD9F2D5119A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1EB4-D25D-466E-A395-748B3D6DFF75}" type="datetime1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3480" y="2316778"/>
            <a:ext cx="6536169" cy="1470025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2"/>
                </a:solidFill>
              </a:rPr>
              <a:t>Karolina Světlá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28640"/>
            <a:ext cx="2133600" cy="365125"/>
          </a:xfrm>
        </p:spPr>
        <p:txBody>
          <a:bodyPr/>
          <a:lstStyle/>
          <a:p>
            <a:fld id="{909161AD-CE0D-4BCB-8C8C-A6C26A0B30B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52756" y="3936021"/>
            <a:ext cx="3744686" cy="6980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Hradec Králové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Datum 26. 04. 2012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5874531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5517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852755" y="193964"/>
            <a:ext cx="6193158" cy="68825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CZECH SALES ACADEMY Hradec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Králové – VOŠ a SOŠ s.r.o.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Hradecká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1151, 500 03 Hradec Králové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enesova\Documents\06_projekty\OPVK\00_příručky\OPVK\Zakladni_logolink_OPVK (ESF, EU, MSMT, OP VK)\03_Zakladni_logolink_vertikalni_cz\OPVK_ver_zakladni_logolink_CMYK_cz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0" y="1744931"/>
            <a:ext cx="1512323" cy="4004712"/>
          </a:xfrm>
          <a:prstGeom prst="rect">
            <a:avLst/>
          </a:prstGeom>
          <a:noFill/>
        </p:spPr>
      </p:pic>
      <p:pic>
        <p:nvPicPr>
          <p:cNvPr id="14" name="Obrázek 13" descr="C_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 k ukázce: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Najděte zastaralá slova a objasněte jejich význam.</a:t>
            </a:r>
          </a:p>
          <a:p>
            <a:r>
              <a:rPr lang="cs-CZ" dirty="0" smtClean="0"/>
              <a:t>2. Popište citové rozpoložení dívky.</a:t>
            </a:r>
          </a:p>
          <a:p>
            <a:r>
              <a:rPr lang="cs-CZ" dirty="0" smtClean="0"/>
              <a:t>3. Charakterizujte jazykové prostředky.</a:t>
            </a:r>
          </a:p>
          <a:p>
            <a:r>
              <a:rPr lang="cs-CZ" dirty="0" smtClean="0"/>
              <a:t>4. Jaký byl vztah chlapce k dívce?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Odkazy,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Karolína Světlá.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2012-04-22]. Dostupné z: http://cs.wikipedia.org/wiki/Karolina_Sv%C4%9Btl%C3%A1 </a:t>
            </a:r>
          </a:p>
          <a:p>
            <a:r>
              <a:rPr lang="cs-CZ" dirty="0" smtClean="0"/>
              <a:t>MARTINKOVÁ, Věra. </a:t>
            </a:r>
            <a:r>
              <a:rPr lang="cs-CZ" i="1" dirty="0" smtClean="0"/>
              <a:t>Čítanka 2: pro 2. ročník středních škol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v </a:t>
            </a:r>
            <a:r>
              <a:rPr lang="cs-CZ" dirty="0" err="1" smtClean="0"/>
              <a:t>nakl</a:t>
            </a:r>
            <a:r>
              <a:rPr lang="cs-CZ" dirty="0" smtClean="0"/>
              <a:t>. </a:t>
            </a:r>
            <a:r>
              <a:rPr lang="cs-CZ" dirty="0" err="1" smtClean="0"/>
              <a:t>Tripolia</a:t>
            </a:r>
            <a:r>
              <a:rPr lang="cs-CZ" dirty="0" smtClean="0"/>
              <a:t>, </a:t>
            </a:r>
            <a:r>
              <a:rPr lang="cs-CZ" smtClean="0"/>
              <a:t>Celkově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5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Tripolia</a:t>
            </a:r>
            <a:r>
              <a:rPr lang="cs-CZ" dirty="0" smtClean="0"/>
              <a:t>, 2000, 375 s. Edice českého jazyka a literatury. ISBN 80-864-4805-3.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Tento učební materiál vznikl za podpory OPVK 1.5</a:t>
            </a: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724188" y="1369290"/>
          <a:ext cx="7934902" cy="46583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14911"/>
                <a:gridCol w="531999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školy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CZECH SALES ACADEMY Hradec Králové – VOŠ a SOŠ s.r.o.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Číslo projektu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 1.07/1.5.00/34.0314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projektu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Moderní</a:t>
                      </a:r>
                      <a:r>
                        <a:rPr lang="cs-CZ" sz="1600" baseline="0" dirty="0" smtClean="0"/>
                        <a:t> škola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Číslo DUM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CSA_OPVK15_004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Předmět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Český jazyk a literatura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Tematický celek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Česká literatura druhé poloviny 19. století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materiálu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Karolina Světlá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Autor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Taťána Krčálová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Datum ověření,</a:t>
                      </a:r>
                      <a:r>
                        <a:rPr lang="cs-CZ" sz="1600" baseline="0" dirty="0" smtClean="0"/>
                        <a:t> třída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26. 04. 2012, 2.A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Časová</a:t>
                      </a:r>
                      <a:r>
                        <a:rPr lang="cs-CZ" sz="1600" baseline="0" dirty="0" smtClean="0"/>
                        <a:t> dotace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 minut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Pomůcky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Projektor, PC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Vzdělávací cíl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Seznámit se se životem a tvorbou Karoliny Světlé, pochopit její</a:t>
                      </a:r>
                      <a:r>
                        <a:rPr lang="cs-CZ" sz="1600" baseline="0" dirty="0" smtClean="0"/>
                        <a:t> styl umělecký.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Karolina Světlá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Zástupný symbol pro obsah 4" descr="Karolina_Svet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188" y="1233576"/>
            <a:ext cx="3700733" cy="51227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37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Karolina Světlá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4015"/>
            <a:ext cx="8229600" cy="5727939"/>
          </a:xfrm>
        </p:spPr>
        <p:txBody>
          <a:bodyPr/>
          <a:lstStyle/>
          <a:p>
            <a:r>
              <a:rPr lang="cs-CZ" b="1" dirty="0" smtClean="0"/>
              <a:t>Karolina Světlá</a:t>
            </a:r>
            <a:r>
              <a:rPr lang="cs-CZ" dirty="0" smtClean="0"/>
              <a:t> (vlastním jménem </a:t>
            </a:r>
            <a:r>
              <a:rPr lang="cs-CZ" b="1" dirty="0" smtClean="0"/>
              <a:t>Johana Rottová</a:t>
            </a:r>
            <a:r>
              <a:rPr lang="cs-CZ" dirty="0" smtClean="0"/>
              <a:t>, provdaná </a:t>
            </a:r>
            <a:r>
              <a:rPr lang="cs-CZ" b="1" dirty="0" err="1" smtClean="0"/>
              <a:t>Mužáková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24. února 1830 Praha – 7. září 1899 Praha</a:t>
            </a:r>
          </a:p>
          <a:p>
            <a:endParaRPr lang="cs-CZ" dirty="0" smtClean="0"/>
          </a:p>
          <a:p>
            <a:r>
              <a:rPr lang="cs-CZ" dirty="0" smtClean="0"/>
              <a:t>česká spisovatelka</a:t>
            </a:r>
          </a:p>
          <a:p>
            <a:endParaRPr lang="cs-CZ" dirty="0" smtClean="0"/>
          </a:p>
          <a:p>
            <a:r>
              <a:rPr lang="cs-CZ" dirty="0" smtClean="0"/>
              <a:t>Představitelka generace májovců.</a:t>
            </a:r>
          </a:p>
          <a:p>
            <a:r>
              <a:rPr lang="cs-CZ" dirty="0" smtClean="0"/>
              <a:t>Je považována za zakladatelku českého románu.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9396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6597"/>
            <a:ext cx="8229600" cy="613487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Dílo a život velmi ovlivnilo </a:t>
            </a:r>
            <a:r>
              <a:rPr lang="cs-CZ" b="1" u="sng" dirty="0" smtClean="0"/>
              <a:t>přátelství s Janem Nerudou (s kterým měla milostný vztah) a Boženou Němcovou</a:t>
            </a:r>
          </a:p>
          <a:p>
            <a:r>
              <a:rPr lang="cs-CZ" dirty="0" smtClean="0"/>
              <a:t>Roku 1852 se vdala za Petra Mužáka. </a:t>
            </a:r>
          </a:p>
          <a:p>
            <a:r>
              <a:rPr lang="cs-CZ" dirty="0" smtClean="0"/>
              <a:t>Literárně začala tvořit koncem 50. let, kdy překonávala krizi způsobenou smrtí svého jediného dítěte, dcery Boženky (1853). Manželovo rodiště </a:t>
            </a:r>
            <a:r>
              <a:rPr lang="cs-CZ" b="1" u="sng" dirty="0" smtClean="0"/>
              <a:t>Světlá pod Ještědem </a:t>
            </a:r>
            <a:r>
              <a:rPr lang="cs-CZ" dirty="0" smtClean="0"/>
              <a:t>bylo inspirací pro její pseudonym a život v Podještědí, kam jezdila na léto, pro její tvorbu.</a:t>
            </a:r>
          </a:p>
          <a:p>
            <a:r>
              <a:rPr lang="cs-CZ" dirty="0" smtClean="0"/>
              <a:t>Karolina Světlá byla členkou několika emancipačních spolků. Roku 1871 </a:t>
            </a:r>
            <a:r>
              <a:rPr lang="cs-CZ" b="1" u="sng" dirty="0" smtClean="0"/>
              <a:t>založila tzv. </a:t>
            </a:r>
            <a:r>
              <a:rPr lang="cs-CZ" b="1" i="1" u="sng" dirty="0" smtClean="0"/>
              <a:t>Ženský výrobní spolek český</a:t>
            </a:r>
            <a:r>
              <a:rPr lang="cs-CZ" dirty="0" smtClean="0"/>
              <a:t>, který pak i několik let řídila; cílem spolku byla pomoc dívkám z chudých rodin, vzděláním a prací. Působila i jako novinářka, jejím hlavním tématem bylo postavení ženy ve společnosti.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9343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K. Světlá vytvořila několik tzv. pražských próz, ale nebyly zdaleka tak úspěšné jako její prózy venkovské.</a:t>
            </a:r>
          </a:p>
          <a:p>
            <a:r>
              <a:rPr lang="cs-CZ" b="1" i="1" u="sng" dirty="0" smtClean="0"/>
              <a:t>Černý Petříček</a:t>
            </a:r>
            <a:r>
              <a:rPr lang="cs-CZ" b="1" u="sng" dirty="0" smtClean="0"/>
              <a:t> </a:t>
            </a:r>
            <a:r>
              <a:rPr lang="cs-CZ" dirty="0" smtClean="0"/>
              <a:t>(1871) – líčí zde staropražský život obchodníka na trhu</a:t>
            </a:r>
          </a:p>
          <a:p>
            <a:r>
              <a:rPr lang="cs-CZ" b="1" i="1" u="sng" dirty="0" smtClean="0"/>
              <a:t>Upomínky</a:t>
            </a:r>
            <a:r>
              <a:rPr lang="cs-CZ" dirty="0" smtClean="0"/>
              <a:t> (1874) – pojednává o svém životě </a:t>
            </a:r>
            <a:br>
              <a:rPr lang="cs-CZ" dirty="0" smtClean="0"/>
            </a:br>
            <a:r>
              <a:rPr lang="cs-CZ" dirty="0" smtClean="0"/>
              <a:t>a o životě typické pražské rodiny 30. a 40. let 19. století</a:t>
            </a:r>
          </a:p>
          <a:p>
            <a:r>
              <a:rPr lang="cs-CZ" b="1" i="1" u="sng" dirty="0" smtClean="0"/>
              <a:t>Zvonečková královna</a:t>
            </a:r>
            <a:r>
              <a:rPr lang="cs-CZ" b="1" u="sng" dirty="0" smtClean="0"/>
              <a:t> </a:t>
            </a:r>
            <a:r>
              <a:rPr lang="cs-CZ" dirty="0" smtClean="0"/>
              <a:t>(1872) – výrazně protikatolicky zaměřený román</a:t>
            </a:r>
          </a:p>
          <a:p>
            <a:r>
              <a:rPr lang="cs-CZ" b="1" i="1" u="sng" dirty="0" smtClean="0"/>
              <a:t>První Češka</a:t>
            </a:r>
            <a:r>
              <a:rPr lang="cs-CZ" b="1" u="sng" dirty="0" smtClean="0"/>
              <a:t> </a:t>
            </a:r>
            <a:r>
              <a:rPr lang="cs-CZ" dirty="0" smtClean="0"/>
              <a:t>(1861) – román o těžkém prosazování českého vlastenectví v pražské </a:t>
            </a:r>
            <a:r>
              <a:rPr lang="cs-CZ" dirty="0" err="1" smtClean="0"/>
              <a:t>poněmčelé</a:t>
            </a:r>
            <a:r>
              <a:rPr lang="cs-CZ" dirty="0" smtClean="0"/>
              <a:t> společnosti (částečně autobiografické dílo)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509"/>
          </a:xfrm>
        </p:spPr>
        <p:txBody>
          <a:bodyPr/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19510"/>
            <a:ext cx="8229600" cy="590196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Její nejslavnější prózy jsou z Podještědí, kam 30 let jezdila každé léto – tzv. ještědské prózy. Největší pozornost věnovala vztahu muže a ženy.</a:t>
            </a:r>
          </a:p>
          <a:p>
            <a:r>
              <a:rPr lang="cs-CZ" dirty="0" smtClean="0"/>
              <a:t>Následujících 5 románů bývá nazýváno </a:t>
            </a:r>
            <a:r>
              <a:rPr lang="cs-CZ" b="1" i="1" u="sng" dirty="0" smtClean="0"/>
              <a:t>Ještědské romány</a:t>
            </a:r>
            <a:r>
              <a:rPr lang="cs-CZ" b="1" u="sng" dirty="0" smtClean="0"/>
              <a:t>. </a:t>
            </a:r>
          </a:p>
          <a:p>
            <a:r>
              <a:rPr lang="cs-CZ" b="1" i="1" u="sng" dirty="0" smtClean="0"/>
              <a:t>Vesnický román</a:t>
            </a:r>
            <a:r>
              <a:rPr lang="cs-CZ" b="1" u="sng" dirty="0" smtClean="0"/>
              <a:t> </a:t>
            </a:r>
            <a:r>
              <a:rPr lang="cs-CZ" dirty="0" smtClean="0"/>
              <a:t>(1867) – tragédie manželství bez lásky. </a:t>
            </a:r>
          </a:p>
          <a:p>
            <a:r>
              <a:rPr lang="cs-CZ" b="1" i="1" u="sng" dirty="0" smtClean="0"/>
              <a:t>Kříž u potoka</a:t>
            </a:r>
            <a:r>
              <a:rPr lang="cs-CZ" b="1" u="sng" dirty="0" smtClean="0"/>
              <a:t> </a:t>
            </a:r>
            <a:r>
              <a:rPr lang="cs-CZ" dirty="0" smtClean="0"/>
              <a:t>(1868) – hlavní hrdinka Eva bojuje za rovnoprávnost, končí tragicky. Obětuje svou lásku, aby zachránila manžela.</a:t>
            </a:r>
          </a:p>
          <a:p>
            <a:r>
              <a:rPr lang="cs-CZ" b="1" u="sng" dirty="0" err="1" smtClean="0"/>
              <a:t>Nemodlenec</a:t>
            </a:r>
            <a:r>
              <a:rPr lang="cs-CZ" dirty="0" smtClean="0"/>
              <a:t> (1873) – proti katolickému náboženskému fanatismu.</a:t>
            </a:r>
          </a:p>
          <a:p>
            <a:r>
              <a:rPr lang="cs-CZ" b="1" i="1" u="sng" dirty="0" smtClean="0"/>
              <a:t>Frantina</a:t>
            </a:r>
            <a:r>
              <a:rPr lang="cs-CZ" dirty="0" smtClean="0"/>
              <a:t> (1870) – Frantina byla zvolena rychtářkou, ve vůdci loupežníků pozná svého vyvoleného a zabije ho sama. </a:t>
            </a:r>
          </a:p>
          <a:p>
            <a:r>
              <a:rPr lang="cs-CZ" b="1" i="1" u="sng" dirty="0" smtClean="0"/>
              <a:t>Kantůrčice</a:t>
            </a:r>
            <a:r>
              <a:rPr lang="cs-CZ" dirty="0" smtClean="0"/>
              <a:t> (1869) – problém postavení ženy ve společnosti</a:t>
            </a:r>
          </a:p>
          <a:p>
            <a:r>
              <a:rPr lang="cs-CZ" b="1" i="1" u="sng" dirty="0" smtClean="0"/>
              <a:t>Hubička a jiné ještědské povídky</a:t>
            </a:r>
            <a:r>
              <a:rPr lang="cs-CZ" b="1" u="sng" dirty="0" smtClean="0"/>
              <a:t> </a:t>
            </a:r>
            <a:r>
              <a:rPr lang="cs-CZ" dirty="0" smtClean="0"/>
              <a:t>– povídku </a:t>
            </a:r>
            <a:r>
              <a:rPr lang="cs-CZ" i="1" dirty="0" smtClean="0"/>
              <a:t>Hubička</a:t>
            </a:r>
            <a:r>
              <a:rPr lang="cs-CZ" dirty="0" smtClean="0"/>
              <a:t> zpracovala Eliška Krásnohorská jako libreto ke stejnojmenné opeře Bedřicha Smetany.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875"/>
          </a:xfrm>
        </p:spPr>
        <p:txBody>
          <a:bodyPr/>
          <a:lstStyle/>
          <a:p>
            <a:r>
              <a:rPr lang="cs-CZ" b="1" dirty="0" smtClean="0"/>
              <a:t>Povídky</a:t>
            </a:r>
          </a:p>
          <a:p>
            <a:r>
              <a:rPr lang="cs-CZ" dirty="0" smtClean="0"/>
              <a:t>Napsala celou řadu povídek (</a:t>
            </a:r>
            <a:r>
              <a:rPr lang="cs-CZ" i="1" dirty="0" smtClean="0"/>
              <a:t>Společnice</a:t>
            </a:r>
            <a:r>
              <a:rPr lang="cs-CZ" dirty="0" smtClean="0"/>
              <a:t>, </a:t>
            </a:r>
            <a:r>
              <a:rPr lang="cs-CZ" i="1" dirty="0" smtClean="0"/>
              <a:t>Skalák</a:t>
            </a:r>
            <a:r>
              <a:rPr lang="cs-CZ" dirty="0" smtClean="0"/>
              <a:t>, </a:t>
            </a:r>
            <a:r>
              <a:rPr lang="cs-CZ" i="1" dirty="0" smtClean="0"/>
              <a:t>Cikánka</a:t>
            </a:r>
            <a:r>
              <a:rPr lang="cs-CZ" dirty="0" smtClean="0"/>
              <a:t>, </a:t>
            </a:r>
            <a:r>
              <a:rPr lang="cs-CZ" i="1" dirty="0" smtClean="0"/>
              <a:t>Lesní panna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Uveřejněny v mnoha časopisech (</a:t>
            </a:r>
            <a:r>
              <a:rPr lang="cs-CZ" i="1" dirty="0" smtClean="0"/>
              <a:t>Světozor</a:t>
            </a:r>
            <a:r>
              <a:rPr lang="cs-CZ" dirty="0" smtClean="0"/>
              <a:t>, </a:t>
            </a:r>
            <a:r>
              <a:rPr lang="cs-CZ" i="1" dirty="0" smtClean="0"/>
              <a:t>Lumír</a:t>
            </a:r>
            <a:r>
              <a:rPr lang="cs-CZ" dirty="0" smtClean="0"/>
              <a:t>, </a:t>
            </a:r>
            <a:r>
              <a:rPr lang="cs-CZ" i="1" dirty="0" smtClean="0"/>
              <a:t>Máj</a:t>
            </a:r>
            <a:r>
              <a:rPr lang="cs-CZ" dirty="0" smtClean="0"/>
              <a:t>, </a:t>
            </a:r>
            <a:r>
              <a:rPr lang="cs-CZ" i="1" dirty="0" smtClean="0"/>
              <a:t>Kresby</a:t>
            </a:r>
            <a:r>
              <a:rPr lang="cs-CZ" dirty="0" smtClean="0"/>
              <a:t>, </a:t>
            </a:r>
            <a:r>
              <a:rPr lang="cs-CZ" i="1" dirty="0" smtClean="0"/>
              <a:t>Květy</a:t>
            </a:r>
            <a:r>
              <a:rPr lang="cs-CZ" dirty="0" smtClean="0"/>
              <a:t>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9397"/>
            <a:ext cx="8229600" cy="785004"/>
          </a:xfrm>
        </p:spPr>
        <p:txBody>
          <a:bodyPr/>
          <a:lstStyle/>
          <a:p>
            <a:r>
              <a:rPr lang="cs-CZ" dirty="0" smtClean="0"/>
              <a:t>Cikánka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52117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„</a:t>
            </a:r>
            <a:r>
              <a:rPr lang="cs-CZ" sz="1800" i="1" dirty="0" smtClean="0"/>
              <a:t>Máš –li mne za hodného a můžeš-li mne přitom </a:t>
            </a:r>
            <a:r>
              <a:rPr lang="cs-CZ" sz="1800" i="1" dirty="0" err="1" smtClean="0"/>
              <a:t>vyvstát</a:t>
            </a:r>
            <a:r>
              <a:rPr lang="cs-CZ" sz="1800" i="1" dirty="0" smtClean="0"/>
              <a:t>, proč mne tedy nechceš?“ opakoval hoch, </a:t>
            </a:r>
            <a:r>
              <a:rPr lang="cs-CZ" sz="1800" i="1" dirty="0" err="1" smtClean="0"/>
              <a:t>chopiv</a:t>
            </a:r>
            <a:r>
              <a:rPr lang="cs-CZ" sz="1800" i="1" dirty="0" smtClean="0"/>
              <a:t> se i druhé ruky její. </a:t>
            </a:r>
            <a:r>
              <a:rPr lang="cs-CZ" sz="1800" i="1" dirty="0" err="1" smtClean="0"/>
              <a:t>Julina</a:t>
            </a:r>
            <a:r>
              <a:rPr lang="cs-CZ" sz="1800" i="1" dirty="0" smtClean="0"/>
              <a:t> opřela hlavu o jeho rameno a dala se do pláče. „Ach, Tomáši, kdybys věděl-“ zaštkala, „ale darmo mluvit! Jsem tak podivná, že bys ani neuvěřil…politoval bys mne zajisté, kdybys mohl v duši mou </a:t>
            </a:r>
            <a:r>
              <a:rPr lang="cs-CZ" sz="1800" i="1" dirty="0" err="1" smtClean="0"/>
              <a:t>nahlédnouti</a:t>
            </a:r>
            <a:r>
              <a:rPr lang="cs-CZ" sz="1800" i="1" dirty="0" smtClean="0"/>
              <a:t>.“ </a:t>
            </a:r>
          </a:p>
          <a:p>
            <a:r>
              <a:rPr lang="cs-CZ" sz="1800" i="1" dirty="0" smtClean="0"/>
              <a:t>„Co ti schází?“ tázal se hoch soucitně. „Vždyť jsem až dosud žádné nemoci na tobě nepozoroval?“</a:t>
            </a:r>
          </a:p>
          <a:p>
            <a:r>
              <a:rPr lang="cs-CZ" sz="1800" i="1" dirty="0" smtClean="0"/>
              <a:t>„Na těle mi také nic neschází,“ odvětila upírajíc oči, „</a:t>
            </a:r>
            <a:r>
              <a:rPr lang="cs-CZ" sz="1800" i="1" dirty="0" err="1" smtClean="0"/>
              <a:t>skáči</a:t>
            </a:r>
            <a:r>
              <a:rPr lang="cs-CZ" sz="1800" i="1" dirty="0" smtClean="0"/>
              <a:t> jako veverka a jsem veselá jako křepelka. Ale najednou dá se do mne z ničeho nic taková nespokojenost, že mne celý svět omrzí. Co dělám, </a:t>
            </a:r>
            <a:r>
              <a:rPr lang="cs-CZ" sz="1800" i="1" dirty="0" err="1" smtClean="0"/>
              <a:t>dělám</a:t>
            </a:r>
            <a:r>
              <a:rPr lang="cs-CZ" sz="1800" i="1" dirty="0" smtClean="0"/>
              <a:t> opačně a nemohu s tím  přijít k žádnému konci. Stojím a zakoukám se do oblak, do hvězd, bůhvíkam, a myslím bůhvíco – nejvíce ale také hlouposti, za které by se mi celý svět vysmál, kdybych se s nimi projevila. Mně se ale líbí, mne těší, a kdo mne z nich vytrhne, ten je mým nepřítelem. Vím dobře, že bych měla </a:t>
            </a:r>
            <a:r>
              <a:rPr lang="cs-CZ" sz="1800" i="1" dirty="0" err="1" smtClean="0"/>
              <a:t>býti</a:t>
            </a:r>
            <a:r>
              <a:rPr lang="cs-CZ" sz="1800" i="1" dirty="0" smtClean="0"/>
              <a:t> zcela jinou, dbalejší, obratnější, že nejsem zrovna k ničemu, ale řekne-li mně někdo, tu mne tím bodne, a mně je, jako by mně křivdil. Zdá se mi v takové chvíli, že všecky práce, kteréžto se mi ukládají, nejsou pro mne, tak málo jako ten život, jejž mezi vámi vedu, a že ti lidé okolo mne se ani ke mně nehodí……</a:t>
            </a:r>
          </a:p>
          <a:p>
            <a:endParaRPr lang="cs-CZ" sz="1400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VOSHK_logolinkE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PREZENTACE_VOSHK_logolinkEU</Template>
  <TotalTime>136</TotalTime>
  <Words>558</Words>
  <Application>Microsoft Office PowerPoint</Application>
  <PresentationFormat>Předvádění na obrazovce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PREZENTACE_VOSHK_logolinkEU</vt:lpstr>
      <vt:lpstr>Karolina Světlá</vt:lpstr>
      <vt:lpstr>Tento učební materiál vznikl za podpory OPVK 1.5</vt:lpstr>
      <vt:lpstr>Karolina Světlá</vt:lpstr>
      <vt:lpstr>Karolina Světlá</vt:lpstr>
      <vt:lpstr>Život</vt:lpstr>
      <vt:lpstr>Dílo</vt:lpstr>
      <vt:lpstr>Dílo</vt:lpstr>
      <vt:lpstr>Dílo</vt:lpstr>
      <vt:lpstr>Cikánka</vt:lpstr>
      <vt:lpstr>Úkoly k ukázce:</vt:lpstr>
      <vt:lpstr>Odkazy, literatura</vt:lpstr>
    </vt:vector>
  </TitlesOfParts>
  <Company>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vos sos hk</dc:creator>
  <cp:lastModifiedBy>An</cp:lastModifiedBy>
  <cp:revision>13</cp:revision>
  <dcterms:created xsi:type="dcterms:W3CDTF">2012-04-25T07:08:17Z</dcterms:created>
  <dcterms:modified xsi:type="dcterms:W3CDTF">2013-05-28T11:24:41Z</dcterms:modified>
</cp:coreProperties>
</file>