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89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8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66FF"/>
    <a:srgbClr val="99FF33"/>
    <a:srgbClr val="FF66CC"/>
    <a:srgbClr val="FF33CC"/>
    <a:srgbClr val="D3B857"/>
    <a:srgbClr val="FF6699"/>
    <a:srgbClr val="FFFF66"/>
    <a:srgbClr val="4CDEF2"/>
    <a:srgbClr val="10C7E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10" autoAdjust="0"/>
  </p:normalViewPr>
  <p:slideViewPr>
    <p:cSldViewPr>
      <p:cViewPr>
        <p:scale>
          <a:sx n="91" d="100"/>
          <a:sy n="91" d="100"/>
        </p:scale>
        <p:origin x="-560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8A3E9-25C1-498A-8E51-4FEF8159FF2C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6EBE8-6D38-4A62-BB11-0762BD97FC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81516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6EBE8-6D38-4A62-BB11-0762BD97FCB9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6EBE8-6D38-4A62-BB11-0762BD97FCB9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6EBE8-6D38-4A62-BB11-0762BD97FCB9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339AA9C-FDE1-470C-ACB6-A36FB9AF63FE}" type="datetimeFigureOut">
              <a:rPr lang="cs-CZ" smtClean="0"/>
              <a:pPr/>
              <a:t>04.04.2021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wipe dir="d"/>
    <p:sndAc>
      <p:stSnd>
        <p:snd r:embed="rId13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547664" y="2132856"/>
          <a:ext cx="6264696" cy="1738514"/>
        </p:xfrm>
        <a:graphic>
          <a:graphicData uri="http://schemas.openxmlformats.org/drawingml/2006/table">
            <a:tbl>
              <a:tblPr/>
              <a:tblGrid>
                <a:gridCol w="2006236"/>
                <a:gridCol w="4258460"/>
              </a:tblGrid>
              <a:tr h="6053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Název školy</a:t>
                      </a:r>
                      <a:endParaRPr lang="cs-CZ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ZÁKLADNÍ ŠKOLA, JIČÍN, HUSOVA 170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1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Číslo projektu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CZ.1.07/1.4.00/21.2862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7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Číslo a název klíčové aktivity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3.2 Inovace a zkvalitnění výuky prostřednictvím ICT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548680"/>
            <a:ext cx="3767138" cy="13287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>
            <a:off x="1187624" y="4509120"/>
            <a:ext cx="71287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Název DUM:  </a:t>
            </a:r>
            <a:r>
              <a:rPr lang="cs-CZ" dirty="0" smtClean="0"/>
              <a:t>VY_32_INOVACE_VIII_2_04:Skloňování podstatných jmen označujících části těla</a:t>
            </a:r>
          </a:p>
          <a:p>
            <a:endParaRPr lang="cs-CZ" b="1" dirty="0" smtClean="0"/>
          </a:p>
          <a:p>
            <a:r>
              <a:rPr lang="cs-CZ" b="1" dirty="0" smtClean="0"/>
              <a:t>Šablona číslo: </a:t>
            </a:r>
            <a:r>
              <a:rPr lang="cs-CZ" dirty="0" smtClean="0"/>
              <a:t>VIII</a:t>
            </a:r>
            <a:r>
              <a:rPr lang="cs-CZ" b="1" dirty="0" smtClean="0"/>
              <a:t>       Sada číslo: </a:t>
            </a:r>
            <a:r>
              <a:rPr lang="cs-CZ" dirty="0" smtClean="0"/>
              <a:t>2</a:t>
            </a:r>
            <a:r>
              <a:rPr lang="cs-CZ" b="1" dirty="0" smtClean="0"/>
              <a:t>      Pořadové číslo DUM: </a:t>
            </a:r>
            <a:r>
              <a:rPr lang="cs-CZ" dirty="0" smtClean="0"/>
              <a:t>04</a:t>
            </a:r>
            <a:r>
              <a:rPr lang="cs-CZ" b="1" dirty="0" smtClean="0"/>
              <a:t>  </a:t>
            </a:r>
            <a:endParaRPr lang="cs-CZ" dirty="0" smtClean="0"/>
          </a:p>
          <a:p>
            <a:endParaRPr lang="cs-CZ" b="1" dirty="0" smtClean="0"/>
          </a:p>
          <a:p>
            <a:r>
              <a:rPr lang="cs-CZ" b="1" dirty="0" smtClean="0"/>
              <a:t>Autor: </a:t>
            </a:r>
            <a:r>
              <a:rPr lang="cs-CZ" dirty="0" smtClean="0"/>
              <a:t>Mgr. Martin Beneš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http: //office.</a:t>
            </a:r>
            <a:r>
              <a:rPr lang="cs-CZ" sz="2800" dirty="0" err="1" smtClean="0"/>
              <a:t>microsoft.com</a:t>
            </a:r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585118" y="232079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BLAŽEK, Josef. </a:t>
            </a:r>
            <a:r>
              <a:rPr lang="cs-CZ" i="1" dirty="0"/>
              <a:t>Stručný přehled české mluvnice</a:t>
            </a:r>
            <a:r>
              <a:rPr lang="cs-CZ" dirty="0"/>
              <a:t>. Pardubice: ZIVA, 1991, ISBN 80-900683-2-4.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27584" y="764704"/>
            <a:ext cx="7272808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Anotace:</a:t>
            </a:r>
            <a:r>
              <a:rPr lang="cs-CZ" dirty="0" smtClean="0"/>
              <a:t> seznámení se základními pravidly pro skloňování podstatných jmen označujících části těla</a:t>
            </a:r>
          </a:p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Očekávaný výstup</a:t>
            </a:r>
            <a:r>
              <a:rPr lang="cs-CZ" sz="1600" b="1" dirty="0" smtClean="0"/>
              <a:t>: </a:t>
            </a:r>
            <a:r>
              <a:rPr lang="cs-CZ" dirty="0" smtClean="0"/>
              <a:t>žáci dokážou použít probrané učivo v běžné jazykové komunikaci</a:t>
            </a:r>
            <a:endParaRPr lang="cs-CZ" sz="1600" dirty="0" smtClean="0"/>
          </a:p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Druh učebního materiálu:</a:t>
            </a:r>
            <a:r>
              <a:rPr lang="cs-CZ" dirty="0" smtClean="0"/>
              <a:t> prezentace</a:t>
            </a:r>
          </a:p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Typická věková skupina:</a:t>
            </a:r>
            <a:r>
              <a:rPr lang="cs-CZ" dirty="0" smtClean="0"/>
              <a:t> 12 – 13 let</a:t>
            </a:r>
          </a:p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Klíčová slova: </a:t>
            </a:r>
            <a:r>
              <a:rPr lang="cs-CZ" dirty="0" smtClean="0"/>
              <a:t>podstatná jména označující části těla</a:t>
            </a:r>
          </a:p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Pomůcky a materiál:</a:t>
            </a:r>
            <a:r>
              <a:rPr lang="cs-CZ" dirty="0" smtClean="0"/>
              <a:t> interaktivní tabule</a:t>
            </a:r>
          </a:p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Potřebný čas pro výuku DUM: </a:t>
            </a:r>
            <a:r>
              <a:rPr lang="cs-CZ" dirty="0" smtClean="0"/>
              <a:t>40 minut</a:t>
            </a:r>
            <a:endParaRPr lang="cs-CZ" b="1" dirty="0" smtClean="0"/>
          </a:p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Metodické zhodnocení a popis práce s digitálním učebním materiálem:</a:t>
            </a:r>
          </a:p>
          <a:p>
            <a:r>
              <a:rPr lang="cs-CZ" dirty="0" smtClean="0"/>
              <a:t>Žáci se nejprve seznámí se základními pravidly, zkusí si slova označující části těla sami vyskloňovat a potom společně vypracují </a:t>
            </a:r>
            <a:r>
              <a:rPr lang="cs-CZ" smtClean="0"/>
              <a:t>závěrečná cvičení.</a:t>
            </a:r>
            <a:r>
              <a:rPr lang="cs-CZ" b="1" smtClean="0"/>
              <a:t>    </a:t>
            </a:r>
            <a:endParaRPr lang="cs-CZ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 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Skloňování podstatných jmen označujících části těla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435280" cy="4968552"/>
          </a:xfrm>
        </p:spPr>
        <p:txBody>
          <a:bodyPr>
            <a:normAutofit/>
          </a:bodyPr>
          <a:lstStyle/>
          <a:p>
            <a:r>
              <a:rPr lang="cs-CZ" dirty="0" smtClean="0"/>
              <a:t>Podstatná jména se skloňují podle vzorů</a:t>
            </a:r>
          </a:p>
          <a:p>
            <a:r>
              <a:rPr lang="cs-CZ" dirty="0" smtClean="0"/>
              <a:t>Pozor na odchylky některých tvarů od tvarů vzorů:</a:t>
            </a:r>
          </a:p>
          <a:p>
            <a:endParaRPr lang="cs-CZ" dirty="0" smtClean="0"/>
          </a:p>
          <a:p>
            <a:pPr marL="114300" indent="0">
              <a:buNone/>
            </a:pPr>
            <a:r>
              <a:rPr lang="cs-CZ" b="1" dirty="0"/>
              <a:t>o</a:t>
            </a:r>
            <a:r>
              <a:rPr lang="cs-CZ" b="1" dirty="0" smtClean="0"/>
              <a:t>ko</a:t>
            </a:r>
            <a:r>
              <a:rPr lang="cs-CZ" dirty="0" smtClean="0"/>
              <a:t> (město)  krásné </a:t>
            </a:r>
            <a:r>
              <a:rPr lang="cs-CZ" b="1" dirty="0" smtClean="0"/>
              <a:t>oči</a:t>
            </a:r>
            <a:r>
              <a:rPr lang="cs-CZ" dirty="0" smtClean="0"/>
              <a:t>  ALE  velká </a:t>
            </a:r>
            <a:r>
              <a:rPr lang="cs-CZ" b="1" dirty="0" smtClean="0"/>
              <a:t>oka</a:t>
            </a:r>
            <a:r>
              <a:rPr lang="cs-CZ" dirty="0" smtClean="0"/>
              <a:t> sítě</a:t>
            </a:r>
          </a:p>
          <a:p>
            <a:endParaRPr lang="cs-CZ" dirty="0" smtClean="0"/>
          </a:p>
          <a:p>
            <a:pPr marL="114300" indent="0">
              <a:buNone/>
            </a:pPr>
            <a:r>
              <a:rPr lang="cs-CZ" b="1" dirty="0"/>
              <a:t>u</a:t>
            </a:r>
            <a:r>
              <a:rPr lang="cs-CZ" b="1" dirty="0" smtClean="0"/>
              <a:t>cho</a:t>
            </a:r>
            <a:r>
              <a:rPr lang="cs-CZ" dirty="0" smtClean="0"/>
              <a:t> (město) sloní </a:t>
            </a:r>
            <a:r>
              <a:rPr lang="cs-CZ" b="1" dirty="0" smtClean="0"/>
              <a:t>uši</a:t>
            </a:r>
            <a:r>
              <a:rPr lang="cs-CZ" dirty="0" smtClean="0"/>
              <a:t>  ALE  hliněná </a:t>
            </a:r>
            <a:r>
              <a:rPr lang="cs-CZ" b="1" dirty="0" smtClean="0"/>
              <a:t>ucha</a:t>
            </a:r>
            <a:r>
              <a:rPr lang="cs-CZ" dirty="0" smtClean="0"/>
              <a:t> hrnce</a:t>
            </a:r>
          </a:p>
          <a:p>
            <a:endParaRPr lang="cs-CZ" dirty="0" smtClean="0"/>
          </a:p>
          <a:p>
            <a:pPr marL="114300" indent="0">
              <a:buNone/>
            </a:pPr>
            <a:r>
              <a:rPr lang="cs-CZ" b="1" dirty="0"/>
              <a:t>r</a:t>
            </a:r>
            <a:r>
              <a:rPr lang="cs-CZ" b="1" dirty="0" smtClean="0"/>
              <a:t>uka</a:t>
            </a:r>
            <a:r>
              <a:rPr lang="cs-CZ" dirty="0" smtClean="0"/>
              <a:t> (žena) čisté </a:t>
            </a:r>
            <a:r>
              <a:rPr lang="cs-CZ" b="1" dirty="0" smtClean="0"/>
              <a:t>ruce</a:t>
            </a:r>
          </a:p>
          <a:p>
            <a:endParaRPr lang="cs-CZ" dirty="0" smtClean="0"/>
          </a:p>
          <a:p>
            <a:pPr marL="114300" indent="0">
              <a:buNone/>
            </a:pPr>
            <a:r>
              <a:rPr lang="cs-CZ" b="1" dirty="0"/>
              <a:t>n</a:t>
            </a:r>
            <a:r>
              <a:rPr lang="cs-CZ" b="1" dirty="0" smtClean="0"/>
              <a:t>oha</a:t>
            </a:r>
            <a:r>
              <a:rPr lang="cs-CZ" dirty="0" smtClean="0"/>
              <a:t> (žena) kope </a:t>
            </a:r>
            <a:r>
              <a:rPr lang="cs-CZ" b="1" dirty="0" smtClean="0"/>
              <a:t>nohama</a:t>
            </a:r>
            <a:r>
              <a:rPr lang="cs-CZ" dirty="0" smtClean="0"/>
              <a:t>  ALE stůl se třemi </a:t>
            </a:r>
            <a:r>
              <a:rPr lang="cs-CZ" b="1" dirty="0" smtClean="0"/>
              <a:t>nohami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3814003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Některá podstatná jména označující části těla(lidského nebo zvířecího) mají v množném čísle některé zvláštní tvary:</a:t>
            </a:r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59330" y="2132856"/>
            <a:ext cx="1008112" cy="461665"/>
          </a:xfrm>
          <a:prstGeom prst="rect">
            <a:avLst/>
          </a:prstGeom>
          <a:solidFill>
            <a:srgbClr val="FF66FF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OČI</a:t>
            </a:r>
            <a:endParaRPr lang="cs-CZ" sz="24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5517105" y="2099046"/>
            <a:ext cx="756084" cy="461665"/>
          </a:xfrm>
          <a:prstGeom prst="rect">
            <a:avLst/>
          </a:prstGeom>
          <a:solidFill>
            <a:srgbClr val="FF66FF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UŠI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1581288" y="2996951"/>
            <a:ext cx="2126616" cy="267765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2400" b="1" dirty="0" smtClean="0"/>
              <a:t>p.  oči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b="1" dirty="0" smtClean="0"/>
              <a:t>p.  očí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b="1" dirty="0" smtClean="0"/>
              <a:t>p.  očím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b="1" dirty="0" smtClean="0"/>
              <a:t>p.  oči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b="1" dirty="0" smtClean="0"/>
              <a:t>p.  oči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b="1" dirty="0" smtClean="0"/>
              <a:t>p.  o očích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b="1" dirty="0" smtClean="0"/>
              <a:t>p.  očima</a:t>
            </a:r>
            <a:endParaRPr lang="cs-CZ" sz="24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4770022" y="2996950"/>
            <a:ext cx="2250250" cy="267765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2400" b="1" dirty="0" smtClean="0"/>
              <a:t>p.  uši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b="1" dirty="0" smtClean="0"/>
              <a:t>p.  uší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b="1" dirty="0" smtClean="0"/>
              <a:t>p.  uším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b="1" dirty="0" smtClean="0"/>
              <a:t>p.  uši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b="1" dirty="0" smtClean="0"/>
              <a:t>p.  uši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b="1" dirty="0" smtClean="0"/>
              <a:t>p.  o uších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b="1" dirty="0" smtClean="0"/>
              <a:t>p.  ušima 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xmlns="" val="1059868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Některá podstatná jména označující části těla(lidského nebo zvířecího) mají v množném čísle některé zvláštní tvary: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23387" y="2244976"/>
            <a:ext cx="960519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RUCE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590386" y="2244975"/>
            <a:ext cx="1072730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NOHY</a:t>
            </a:r>
            <a:endParaRPr lang="cs-CZ" sz="24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6328416" y="2244976"/>
            <a:ext cx="1383712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KOLENA</a:t>
            </a:r>
            <a:endParaRPr lang="cs-CZ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503547" y="3068960"/>
            <a:ext cx="1800200" cy="286232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2000" b="1" dirty="0" smtClean="0"/>
              <a:t>p.  ruce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b="1" dirty="0" smtClean="0"/>
              <a:t>p.  rukou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b="1" dirty="0" smtClean="0"/>
              <a:t>p.  rukám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b="1" dirty="0" smtClean="0"/>
              <a:t>p.  ruce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b="1" dirty="0" smtClean="0"/>
              <a:t>p.  ruce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b="1" dirty="0" smtClean="0"/>
              <a:t>p.  o rukou           i rukách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b="1" dirty="0" smtClean="0"/>
              <a:t>p. rukama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000482" y="3110249"/>
            <a:ext cx="2252539" cy="286232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2000" b="1" dirty="0" smtClean="0"/>
              <a:t>p.  nohy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b="1" dirty="0" smtClean="0"/>
              <a:t>p.  nohou i noh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b="1" dirty="0" smtClean="0"/>
              <a:t>p.  nohám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b="1" dirty="0" smtClean="0"/>
              <a:t>p.  nohy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b="1" dirty="0" smtClean="0"/>
              <a:t>p.  nohy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b="1" dirty="0" smtClean="0"/>
              <a:t>p.  o nohou i    nohách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b="1" dirty="0" smtClean="0"/>
              <a:t>p.  nohama</a:t>
            </a:r>
            <a:r>
              <a:rPr lang="cs-CZ" sz="2000" dirty="0" smtClean="0"/>
              <a:t> </a:t>
            </a:r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724128" y="3131676"/>
            <a:ext cx="2592288" cy="286232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2000" b="1" dirty="0" smtClean="0"/>
              <a:t>p.  kolena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b="1" dirty="0" smtClean="0"/>
              <a:t>p.  kolenou i kolen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b="1" dirty="0" smtClean="0"/>
              <a:t>p.  kolenům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b="1" dirty="0" smtClean="0"/>
              <a:t>p.  kolena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b="1" dirty="0" smtClean="0"/>
              <a:t>p.  kolena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b="1" dirty="0" smtClean="0"/>
              <a:t>p.  o kolenou i kolenech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b="1" dirty="0" smtClean="0"/>
              <a:t>p.  koleny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xmlns="" val="943150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Některá podstatná jména označující části těla(lidského nebo zvířecího) mají v množném čísle některé zvláštní tvary: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691680" y="2492896"/>
            <a:ext cx="1483098" cy="461665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RAMENA</a:t>
            </a:r>
            <a:endParaRPr lang="cs-CZ" sz="24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5580112" y="2492896"/>
            <a:ext cx="923651" cy="461665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PRSA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90407" y="3300637"/>
            <a:ext cx="2905530" cy="286232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2000" b="1" dirty="0" smtClean="0"/>
              <a:t>p.  ramena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b="1" dirty="0" smtClean="0"/>
              <a:t>p. </a:t>
            </a:r>
            <a:r>
              <a:rPr lang="cs-CZ" sz="2000" b="1" dirty="0"/>
              <a:t> r</a:t>
            </a:r>
            <a:r>
              <a:rPr lang="cs-CZ" sz="2000" b="1" dirty="0" smtClean="0"/>
              <a:t>amenou i ramen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b="1" dirty="0" smtClean="0"/>
              <a:t>p.  ramenům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b="1" dirty="0" smtClean="0"/>
              <a:t>p.  ramena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b="1" dirty="0" smtClean="0"/>
              <a:t>p.  ramena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b="1" dirty="0" smtClean="0"/>
              <a:t>p.  o ramenou i ramenech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b="1" dirty="0" smtClean="0"/>
              <a:t>p.  rameny</a:t>
            </a:r>
            <a:endParaRPr lang="cs-CZ" sz="20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5076056" y="3300637"/>
            <a:ext cx="2088232" cy="267765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2400" b="1" dirty="0" smtClean="0"/>
              <a:t>p.  prsa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b="1" dirty="0" smtClean="0"/>
              <a:t>p.  prsou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b="1" dirty="0" smtClean="0"/>
              <a:t>p.  prsům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b="1" dirty="0" smtClean="0"/>
              <a:t>p.  prsa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b="1" dirty="0" smtClean="0"/>
              <a:t>p.  prsa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b="1" dirty="0" smtClean="0"/>
              <a:t>p. o prsou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b="1" dirty="0" smtClean="0"/>
              <a:t>p. prsy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xmlns="" val="3897628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3" y="831032"/>
            <a:ext cx="3090911" cy="369332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smtClean="0"/>
              <a:t>Další odchylky a pravidla: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827584" y="1556792"/>
            <a:ext cx="7986482" cy="9233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cs-CZ" dirty="0" smtClean="0"/>
              <a:t>Zakončení  </a:t>
            </a:r>
            <a:r>
              <a:rPr lang="cs-CZ" b="1" dirty="0" smtClean="0"/>
              <a:t>-</a:t>
            </a:r>
            <a:r>
              <a:rPr lang="cs-CZ" b="1" dirty="0" err="1" smtClean="0"/>
              <a:t>ma</a:t>
            </a:r>
            <a:r>
              <a:rPr lang="cs-CZ" b="1" dirty="0" smtClean="0"/>
              <a:t> </a:t>
            </a:r>
            <a:r>
              <a:rPr lang="cs-CZ" dirty="0" smtClean="0"/>
              <a:t>v 7.p.č.mn. mají také </a:t>
            </a:r>
            <a:r>
              <a:rPr lang="cs-CZ" b="1" dirty="0" smtClean="0"/>
              <a:t>zdrobněliny</a:t>
            </a:r>
            <a:r>
              <a:rPr lang="cs-CZ" dirty="0" smtClean="0"/>
              <a:t> těchto slov, </a:t>
            </a:r>
          </a:p>
          <a:p>
            <a:r>
              <a:rPr lang="cs-CZ" dirty="0"/>
              <a:t>p</a:t>
            </a:r>
            <a:r>
              <a:rPr lang="cs-CZ" dirty="0" smtClean="0"/>
              <a:t>okud označují části těla: s očkama, očičkama, ručkama, ručičkama,</a:t>
            </a:r>
          </a:p>
          <a:p>
            <a:r>
              <a:rPr lang="cs-CZ" dirty="0"/>
              <a:t>n</a:t>
            </a:r>
            <a:r>
              <a:rPr lang="cs-CZ" dirty="0" smtClean="0"/>
              <a:t>ožkama, nožičkama atd.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7584" y="2858346"/>
            <a:ext cx="7986482" cy="175432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2) Koncovce podstatného jména  </a:t>
            </a:r>
            <a:r>
              <a:rPr lang="cs-CZ" b="1" dirty="0" smtClean="0"/>
              <a:t>–</a:t>
            </a:r>
            <a:r>
              <a:rPr lang="cs-CZ" b="1" dirty="0" err="1" smtClean="0"/>
              <a:t>ma</a:t>
            </a:r>
            <a:r>
              <a:rPr lang="cs-CZ" b="1" dirty="0" smtClean="0"/>
              <a:t> </a:t>
            </a:r>
            <a:r>
              <a:rPr lang="cs-CZ" dirty="0" smtClean="0"/>
              <a:t>v 7.p.č.mn. se přizpůsobují</a:t>
            </a:r>
          </a:p>
          <a:p>
            <a:r>
              <a:rPr lang="cs-CZ" b="1" dirty="0"/>
              <a:t>i</a:t>
            </a:r>
            <a:r>
              <a:rPr lang="cs-CZ" b="1" dirty="0" smtClean="0"/>
              <a:t> koncovky přídavných jmen a některých zájmen a číslovek :</a:t>
            </a:r>
          </a:p>
          <a:p>
            <a:r>
              <a:rPr lang="cs-CZ" dirty="0"/>
              <a:t>m</a:t>
            </a:r>
            <a:r>
              <a:rPr lang="cs-CZ" dirty="0" smtClean="0"/>
              <a:t>odré oči  -  s modrýma očima</a:t>
            </a:r>
          </a:p>
          <a:p>
            <a:r>
              <a:rPr lang="cs-CZ" dirty="0"/>
              <a:t>d</a:t>
            </a:r>
            <a:r>
              <a:rPr lang="cs-CZ" dirty="0" smtClean="0"/>
              <a:t>louhé nohy  -  s dlouhýma nohama</a:t>
            </a:r>
          </a:p>
          <a:p>
            <a:r>
              <a:rPr lang="cs-CZ" dirty="0"/>
              <a:t>s</a:t>
            </a:r>
            <a:r>
              <a:rPr lang="cs-CZ" dirty="0" smtClean="0"/>
              <a:t>voje ruce  -  se svýma rukama</a:t>
            </a:r>
          </a:p>
          <a:p>
            <a:r>
              <a:rPr lang="cs-CZ" dirty="0"/>
              <a:t>č</a:t>
            </a:r>
            <a:r>
              <a:rPr lang="cs-CZ" dirty="0" smtClean="0"/>
              <a:t>tyři oči  -  mezi čtyřma očima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27584" y="5057474"/>
            <a:ext cx="7986482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3) Pokud tato podstatná jména </a:t>
            </a:r>
            <a:r>
              <a:rPr lang="cs-CZ" b="1" dirty="0" smtClean="0"/>
              <a:t>neoznačují</a:t>
            </a:r>
            <a:r>
              <a:rPr lang="cs-CZ" dirty="0" smtClean="0"/>
              <a:t> části lidského nebo zvíře-</a:t>
            </a:r>
          </a:p>
          <a:p>
            <a:r>
              <a:rPr lang="cs-CZ" dirty="0" err="1"/>
              <a:t>c</a:t>
            </a:r>
            <a:r>
              <a:rPr lang="cs-CZ" dirty="0" err="1" smtClean="0"/>
              <a:t>ího</a:t>
            </a:r>
            <a:r>
              <a:rPr lang="cs-CZ" dirty="0" smtClean="0"/>
              <a:t> těla, skloňují se v množném čísle </a:t>
            </a:r>
            <a:r>
              <a:rPr lang="cs-CZ" b="1" dirty="0" smtClean="0"/>
              <a:t>podle příslušných vzorů:</a:t>
            </a:r>
          </a:p>
          <a:p>
            <a:r>
              <a:rPr lang="cs-CZ" dirty="0"/>
              <a:t>ž</a:t>
            </a:r>
            <a:r>
              <a:rPr lang="cs-CZ" dirty="0" smtClean="0"/>
              <a:t>idle se zlomenými nohami, hodiny s polámanými ručičkami, hrnec </a:t>
            </a:r>
          </a:p>
          <a:p>
            <a:r>
              <a:rPr lang="cs-CZ" dirty="0"/>
              <a:t>s</a:t>
            </a:r>
            <a:r>
              <a:rPr lang="cs-CZ" dirty="0" smtClean="0"/>
              <a:t> ulomenými uchy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08583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60672" cy="1039427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Procvičení</a:t>
            </a:r>
            <a:r>
              <a:rPr lang="cs-CZ" sz="2400" dirty="0" smtClean="0"/>
              <a:t> – slova v závorkách dejte do správných tvarů množného čísla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cs-CZ" dirty="0" smtClean="0"/>
              <a:t>klečel na (koleno)</a:t>
            </a:r>
          </a:p>
          <a:p>
            <a:pPr marL="114300" indent="0">
              <a:buNone/>
            </a:pPr>
            <a:r>
              <a:rPr lang="cs-CZ" dirty="0" smtClean="0"/>
              <a:t>nosil ji na (ruka)</a:t>
            </a:r>
          </a:p>
          <a:p>
            <a:pPr marL="114300" indent="0">
              <a:buNone/>
            </a:pPr>
            <a:r>
              <a:rPr lang="cs-CZ" dirty="0"/>
              <a:t>k</a:t>
            </a:r>
            <a:r>
              <a:rPr lang="cs-CZ" dirty="0" smtClean="0"/>
              <a:t>otvil v (rameno) řeky</a:t>
            </a:r>
          </a:p>
          <a:p>
            <a:pPr marL="114300" indent="0">
              <a:buNone/>
            </a:pPr>
            <a:r>
              <a:rPr lang="cs-CZ" dirty="0"/>
              <a:t>p</a:t>
            </a:r>
            <a:r>
              <a:rPr lang="cs-CZ" dirty="0" smtClean="0"/>
              <a:t>lácal se radostí do (koleno)</a:t>
            </a:r>
          </a:p>
          <a:p>
            <a:pPr marL="114300" indent="0">
              <a:buNone/>
            </a:pPr>
            <a:r>
              <a:rPr lang="cs-CZ" dirty="0"/>
              <a:t>s</a:t>
            </a:r>
            <a:r>
              <a:rPr lang="cs-CZ" dirty="0" smtClean="0"/>
              <a:t>otva se držel na (noha)</a:t>
            </a:r>
          </a:p>
          <a:p>
            <a:pPr marL="114300" indent="0">
              <a:buNone/>
            </a:pPr>
            <a:r>
              <a:rPr lang="cs-CZ" dirty="0"/>
              <a:t>d</a:t>
            </a:r>
            <a:r>
              <a:rPr lang="cs-CZ" dirty="0" smtClean="0"/>
              <a:t>ržel hrnec za obě (ucho)</a:t>
            </a:r>
          </a:p>
          <a:p>
            <a:pPr marL="114300" indent="0">
              <a:buNone/>
            </a:pPr>
            <a:r>
              <a:rPr lang="cs-CZ" dirty="0"/>
              <a:t>s</a:t>
            </a:r>
            <a:r>
              <a:rPr lang="cs-CZ" dirty="0" smtClean="0"/>
              <a:t>tříhal (ucho)</a:t>
            </a:r>
          </a:p>
          <a:p>
            <a:pPr marL="114300" indent="0">
              <a:buNone/>
            </a:pPr>
            <a:r>
              <a:rPr lang="cs-CZ" dirty="0"/>
              <a:t>v</a:t>
            </a:r>
            <a:r>
              <a:rPr lang="cs-CZ" dirty="0" smtClean="0"/>
              <a:t> síti jsou (oko)</a:t>
            </a:r>
          </a:p>
          <a:p>
            <a:pPr marL="114300" indent="0">
              <a:buNone/>
            </a:pPr>
            <a:r>
              <a:rPr lang="cs-CZ" dirty="0"/>
              <a:t>n</a:t>
            </a:r>
            <a:r>
              <a:rPr lang="cs-CZ" dirty="0" smtClean="0"/>
              <a:t>esli ho na (rameno)</a:t>
            </a:r>
          </a:p>
          <a:p>
            <a:pPr marL="114300" indent="0">
              <a:buNone/>
            </a:pPr>
            <a:r>
              <a:rPr lang="cs-CZ" dirty="0"/>
              <a:t>z</a:t>
            </a:r>
            <a:r>
              <a:rPr lang="cs-CZ" dirty="0" smtClean="0"/>
              <a:t>křížil ruce na (prso)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17666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60672" cy="1039427"/>
          </a:xfrm>
        </p:spPr>
        <p:txBody>
          <a:bodyPr>
            <a:normAutofit/>
          </a:bodyPr>
          <a:lstStyle/>
          <a:p>
            <a:r>
              <a:rPr lang="cs-CZ" sz="2400" b="1" dirty="0"/>
              <a:t>Procvičení</a:t>
            </a:r>
            <a:r>
              <a:rPr lang="cs-CZ" sz="2400" dirty="0"/>
              <a:t> – slova v závorkách dejte do správných tvarů množného čísla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cs-CZ" dirty="0" smtClean="0"/>
              <a:t>dívka s (dlouhá noha)</a:t>
            </a:r>
          </a:p>
          <a:p>
            <a:pPr marL="114300" indent="0">
              <a:buNone/>
            </a:pPr>
            <a:r>
              <a:rPr lang="cs-CZ" dirty="0"/>
              <a:t>m</a:t>
            </a:r>
            <a:r>
              <a:rPr lang="cs-CZ" dirty="0" smtClean="0"/>
              <a:t>rkal (modré očičko)</a:t>
            </a:r>
          </a:p>
          <a:p>
            <a:pPr marL="114300" indent="0">
              <a:buNone/>
            </a:pPr>
            <a:r>
              <a:rPr lang="cs-CZ" dirty="0"/>
              <a:t>t</a:t>
            </a:r>
            <a:r>
              <a:rPr lang="cs-CZ" dirty="0" smtClean="0"/>
              <a:t>leskal (baculatá ručka)</a:t>
            </a:r>
          </a:p>
          <a:p>
            <a:pPr marL="114300" indent="0">
              <a:buNone/>
            </a:pPr>
            <a:r>
              <a:rPr lang="cs-CZ" dirty="0"/>
              <a:t>s</a:t>
            </a:r>
            <a:r>
              <a:rPr lang="cs-CZ" dirty="0" smtClean="0"/>
              <a:t>tůl s (rozlámaná noha)</a:t>
            </a:r>
          </a:p>
          <a:p>
            <a:pPr marL="114300" indent="0">
              <a:buNone/>
            </a:pPr>
            <a:r>
              <a:rPr lang="cs-CZ" dirty="0"/>
              <a:t>ř</a:t>
            </a:r>
            <a:r>
              <a:rPr lang="cs-CZ" dirty="0" smtClean="0"/>
              <a:t>ekli si to mezi (čtyři oči)</a:t>
            </a:r>
          </a:p>
          <a:p>
            <a:pPr marL="114300" indent="0">
              <a:buNone/>
            </a:pPr>
            <a:r>
              <a:rPr lang="cs-CZ" dirty="0"/>
              <a:t>p</a:t>
            </a:r>
            <a:r>
              <a:rPr lang="cs-CZ" dirty="0" smtClean="0"/>
              <a:t>unčochy s (roztržené oko)</a:t>
            </a:r>
          </a:p>
          <a:p>
            <a:pPr marL="114300" indent="0">
              <a:buNone/>
            </a:pPr>
            <a:r>
              <a:rPr lang="cs-CZ" dirty="0"/>
              <a:t>f</a:t>
            </a:r>
            <a:r>
              <a:rPr lang="cs-CZ" dirty="0" smtClean="0"/>
              <a:t>otbalisté s (levá noha)</a:t>
            </a:r>
          </a:p>
          <a:p>
            <a:pPr marL="114300" indent="0">
              <a:buNone/>
            </a:pPr>
            <a:r>
              <a:rPr lang="cs-CZ" dirty="0"/>
              <a:t>h</a:t>
            </a:r>
            <a:r>
              <a:rPr lang="cs-CZ" dirty="0" smtClean="0"/>
              <a:t>odinky s (kovová ručička)</a:t>
            </a:r>
          </a:p>
          <a:p>
            <a:pPr marL="114300" indent="0">
              <a:buNone/>
            </a:pPr>
            <a:r>
              <a:rPr lang="cs-CZ" dirty="0"/>
              <a:t>d</a:t>
            </a:r>
            <a:r>
              <a:rPr lang="cs-CZ" dirty="0" smtClean="0"/>
              <a:t>ítě s (ušmudlaná ruka)</a:t>
            </a:r>
          </a:p>
          <a:p>
            <a:pPr marL="114300" indent="0">
              <a:buNone/>
            </a:pPr>
            <a:r>
              <a:rPr lang="cs-CZ" dirty="0"/>
              <a:t>h</a:t>
            </a:r>
            <a:r>
              <a:rPr lang="cs-CZ" dirty="0" smtClean="0"/>
              <a:t>rnek s (malé ucho)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05488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Lékárn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1022</TotalTime>
  <Words>637</Words>
  <Application>Microsoft Office PowerPoint</Application>
  <PresentationFormat>Předvádění na obrazovce (4:3)</PresentationFormat>
  <Paragraphs>136</Paragraphs>
  <Slides>10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Lékárna</vt:lpstr>
      <vt:lpstr>Snímek 1</vt:lpstr>
      <vt:lpstr>Snímek 2</vt:lpstr>
      <vt:lpstr>Skloňování podstatných jmen označujících části těla</vt:lpstr>
      <vt:lpstr>Některá podstatná jména označující části těla(lidského nebo zvířecího) mají v množném čísle některé zvláštní tvary:</vt:lpstr>
      <vt:lpstr>Některá podstatná jména označující části těla(lidského nebo zvířecího) mají v množném čísle některé zvláštní tvary:</vt:lpstr>
      <vt:lpstr>Některá podstatná jména označující části těla(lidského nebo zvířecího) mají v množném čísle některé zvláštní tvary:</vt:lpstr>
      <vt:lpstr>Snímek 7</vt:lpstr>
      <vt:lpstr>Procvičení – slova v závorkách dejte do správných tvarů množného čísla</vt:lpstr>
      <vt:lpstr>Procvičení – slova v závorkách dejte do správných tvarů množného čísla</vt:lpstr>
      <vt:lpstr>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Jarní květiny</dc:title>
  <dc:creator>Eva</dc:creator>
  <cp:lastModifiedBy>Martin Seifert</cp:lastModifiedBy>
  <cp:revision>209</cp:revision>
  <dcterms:created xsi:type="dcterms:W3CDTF">2012-03-26T21:10:22Z</dcterms:created>
  <dcterms:modified xsi:type="dcterms:W3CDTF">2021-04-04T08:51:11Z</dcterms:modified>
</cp:coreProperties>
</file>