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2" r:id="rId2"/>
    <p:sldId id="257" r:id="rId3"/>
    <p:sldId id="258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EDB4"/>
    <a:srgbClr val="99FF66"/>
    <a:srgbClr val="66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7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06/relationships/legacyDocTextInfo" Target="legacyDocTextInfo.bin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EF1F9A-C230-40FD-8F06-14CD6D96C5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8AFEB-D24F-47C3-ADFB-E583307DA2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608C6-8AF0-4359-8BCD-A4A2F4AAD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400800" cy="1219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2438400" y="1600200"/>
            <a:ext cx="64008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5E9410-6A19-4B30-9B2F-AA0627B3F0D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8F238-55A4-4575-8A9A-78741B3F7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C504A-51A3-48DA-B8F0-2B7ECB44DD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86624-CBCE-46C8-8213-03C275E8D0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721619-DEE4-4338-AA42-52682D0063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3751FB-7924-4399-81C1-7511E61DC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A4087F-50FF-4E3E-AF47-BFD5267190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BEFC77-43BF-4F26-BFF3-407487F861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799FF-0568-4B52-AACD-9F2C91A62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2057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pPr>
              <a:defRPr/>
            </a:pPr>
            <a:fld id="{39C23E7E-AC9B-4A10-8DE7-E162FD481E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eni.cz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El_pensador-Rodin-Caixaforum-3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03350" y="404813"/>
            <a:ext cx="6400800" cy="1219200"/>
          </a:xfrm>
        </p:spPr>
        <p:txBody>
          <a:bodyPr/>
          <a:lstStyle/>
          <a:p>
            <a:pPr algn="ctr" eaLnBrk="1" hangingPunct="1"/>
            <a:r>
              <a:rPr lang="cs-CZ" sz="4800" b="1" smtClean="0">
                <a:solidFill>
                  <a:schemeClr val="hlink"/>
                </a:solidFill>
              </a:rPr>
              <a:t>SLOH </a:t>
            </a:r>
            <a:r>
              <a:rPr lang="cs-CZ" sz="4800" b="1" smtClean="0">
                <a:solidFill>
                  <a:schemeClr val="hlink"/>
                </a:solidFill>
                <a:cs typeface="Arial" charset="0"/>
              </a:rPr>
              <a:t>‒</a:t>
            </a:r>
            <a:r>
              <a:rPr lang="cs-CZ" sz="4800" b="1" smtClean="0">
                <a:solidFill>
                  <a:schemeClr val="hlink"/>
                </a:solidFill>
              </a:rPr>
              <a:t> úvaha</a:t>
            </a:r>
          </a:p>
        </p:txBody>
      </p:sp>
      <p:pic>
        <p:nvPicPr>
          <p:cNvPr id="4100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4438" y="1700213"/>
            <a:ext cx="3954462" cy="296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781175" y="6284913"/>
            <a:ext cx="70183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cs-CZ" sz="1000" i="1">
                <a:latin typeface="Calibri" pitchFamily="34" charset="0"/>
              </a:rPr>
              <a:t>Autorem materiálu a všech jeho částí, není-li uvedeno jinak, je Mgr. Michaela Nyczová.</a:t>
            </a:r>
            <a:endParaRPr lang="cs-CZ" sz="1000">
              <a:latin typeface="Calibri" pitchFamily="34" charset="0"/>
            </a:endParaRPr>
          </a:p>
          <a:p>
            <a:pPr algn="ctr"/>
            <a:r>
              <a:rPr lang="cs-CZ" sz="1000" i="1">
                <a:latin typeface="Calibri" pitchFamily="34" charset="0"/>
              </a:rPr>
              <a:t>Dostupné z Metodického portálu www.rvp.cz, ISSN: 1802-4785, financovaného z ESF a státního rozpočtu ČR.</a:t>
            </a:r>
            <a:br>
              <a:rPr lang="cs-CZ" sz="1000" i="1">
                <a:latin typeface="Calibri" pitchFamily="34" charset="0"/>
              </a:rPr>
            </a:br>
            <a:r>
              <a:rPr lang="cs-CZ" sz="1000" i="1">
                <a:latin typeface="Calibri" pitchFamily="34" charset="0"/>
              </a:rPr>
              <a:t>Provozuje Národní ústav pro vzdělávání, školské poradenské zařízení a zařízení pro další vzdělávání pedagogických pracovníků (NÚV).</a:t>
            </a:r>
            <a:r>
              <a:rPr lang="cs-CZ" sz="100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26035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Co je úvaha?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6375" y="1557338"/>
            <a:ext cx="6400800" cy="4495800"/>
          </a:xfrm>
        </p:spPr>
        <p:txBody>
          <a:bodyPr/>
          <a:lstStyle/>
          <a:p>
            <a:pPr eaLnBrk="1" hangingPunct="1"/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Zamyšlení</a:t>
            </a:r>
          </a:p>
          <a:p>
            <a:pPr eaLnBrk="1" hangingPunct="1"/>
            <a:r>
              <a:rPr lang="cs-CZ" sz="2800" smtClean="0"/>
              <a:t>Osvětluje, </a:t>
            </a:r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hodnotí</a:t>
            </a:r>
            <a:r>
              <a:rPr lang="cs-CZ" sz="2800" smtClean="0"/>
              <a:t> problém</a:t>
            </a:r>
          </a:p>
          <a:p>
            <a:pPr eaLnBrk="1" hangingPunct="1"/>
            <a:r>
              <a:rPr lang="cs-CZ" sz="2800" smtClean="0"/>
              <a:t>Navrhuje </a:t>
            </a:r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řešení</a:t>
            </a:r>
          </a:p>
          <a:p>
            <a:pPr eaLnBrk="1" hangingPunct="1"/>
            <a:r>
              <a:rPr lang="cs-CZ" sz="2800" smtClean="0"/>
              <a:t>Závěry tvoříme na základě </a:t>
            </a:r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faktů</a:t>
            </a:r>
            <a:r>
              <a:rPr lang="cs-CZ" sz="2800" smtClean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cs-CZ" sz="2800" smtClean="0"/>
              <a:t>	a logického usuzování</a:t>
            </a:r>
          </a:p>
          <a:p>
            <a:pPr eaLnBrk="1" hangingPunct="1"/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Subjektivní</a:t>
            </a:r>
            <a:r>
              <a:rPr lang="cs-CZ" sz="2800" smtClean="0"/>
              <a:t> vyjádření, názor, postoj</a:t>
            </a:r>
          </a:p>
          <a:p>
            <a:pPr eaLnBrk="1" hangingPunct="1"/>
            <a:r>
              <a:rPr lang="cs-CZ" sz="2800" smtClean="0"/>
              <a:t>Uvádíme </a:t>
            </a:r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argumenty</a:t>
            </a:r>
            <a:r>
              <a:rPr lang="cs-CZ" sz="2800" smtClean="0"/>
              <a:t> pro a proti</a:t>
            </a:r>
          </a:p>
          <a:p>
            <a:pPr eaLnBrk="1" hangingPunct="1"/>
            <a:r>
              <a:rPr lang="cs-CZ" sz="2800" smtClean="0"/>
              <a:t>Závěr tvoří </a:t>
            </a:r>
            <a:r>
              <a:rPr lang="cs-CZ" sz="28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syntéza = východisko</a:t>
            </a: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Stylistické prostředky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628775"/>
            <a:ext cx="6400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800" smtClean="0"/>
              <a:t>Pouze spisovný jazyk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V úvodu užíváme ustálených frází: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Položme si otázku...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Zamysleme se nad tím...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Je důležité si uvědomit...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Text prokládáme řečnickými otázkami: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Je to však možné?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Máme se zabývat právě tím?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Kde je jádro problému?</a:t>
            </a:r>
          </a:p>
          <a:p>
            <a:pPr eaLnBrk="1" hangingPunct="1">
              <a:lnSpc>
                <a:spcPct val="80000"/>
              </a:lnSpc>
            </a:pPr>
            <a:r>
              <a:rPr lang="cs-CZ" sz="2800" smtClean="0"/>
              <a:t>Užíváme obrazná vyjádření: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s trochou dobré vůle..., za cenu velkých obětí...,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s vypětím všech sil...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Postup při tvorbě úvahy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03350" y="1484313"/>
            <a:ext cx="6400800" cy="449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smtClean="0"/>
              <a:t>Základem úvahy je dané </a:t>
            </a:r>
            <a:r>
              <a:rPr lang="cs-CZ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téma, problém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              </a:t>
            </a:r>
            <a:r>
              <a:rPr lang="cs-CZ" sz="1800" smtClean="0"/>
              <a:t>Kuřáci mezi námi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Kolem něj tvoříme </a:t>
            </a:r>
            <a:r>
              <a:rPr lang="cs-CZ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myšlenkovou mapu</a:t>
            </a:r>
            <a:r>
              <a:rPr lang="cs-CZ" sz="2400" smtClean="0"/>
              <a:t> </a:t>
            </a:r>
            <a:r>
              <a:rPr lang="cs-CZ" sz="1800" smtClean="0"/>
              <a:t>–</a:t>
            </a:r>
            <a:r>
              <a:rPr lang="cs-CZ" sz="2400" smtClean="0"/>
              <a:t> témata vedlejší, která s hlavním souvisí: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             </a:t>
            </a:r>
            <a:r>
              <a:rPr lang="cs-CZ" sz="1800" smtClean="0"/>
              <a:t>kouření, závislost, zdraví, důvody kouření, peníze,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              dopad na okolí, zákazy kouření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I tato témata dále rozšiřujeme a tvoříme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    si </a:t>
            </a:r>
            <a:r>
              <a:rPr lang="cs-CZ" sz="240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tematické oblasti</a:t>
            </a:r>
            <a:r>
              <a:rPr lang="cs-CZ" sz="2400" smtClean="0"/>
              <a:t>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           </a:t>
            </a:r>
            <a:r>
              <a:rPr lang="cs-CZ" sz="1800" b="1" smtClean="0"/>
              <a:t>závislost</a:t>
            </a:r>
            <a:r>
              <a:rPr lang="cs-CZ" sz="1800" smtClean="0"/>
              <a:t> – příčiny, důsledky, rodina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           </a:t>
            </a:r>
            <a:r>
              <a:rPr lang="cs-CZ" sz="1800" b="1" smtClean="0"/>
              <a:t> zdraví </a:t>
            </a:r>
            <a:r>
              <a:rPr lang="cs-CZ" sz="1800" smtClean="0"/>
              <a:t>– škodlivost, léčba, rakovina, prevence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            </a:t>
            </a:r>
            <a:r>
              <a:rPr lang="cs-CZ" sz="1800" b="1" smtClean="0"/>
              <a:t>důvody kouření</a:t>
            </a:r>
            <a:r>
              <a:rPr lang="cs-CZ" sz="1800" smtClean="0"/>
              <a:t> – podmínky v rodině, stres, chci to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                                           zkusit, parta, požitek, povrchnost</a:t>
            </a:r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Návrh myšlenkové mapy</a:t>
            </a:r>
          </a:p>
        </p:txBody>
      </p:sp>
      <p:graphicFrame>
        <p:nvGraphicFramePr>
          <p:cNvPr id="1026" name="Diagram 8"/>
          <p:cNvGraphicFramePr>
            <a:graphicFrameLocks/>
          </p:cNvGraphicFramePr>
          <p:nvPr>
            <p:ph type="dgm" idx="1"/>
          </p:nvPr>
        </p:nvGraphicFramePr>
        <p:xfrm>
          <a:off x="395288" y="1412875"/>
          <a:ext cx="8231187" cy="4606925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Témata k úvahám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Vyber si oblíbené rčení nebo přísloví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Máš oblíbený citát nebo autora citátů? 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Pomůže ti stránka: </a:t>
            </a:r>
            <a:r>
              <a:rPr lang="cs-CZ" sz="2800" dirty="0" smtClean="0">
                <a:hlinkClick r:id="rId2"/>
              </a:rPr>
              <a:t>http://www.</a:t>
            </a:r>
            <a:r>
              <a:rPr lang="cs-CZ" sz="2800" dirty="0" err="1" smtClean="0">
                <a:hlinkClick r:id="rId2"/>
              </a:rPr>
              <a:t>rceni.cz</a:t>
            </a:r>
            <a:r>
              <a:rPr lang="cs-CZ" sz="2800" dirty="0" smtClean="0">
                <a:hlinkClick r:id="rId2"/>
              </a:rPr>
              <a:t>/</a:t>
            </a:r>
            <a:endParaRPr lang="cs-CZ" sz="2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Zamysli se nad problémy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sz="2800" dirty="0" smtClean="0"/>
              <a:t>    v mezilidských vztazích</a:t>
            </a:r>
          </a:p>
          <a:p>
            <a:pPr eaLnBrk="1" hangingPunct="1">
              <a:buFont typeface="Wingdings" pitchFamily="2" charset="2"/>
              <a:buChar char="Ø"/>
              <a:defRPr/>
            </a:pPr>
            <a:r>
              <a:rPr lang="cs-CZ" sz="2800" dirty="0" smtClean="0"/>
              <a:t>Ochrana přírody, globální oteplování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cs-CZ" sz="2800" dirty="0" smtClean="0"/>
          </a:p>
          <a:p>
            <a:pPr eaLnBrk="1" hangingPunct="1">
              <a:buFont typeface="Wingdings" pitchFamily="2" charset="2"/>
              <a:buChar char="Ø"/>
              <a:defRPr/>
            </a:pPr>
            <a:endParaRPr lang="cs-CZ" sz="2800" dirty="0" smtClean="0"/>
          </a:p>
        </p:txBody>
      </p: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Citace, obrázky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z="1200" smtClean="0">
                <a:effectLst/>
              </a:rPr>
              <a:t>KADELLAR. [cit. 2011-08-31] Dostupné pod licencí Creative Commons na WWW: </a:t>
            </a:r>
            <a:r>
              <a:rPr lang="en-US" sz="1200" smtClean="0">
                <a:effectLst/>
              </a:rPr>
              <a:t>&lt;</a:t>
            </a:r>
            <a:r>
              <a:rPr lang="cs-CZ" sz="1200" smtClean="0">
                <a:effectLst/>
                <a:hlinkClick r:id="rId2"/>
              </a:rPr>
              <a:t>http://cs.wikipedia.org/wiki/Soubor:El_pensador-Rodin-Caixaforum-3.jpg</a:t>
            </a:r>
            <a:r>
              <a:rPr lang="en-US" sz="1200" smtClean="0">
                <a:effectLst/>
              </a:rPr>
              <a:t>&gt;</a:t>
            </a:r>
            <a:r>
              <a:rPr lang="cs-CZ" sz="1200" smtClean="0">
                <a:effectLst/>
              </a:rPr>
              <a:t> </a:t>
            </a:r>
          </a:p>
          <a:p>
            <a:pPr eaLnBrk="1" hangingPunct="1"/>
            <a:r>
              <a:rPr lang="cs-CZ" sz="1200" smtClean="0">
                <a:effectLst/>
              </a:rPr>
              <a:t>V. Styblík a kol.: ČESKÝ JAZYK PRO 8. ROČNÍK ZÁKLADNÍ ŠKOLY. Praha</a:t>
            </a:r>
            <a:r>
              <a:rPr lang="en-US" sz="1200" smtClean="0">
                <a:effectLst/>
              </a:rPr>
              <a:t> </a:t>
            </a:r>
            <a:r>
              <a:rPr lang="cs-CZ" sz="1200" smtClean="0">
                <a:effectLst/>
              </a:rPr>
              <a:t>: SPN, 2002. ISBN 80-7235-126-5. </a:t>
            </a:r>
          </a:p>
          <a:p>
            <a:pPr eaLnBrk="1" hangingPunct="1"/>
            <a:r>
              <a:rPr lang="cs-CZ" sz="1200" smtClean="0">
                <a:effectLst/>
              </a:rPr>
              <a:t>Z. Krausová – M. Pašková: ČESKÝ JAZYK 8., Učebnice pro základní školy a víceletá gymnázia</a:t>
            </a:r>
            <a:r>
              <a:rPr lang="cs-CZ" sz="1200" i="1" smtClean="0">
                <a:effectLst/>
              </a:rPr>
              <a:t>. </a:t>
            </a:r>
            <a:r>
              <a:rPr lang="cs-CZ" sz="1200" smtClean="0">
                <a:effectLst/>
              </a:rPr>
              <a:t>1. vyd. Plzeň</a:t>
            </a:r>
            <a:r>
              <a:rPr lang="en-US" sz="1200" smtClean="0">
                <a:effectLst/>
              </a:rPr>
              <a:t> </a:t>
            </a:r>
            <a:r>
              <a:rPr lang="cs-CZ" sz="1200" smtClean="0">
                <a:effectLst/>
              </a:rPr>
              <a:t>: Fraus, 2004. ISBN 80-7238-206-3.</a:t>
            </a:r>
            <a:r>
              <a:rPr lang="cs-CZ" sz="1200" smtClean="0"/>
              <a:t> </a:t>
            </a:r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Návrh">
  <a:themeElements>
    <a:clrScheme name="Návrh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ávrh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ávrh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ávrh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99</TotalTime>
  <Words>336</Words>
  <Application>Microsoft Office PowerPoint</Application>
  <PresentationFormat>Předvádění na obrazovce (4:3)</PresentationFormat>
  <Paragraphs>61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Wingdings</vt:lpstr>
      <vt:lpstr>Calibri</vt:lpstr>
      <vt:lpstr>Návrh</vt:lpstr>
      <vt:lpstr>SLOH ‒ úvaha</vt:lpstr>
      <vt:lpstr>Co je úvaha?</vt:lpstr>
      <vt:lpstr>Stylistické prostředky</vt:lpstr>
      <vt:lpstr>Postup při tvorbě úvahy</vt:lpstr>
      <vt:lpstr>Návrh myšlenkové mapy</vt:lpstr>
      <vt:lpstr>Témata k úvahám</vt:lpstr>
      <vt:lpstr>Citace, obrázky</vt:lpstr>
    </vt:vector>
  </TitlesOfParts>
  <Company>ZŠ Ostrava-Stará Bělá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SLOH - úvaha</dc:title>
  <dc:creator>nyczmi</dc:creator>
  <dc:description>Autorem materiálu a všech jeho částí, není-li uvedeno jinak, je Mgr. Michaela Nyczová._x000d_
Dostupné z Metodického portálu www.rvp.cz, ISSN: 1802-4785, financovaného z ESF a státního rozpočtu ČR._x000d_
Provozuje Národní ústav pro vzdělávání, školské poradenské zařízení a zařízení pro další vzdělávání pedagogických pracovníků (NÚV).</dc:description>
  <cp:lastModifiedBy>Martin Seifert</cp:lastModifiedBy>
  <cp:revision>13</cp:revision>
  <dcterms:created xsi:type="dcterms:W3CDTF">2011-05-12T10:34:55Z</dcterms:created>
  <dcterms:modified xsi:type="dcterms:W3CDTF">2021-04-20T15:39:45Z</dcterms:modified>
</cp:coreProperties>
</file>