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6" r:id="rId4"/>
    <p:sldId id="259" r:id="rId5"/>
    <p:sldId id="263" r:id="rId6"/>
    <p:sldId id="260" r:id="rId7"/>
    <p:sldId id="264" r:id="rId8"/>
    <p:sldId id="265" r:id="rId9"/>
    <p:sldId id="267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F8B381-5807-488E-AC22-73DD4140ED4A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45C7998-7549-48B0-BD68-D4F0167F02E5}">
      <dgm:prSet phldrT="[Text]"/>
      <dgm:spPr/>
      <dgm:t>
        <a:bodyPr/>
        <a:lstStyle/>
        <a:p>
          <a:pPr algn="l"/>
          <a:r>
            <a:rPr lang="cs-CZ" dirty="0"/>
            <a:t>Název školy</a:t>
          </a:r>
          <a:r>
            <a:rPr lang="cs-CZ" dirty="0" smtClean="0"/>
            <a:t>: Základní škola a mateřská škola  Domažlice, </a:t>
          </a:r>
          <a:r>
            <a:rPr lang="cs-CZ" dirty="0" err="1" smtClean="0"/>
            <a:t>Msgre</a:t>
          </a:r>
          <a:r>
            <a:rPr lang="cs-CZ" dirty="0" smtClean="0"/>
            <a:t> B. Staška 232, příspěvková organizace </a:t>
          </a:r>
          <a:endParaRPr lang="cs-CZ" dirty="0"/>
        </a:p>
      </dgm:t>
    </dgm:pt>
    <dgm:pt modelId="{D4A1AC32-6B30-44CD-A965-234E2C33692F}" type="parTrans" cxnId="{BCB163C3-3B0F-4F74-88F0-37F026D4C894}">
      <dgm:prSet/>
      <dgm:spPr/>
      <dgm:t>
        <a:bodyPr/>
        <a:lstStyle/>
        <a:p>
          <a:endParaRPr lang="cs-CZ"/>
        </a:p>
      </dgm:t>
    </dgm:pt>
    <dgm:pt modelId="{C846DAC9-9D22-4975-84AF-8D4E4FA8DA5C}" type="sibTrans" cxnId="{BCB163C3-3B0F-4F74-88F0-37F026D4C894}">
      <dgm:prSet/>
      <dgm:spPr/>
      <dgm:t>
        <a:bodyPr/>
        <a:lstStyle/>
        <a:p>
          <a:endParaRPr lang="cs-CZ"/>
        </a:p>
      </dgm:t>
    </dgm:pt>
    <dgm:pt modelId="{FBBFC3EA-9D9D-4F3A-BEA6-9C2C0E46BF20}">
      <dgm:prSet phldrT="[Text]"/>
      <dgm:spPr/>
      <dgm:t>
        <a:bodyPr/>
        <a:lstStyle/>
        <a:p>
          <a:pPr algn="l"/>
          <a:r>
            <a:rPr lang="cs-CZ" dirty="0"/>
            <a:t>Autor</a:t>
          </a:r>
          <a:r>
            <a:rPr lang="cs-CZ" dirty="0" smtClean="0"/>
            <a:t>:  Mgr. Vendula </a:t>
          </a:r>
          <a:r>
            <a:rPr lang="cs-CZ" dirty="0" err="1" smtClean="0"/>
            <a:t>Steidlová</a:t>
          </a:r>
          <a:r>
            <a:rPr lang="cs-CZ" dirty="0" smtClean="0"/>
            <a:t>   </a:t>
          </a:r>
          <a:endParaRPr lang="cs-CZ" dirty="0"/>
        </a:p>
      </dgm:t>
    </dgm:pt>
    <dgm:pt modelId="{DDB8DF17-17D4-4A37-80A4-B2BE20408FA2}" type="parTrans" cxnId="{C24533D2-26E5-47EB-8A39-D4FB9E52EFE6}">
      <dgm:prSet/>
      <dgm:spPr/>
      <dgm:t>
        <a:bodyPr/>
        <a:lstStyle/>
        <a:p>
          <a:endParaRPr lang="cs-CZ"/>
        </a:p>
      </dgm:t>
    </dgm:pt>
    <dgm:pt modelId="{83B48451-91B6-4E15-99C9-0FE713D5286E}" type="sibTrans" cxnId="{C24533D2-26E5-47EB-8A39-D4FB9E52EFE6}">
      <dgm:prSet/>
      <dgm:spPr/>
      <dgm:t>
        <a:bodyPr/>
        <a:lstStyle/>
        <a:p>
          <a:endParaRPr lang="cs-CZ"/>
        </a:p>
      </dgm:t>
    </dgm:pt>
    <dgm:pt modelId="{019433A1-1324-4DE1-9E6F-32B851095F74}">
      <dgm:prSet phldrT="[Text]"/>
      <dgm:spPr/>
      <dgm:t>
        <a:bodyPr/>
        <a:lstStyle/>
        <a:p>
          <a:pPr algn="l"/>
          <a:r>
            <a:rPr lang="cs-CZ" dirty="0"/>
            <a:t>Název : </a:t>
          </a:r>
          <a:r>
            <a:rPr lang="cs-CZ" dirty="0" smtClean="0"/>
            <a:t>VY_32_INOVACE_08_PŘEJÍMÁNÍ SLOV</a:t>
          </a:r>
          <a:endParaRPr lang="cs-CZ" dirty="0"/>
        </a:p>
      </dgm:t>
    </dgm:pt>
    <dgm:pt modelId="{2AB92C11-48B1-4C26-9CC1-F4AB2F53C03B}" type="parTrans" cxnId="{2A2BCF91-C654-4E19-950C-39AA1A49C169}">
      <dgm:prSet/>
      <dgm:spPr/>
      <dgm:t>
        <a:bodyPr/>
        <a:lstStyle/>
        <a:p>
          <a:endParaRPr lang="cs-CZ"/>
        </a:p>
      </dgm:t>
    </dgm:pt>
    <dgm:pt modelId="{2716416C-EF69-44CA-AEFE-14F7FF081354}" type="sibTrans" cxnId="{2A2BCF91-C654-4E19-950C-39AA1A49C169}">
      <dgm:prSet/>
      <dgm:spPr/>
      <dgm:t>
        <a:bodyPr/>
        <a:lstStyle/>
        <a:p>
          <a:endParaRPr lang="cs-CZ"/>
        </a:p>
      </dgm:t>
    </dgm:pt>
    <dgm:pt modelId="{C73C7642-F245-4585-8F88-243F9FAEF6CA}">
      <dgm:prSet/>
      <dgm:spPr/>
      <dgm:t>
        <a:bodyPr/>
        <a:lstStyle/>
        <a:p>
          <a:pPr algn="l"/>
          <a:r>
            <a:rPr lang="cs-CZ" dirty="0" smtClean="0"/>
            <a:t>Téma: PŘEJÍMÁNÍ SLOV</a:t>
          </a:r>
          <a:endParaRPr lang="cs-CZ" dirty="0"/>
        </a:p>
      </dgm:t>
    </dgm:pt>
    <dgm:pt modelId="{3E2FFE2A-E7B1-401F-BAB6-893DF909FA64}" type="parTrans" cxnId="{808A55A3-7A45-463B-8870-E66256D18048}">
      <dgm:prSet/>
      <dgm:spPr/>
      <dgm:t>
        <a:bodyPr/>
        <a:lstStyle/>
        <a:p>
          <a:endParaRPr lang="cs-CZ"/>
        </a:p>
      </dgm:t>
    </dgm:pt>
    <dgm:pt modelId="{C6F235C3-B62B-4F7C-8AF0-6D3C84052041}" type="sibTrans" cxnId="{808A55A3-7A45-463B-8870-E66256D18048}">
      <dgm:prSet/>
      <dgm:spPr/>
      <dgm:t>
        <a:bodyPr/>
        <a:lstStyle/>
        <a:p>
          <a:endParaRPr lang="cs-CZ"/>
        </a:p>
      </dgm:t>
    </dgm:pt>
    <dgm:pt modelId="{EBC41103-E2E5-4D48-9B4B-425520D3D098}">
      <dgm:prSet/>
      <dgm:spPr/>
      <dgm:t>
        <a:bodyPr/>
        <a:lstStyle/>
        <a:p>
          <a:pPr algn="l"/>
          <a:r>
            <a:rPr lang="cs-CZ" dirty="0"/>
            <a:t>Číslo projektu</a:t>
          </a:r>
          <a:r>
            <a:rPr lang="cs-CZ" dirty="0" smtClean="0"/>
            <a:t>: CZ.1.07/1.4.00/21.1437</a:t>
          </a:r>
          <a:endParaRPr lang="cs-CZ" dirty="0"/>
        </a:p>
      </dgm:t>
    </dgm:pt>
    <dgm:pt modelId="{66EC36A9-2BA2-4EC9-AAE7-037918B0215E}" type="parTrans" cxnId="{56D768D4-D8A8-4F09-8215-BEB7EB914931}">
      <dgm:prSet/>
      <dgm:spPr/>
      <dgm:t>
        <a:bodyPr/>
        <a:lstStyle/>
        <a:p>
          <a:endParaRPr lang="cs-CZ"/>
        </a:p>
      </dgm:t>
    </dgm:pt>
    <dgm:pt modelId="{CD7C273C-2CBB-488A-8BF2-5D00DBC541E5}" type="sibTrans" cxnId="{56D768D4-D8A8-4F09-8215-BEB7EB914931}">
      <dgm:prSet/>
      <dgm:spPr/>
      <dgm:t>
        <a:bodyPr/>
        <a:lstStyle/>
        <a:p>
          <a:endParaRPr lang="cs-CZ"/>
        </a:p>
      </dgm:t>
    </dgm:pt>
    <dgm:pt modelId="{DAEA276B-ECF9-46F6-A7D3-4693B2D32BC4}">
      <dgm:prSet/>
      <dgm:spPr/>
      <dgm:t>
        <a:bodyPr/>
        <a:lstStyle/>
        <a:p>
          <a:pPr algn="l"/>
          <a:r>
            <a:rPr lang="cs-CZ" dirty="0" smtClean="0"/>
            <a:t>Sada:  ČESKÝ JAZYK 8. ročník</a:t>
          </a:r>
          <a:endParaRPr lang="cs-CZ" dirty="0"/>
        </a:p>
      </dgm:t>
    </dgm:pt>
    <dgm:pt modelId="{5CDD5C3F-CC99-485F-87DA-E7B8245CC121}" type="parTrans" cxnId="{3E9CE5CE-BE2A-4738-9975-063CAE07F465}">
      <dgm:prSet/>
      <dgm:spPr/>
      <dgm:t>
        <a:bodyPr/>
        <a:lstStyle/>
        <a:p>
          <a:endParaRPr lang="cs-CZ"/>
        </a:p>
      </dgm:t>
    </dgm:pt>
    <dgm:pt modelId="{CECB35EA-D988-4A7F-9A56-4637A6FB2BB0}" type="sibTrans" cxnId="{3E9CE5CE-BE2A-4738-9975-063CAE07F465}">
      <dgm:prSet/>
      <dgm:spPr/>
      <dgm:t>
        <a:bodyPr/>
        <a:lstStyle/>
        <a:p>
          <a:endParaRPr lang="cs-CZ"/>
        </a:p>
      </dgm:t>
    </dgm:pt>
    <dgm:pt modelId="{71045F8C-00FA-488E-A7BD-E2E6753D979D}" type="pres">
      <dgm:prSet presAssocID="{39F8B381-5807-488E-AC22-73DD4140ED4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577EC6B-C980-4F34-8C69-4365E7B8FC8C}" type="pres">
      <dgm:prSet presAssocID="{445C7998-7549-48B0-BD68-D4F0167F02E5}" presName="circle1" presStyleLbl="node1" presStyleIdx="0" presStyleCnt="6"/>
      <dgm:spPr/>
    </dgm:pt>
    <dgm:pt modelId="{6940EB87-DC1D-4BC3-9408-9AC2E1FFC039}" type="pres">
      <dgm:prSet presAssocID="{445C7998-7549-48B0-BD68-D4F0167F02E5}" presName="space" presStyleCnt="0"/>
      <dgm:spPr/>
    </dgm:pt>
    <dgm:pt modelId="{BC35EE03-4121-4EF9-923D-7CB6D30D358D}" type="pres">
      <dgm:prSet presAssocID="{445C7998-7549-48B0-BD68-D4F0167F02E5}" presName="rect1" presStyleLbl="alignAcc1" presStyleIdx="0" presStyleCnt="6"/>
      <dgm:spPr/>
      <dgm:t>
        <a:bodyPr/>
        <a:lstStyle/>
        <a:p>
          <a:endParaRPr lang="cs-CZ"/>
        </a:p>
      </dgm:t>
    </dgm:pt>
    <dgm:pt modelId="{C95EEA27-3CBF-4645-A92D-9D8AF5C1CBFC}" type="pres">
      <dgm:prSet presAssocID="{FBBFC3EA-9D9D-4F3A-BEA6-9C2C0E46BF20}" presName="vertSpace2" presStyleLbl="node1" presStyleIdx="0" presStyleCnt="6"/>
      <dgm:spPr/>
    </dgm:pt>
    <dgm:pt modelId="{851BB866-B6AE-4566-893F-4C635BA974FC}" type="pres">
      <dgm:prSet presAssocID="{FBBFC3EA-9D9D-4F3A-BEA6-9C2C0E46BF20}" presName="circle2" presStyleLbl="node1" presStyleIdx="1" presStyleCnt="6"/>
      <dgm:spPr/>
    </dgm:pt>
    <dgm:pt modelId="{643EA938-EDE0-4533-ACCC-D2BD6F3A527C}" type="pres">
      <dgm:prSet presAssocID="{FBBFC3EA-9D9D-4F3A-BEA6-9C2C0E46BF20}" presName="rect2" presStyleLbl="alignAcc1" presStyleIdx="1" presStyleCnt="6"/>
      <dgm:spPr/>
      <dgm:t>
        <a:bodyPr/>
        <a:lstStyle/>
        <a:p>
          <a:endParaRPr lang="cs-CZ"/>
        </a:p>
      </dgm:t>
    </dgm:pt>
    <dgm:pt modelId="{92F31B18-D66D-4CC7-89B9-378928DE877D}" type="pres">
      <dgm:prSet presAssocID="{019433A1-1324-4DE1-9E6F-32B851095F74}" presName="vertSpace3" presStyleLbl="node1" presStyleIdx="1" presStyleCnt="6"/>
      <dgm:spPr/>
    </dgm:pt>
    <dgm:pt modelId="{902074E1-B931-4618-97F1-FADBE82E9C3C}" type="pres">
      <dgm:prSet presAssocID="{019433A1-1324-4DE1-9E6F-32B851095F74}" presName="circle3" presStyleLbl="node1" presStyleIdx="2" presStyleCnt="6"/>
      <dgm:spPr/>
      <dgm:t>
        <a:bodyPr/>
        <a:lstStyle/>
        <a:p>
          <a:endParaRPr lang="cs-CZ"/>
        </a:p>
      </dgm:t>
    </dgm:pt>
    <dgm:pt modelId="{A3817367-F2BC-482F-8832-FA00B51DCCF3}" type="pres">
      <dgm:prSet presAssocID="{019433A1-1324-4DE1-9E6F-32B851095F74}" presName="rect3" presStyleLbl="alignAcc1" presStyleIdx="2" presStyleCnt="6"/>
      <dgm:spPr/>
      <dgm:t>
        <a:bodyPr/>
        <a:lstStyle/>
        <a:p>
          <a:endParaRPr lang="cs-CZ"/>
        </a:p>
      </dgm:t>
    </dgm:pt>
    <dgm:pt modelId="{626ABFF6-56C8-4386-B662-68EC364EED9D}" type="pres">
      <dgm:prSet presAssocID="{DAEA276B-ECF9-46F6-A7D3-4693B2D32BC4}" presName="vertSpace4" presStyleLbl="node1" presStyleIdx="2" presStyleCnt="6"/>
      <dgm:spPr/>
    </dgm:pt>
    <dgm:pt modelId="{6DB11F1C-D028-4800-9625-6611CA9DE6D4}" type="pres">
      <dgm:prSet presAssocID="{DAEA276B-ECF9-46F6-A7D3-4693B2D32BC4}" presName="circle4" presStyleLbl="node1" presStyleIdx="3" presStyleCnt="6"/>
      <dgm:spPr/>
    </dgm:pt>
    <dgm:pt modelId="{CDED6FE3-AD8F-4ACC-B6B8-710EDDD97598}" type="pres">
      <dgm:prSet presAssocID="{DAEA276B-ECF9-46F6-A7D3-4693B2D32BC4}" presName="rect4" presStyleLbl="alignAcc1" presStyleIdx="3" presStyleCnt="6"/>
      <dgm:spPr/>
      <dgm:t>
        <a:bodyPr/>
        <a:lstStyle/>
        <a:p>
          <a:endParaRPr lang="cs-CZ"/>
        </a:p>
      </dgm:t>
    </dgm:pt>
    <dgm:pt modelId="{397AC6D7-84A6-4150-958F-83C92D9ACF38}" type="pres">
      <dgm:prSet presAssocID="{C73C7642-F245-4585-8F88-243F9FAEF6CA}" presName="vertSpace5" presStyleLbl="node1" presStyleIdx="3" presStyleCnt="6"/>
      <dgm:spPr/>
    </dgm:pt>
    <dgm:pt modelId="{D7419528-33A6-416D-9E64-B3F7915C5149}" type="pres">
      <dgm:prSet presAssocID="{C73C7642-F245-4585-8F88-243F9FAEF6CA}" presName="circle5" presStyleLbl="node1" presStyleIdx="4" presStyleCnt="6"/>
      <dgm:spPr/>
    </dgm:pt>
    <dgm:pt modelId="{97289DF2-90F4-4EC2-A9FC-633B00BAB610}" type="pres">
      <dgm:prSet presAssocID="{C73C7642-F245-4585-8F88-243F9FAEF6CA}" presName="rect5" presStyleLbl="alignAcc1" presStyleIdx="4" presStyleCnt="6" custLinFactNeighborX="0" custLinFactNeighborY="0"/>
      <dgm:spPr/>
      <dgm:t>
        <a:bodyPr/>
        <a:lstStyle/>
        <a:p>
          <a:endParaRPr lang="cs-CZ"/>
        </a:p>
      </dgm:t>
    </dgm:pt>
    <dgm:pt modelId="{234EBA9D-95B4-4C20-A84E-6F65F1085DC6}" type="pres">
      <dgm:prSet presAssocID="{EBC41103-E2E5-4D48-9B4B-425520D3D098}" presName="vertSpace6" presStyleLbl="node1" presStyleIdx="4" presStyleCnt="6"/>
      <dgm:spPr/>
    </dgm:pt>
    <dgm:pt modelId="{12255512-213F-41DF-90A6-8B4CD74A2B52}" type="pres">
      <dgm:prSet presAssocID="{EBC41103-E2E5-4D48-9B4B-425520D3D098}" presName="circle6" presStyleLbl="node1" presStyleIdx="5" presStyleCnt="6"/>
      <dgm:spPr/>
    </dgm:pt>
    <dgm:pt modelId="{50C2F88D-8688-44C2-A854-691F34009D3B}" type="pres">
      <dgm:prSet presAssocID="{EBC41103-E2E5-4D48-9B4B-425520D3D098}" presName="rect6" presStyleLbl="alignAcc1" presStyleIdx="5" presStyleCnt="6"/>
      <dgm:spPr/>
      <dgm:t>
        <a:bodyPr/>
        <a:lstStyle/>
        <a:p>
          <a:endParaRPr lang="cs-CZ"/>
        </a:p>
      </dgm:t>
    </dgm:pt>
    <dgm:pt modelId="{4D19AB04-24FA-40C2-B203-52AE3D15E171}" type="pres">
      <dgm:prSet presAssocID="{445C7998-7549-48B0-BD68-D4F0167F02E5}" presName="rect1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32BF48F-0145-4429-9E02-8FCA946CCE9E}" type="pres">
      <dgm:prSet presAssocID="{FBBFC3EA-9D9D-4F3A-BEA6-9C2C0E46BF20}" presName="rect2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7297F21-D4FD-4A41-AE58-814D01A6B5E7}" type="pres">
      <dgm:prSet presAssocID="{019433A1-1324-4DE1-9E6F-32B851095F74}" presName="rect3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69A1436-182C-465B-AD7F-FE48E0C090C1}" type="pres">
      <dgm:prSet presAssocID="{DAEA276B-ECF9-46F6-A7D3-4693B2D32BC4}" presName="rect4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A41A67C-3D3F-4AE9-9E0F-5D7F7BB2E741}" type="pres">
      <dgm:prSet presAssocID="{C73C7642-F245-4585-8F88-243F9FAEF6CA}" presName="rect5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969C235-9271-4D34-B740-D627A121CAD0}" type="pres">
      <dgm:prSet presAssocID="{EBC41103-E2E5-4D48-9B4B-425520D3D098}" presName="rect6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64360DE-7370-4C7C-8D97-D2B520641A8C}" type="presOf" srcId="{39F8B381-5807-488E-AC22-73DD4140ED4A}" destId="{71045F8C-00FA-488E-A7BD-E2E6753D979D}" srcOrd="0" destOrd="0" presId="urn:microsoft.com/office/officeart/2005/8/layout/target3"/>
    <dgm:cxn modelId="{2A2BCF91-C654-4E19-950C-39AA1A49C169}" srcId="{39F8B381-5807-488E-AC22-73DD4140ED4A}" destId="{019433A1-1324-4DE1-9E6F-32B851095F74}" srcOrd="2" destOrd="0" parTransId="{2AB92C11-48B1-4C26-9CC1-F4AB2F53C03B}" sibTransId="{2716416C-EF69-44CA-AEFE-14F7FF081354}"/>
    <dgm:cxn modelId="{808A55A3-7A45-463B-8870-E66256D18048}" srcId="{39F8B381-5807-488E-AC22-73DD4140ED4A}" destId="{C73C7642-F245-4585-8F88-243F9FAEF6CA}" srcOrd="4" destOrd="0" parTransId="{3E2FFE2A-E7B1-401F-BAB6-893DF909FA64}" sibTransId="{C6F235C3-B62B-4F7C-8AF0-6D3C84052041}"/>
    <dgm:cxn modelId="{0AE12970-E705-4BD7-8872-AAB40320EF05}" type="presOf" srcId="{445C7998-7549-48B0-BD68-D4F0167F02E5}" destId="{4D19AB04-24FA-40C2-B203-52AE3D15E171}" srcOrd="1" destOrd="0" presId="urn:microsoft.com/office/officeart/2005/8/layout/target3"/>
    <dgm:cxn modelId="{128E17B5-A464-410F-B0A3-583D8F908D90}" type="presOf" srcId="{FBBFC3EA-9D9D-4F3A-BEA6-9C2C0E46BF20}" destId="{643EA938-EDE0-4533-ACCC-D2BD6F3A527C}" srcOrd="0" destOrd="0" presId="urn:microsoft.com/office/officeart/2005/8/layout/target3"/>
    <dgm:cxn modelId="{8C8879FB-FD77-4F07-A832-8D545FD06765}" type="presOf" srcId="{DAEA276B-ECF9-46F6-A7D3-4693B2D32BC4}" destId="{F69A1436-182C-465B-AD7F-FE48E0C090C1}" srcOrd="1" destOrd="0" presId="urn:microsoft.com/office/officeart/2005/8/layout/target3"/>
    <dgm:cxn modelId="{BCB163C3-3B0F-4F74-88F0-37F026D4C894}" srcId="{39F8B381-5807-488E-AC22-73DD4140ED4A}" destId="{445C7998-7549-48B0-BD68-D4F0167F02E5}" srcOrd="0" destOrd="0" parTransId="{D4A1AC32-6B30-44CD-A965-234E2C33692F}" sibTransId="{C846DAC9-9D22-4975-84AF-8D4E4FA8DA5C}"/>
    <dgm:cxn modelId="{7BBD4402-FAD2-40D6-B6E7-61EFC1500646}" type="presOf" srcId="{019433A1-1324-4DE1-9E6F-32B851095F74}" destId="{E7297F21-D4FD-4A41-AE58-814D01A6B5E7}" srcOrd="1" destOrd="0" presId="urn:microsoft.com/office/officeart/2005/8/layout/target3"/>
    <dgm:cxn modelId="{84790F29-F952-4595-A197-B7EF2E1431E1}" type="presOf" srcId="{EBC41103-E2E5-4D48-9B4B-425520D3D098}" destId="{50C2F88D-8688-44C2-A854-691F34009D3B}" srcOrd="0" destOrd="0" presId="urn:microsoft.com/office/officeart/2005/8/layout/target3"/>
    <dgm:cxn modelId="{56D768D4-D8A8-4F09-8215-BEB7EB914931}" srcId="{39F8B381-5807-488E-AC22-73DD4140ED4A}" destId="{EBC41103-E2E5-4D48-9B4B-425520D3D098}" srcOrd="5" destOrd="0" parTransId="{66EC36A9-2BA2-4EC9-AAE7-037918B0215E}" sibTransId="{CD7C273C-2CBB-488A-8BF2-5D00DBC541E5}"/>
    <dgm:cxn modelId="{3E9CE5CE-BE2A-4738-9975-063CAE07F465}" srcId="{39F8B381-5807-488E-AC22-73DD4140ED4A}" destId="{DAEA276B-ECF9-46F6-A7D3-4693B2D32BC4}" srcOrd="3" destOrd="0" parTransId="{5CDD5C3F-CC99-485F-87DA-E7B8245CC121}" sibTransId="{CECB35EA-D988-4A7F-9A56-4637A6FB2BB0}"/>
    <dgm:cxn modelId="{4810FE4D-0370-4D40-AEEE-35104E750886}" type="presOf" srcId="{DAEA276B-ECF9-46F6-A7D3-4693B2D32BC4}" destId="{CDED6FE3-AD8F-4ACC-B6B8-710EDDD97598}" srcOrd="0" destOrd="0" presId="urn:microsoft.com/office/officeart/2005/8/layout/target3"/>
    <dgm:cxn modelId="{75EBEE14-0100-4BF0-8403-DA4AA6E674E1}" type="presOf" srcId="{C73C7642-F245-4585-8F88-243F9FAEF6CA}" destId="{97289DF2-90F4-4EC2-A9FC-633B00BAB610}" srcOrd="0" destOrd="0" presId="urn:microsoft.com/office/officeart/2005/8/layout/target3"/>
    <dgm:cxn modelId="{25354B74-3B65-4022-86CA-E687FE43D0EA}" type="presOf" srcId="{FBBFC3EA-9D9D-4F3A-BEA6-9C2C0E46BF20}" destId="{832BF48F-0145-4429-9E02-8FCA946CCE9E}" srcOrd="1" destOrd="0" presId="urn:microsoft.com/office/officeart/2005/8/layout/target3"/>
    <dgm:cxn modelId="{C24533D2-26E5-47EB-8A39-D4FB9E52EFE6}" srcId="{39F8B381-5807-488E-AC22-73DD4140ED4A}" destId="{FBBFC3EA-9D9D-4F3A-BEA6-9C2C0E46BF20}" srcOrd="1" destOrd="0" parTransId="{DDB8DF17-17D4-4A37-80A4-B2BE20408FA2}" sibTransId="{83B48451-91B6-4E15-99C9-0FE713D5286E}"/>
    <dgm:cxn modelId="{3EBCC59A-7E8F-4040-BE52-84F16DEEEB09}" type="presOf" srcId="{445C7998-7549-48B0-BD68-D4F0167F02E5}" destId="{BC35EE03-4121-4EF9-923D-7CB6D30D358D}" srcOrd="0" destOrd="0" presId="urn:microsoft.com/office/officeart/2005/8/layout/target3"/>
    <dgm:cxn modelId="{6570A0FC-E91B-4E38-B150-9931DF876E1E}" type="presOf" srcId="{019433A1-1324-4DE1-9E6F-32B851095F74}" destId="{A3817367-F2BC-482F-8832-FA00B51DCCF3}" srcOrd="0" destOrd="0" presId="urn:microsoft.com/office/officeart/2005/8/layout/target3"/>
    <dgm:cxn modelId="{C4050114-28FF-4A01-971A-618D895CE550}" type="presOf" srcId="{C73C7642-F245-4585-8F88-243F9FAEF6CA}" destId="{AA41A67C-3D3F-4AE9-9E0F-5D7F7BB2E741}" srcOrd="1" destOrd="0" presId="urn:microsoft.com/office/officeart/2005/8/layout/target3"/>
    <dgm:cxn modelId="{EECEFDC3-5153-4F0E-B49E-592546E8F17C}" type="presOf" srcId="{EBC41103-E2E5-4D48-9B4B-425520D3D098}" destId="{F969C235-9271-4D34-B740-D627A121CAD0}" srcOrd="1" destOrd="0" presId="urn:microsoft.com/office/officeart/2005/8/layout/target3"/>
    <dgm:cxn modelId="{9F9C3E33-7059-41B6-AD25-87F83B623621}" type="presParOf" srcId="{71045F8C-00FA-488E-A7BD-E2E6753D979D}" destId="{3577EC6B-C980-4F34-8C69-4365E7B8FC8C}" srcOrd="0" destOrd="0" presId="urn:microsoft.com/office/officeart/2005/8/layout/target3"/>
    <dgm:cxn modelId="{86B01E1B-E77C-4C86-9E31-9DF27A7744EB}" type="presParOf" srcId="{71045F8C-00FA-488E-A7BD-E2E6753D979D}" destId="{6940EB87-DC1D-4BC3-9408-9AC2E1FFC039}" srcOrd="1" destOrd="0" presId="urn:microsoft.com/office/officeart/2005/8/layout/target3"/>
    <dgm:cxn modelId="{1A0807BD-54A4-4CEB-B2B5-4499FC00157B}" type="presParOf" srcId="{71045F8C-00FA-488E-A7BD-E2E6753D979D}" destId="{BC35EE03-4121-4EF9-923D-7CB6D30D358D}" srcOrd="2" destOrd="0" presId="urn:microsoft.com/office/officeart/2005/8/layout/target3"/>
    <dgm:cxn modelId="{93B64D14-C7F4-49B3-8CCD-0DBB57BF0036}" type="presParOf" srcId="{71045F8C-00FA-488E-A7BD-E2E6753D979D}" destId="{C95EEA27-3CBF-4645-A92D-9D8AF5C1CBFC}" srcOrd="3" destOrd="0" presId="urn:microsoft.com/office/officeart/2005/8/layout/target3"/>
    <dgm:cxn modelId="{D4E6F487-CF2A-41E7-A786-85DD1078E501}" type="presParOf" srcId="{71045F8C-00FA-488E-A7BD-E2E6753D979D}" destId="{851BB866-B6AE-4566-893F-4C635BA974FC}" srcOrd="4" destOrd="0" presId="urn:microsoft.com/office/officeart/2005/8/layout/target3"/>
    <dgm:cxn modelId="{E77B086A-E6CD-4C7F-AE41-5EF83247606D}" type="presParOf" srcId="{71045F8C-00FA-488E-A7BD-E2E6753D979D}" destId="{643EA938-EDE0-4533-ACCC-D2BD6F3A527C}" srcOrd="5" destOrd="0" presId="urn:microsoft.com/office/officeart/2005/8/layout/target3"/>
    <dgm:cxn modelId="{1377235E-12EB-4F26-9FCE-04D71D33E120}" type="presParOf" srcId="{71045F8C-00FA-488E-A7BD-E2E6753D979D}" destId="{92F31B18-D66D-4CC7-89B9-378928DE877D}" srcOrd="6" destOrd="0" presId="urn:microsoft.com/office/officeart/2005/8/layout/target3"/>
    <dgm:cxn modelId="{A9EF041C-1CB9-4A3E-8E05-5A5FFF527D35}" type="presParOf" srcId="{71045F8C-00FA-488E-A7BD-E2E6753D979D}" destId="{902074E1-B931-4618-97F1-FADBE82E9C3C}" srcOrd="7" destOrd="0" presId="urn:microsoft.com/office/officeart/2005/8/layout/target3"/>
    <dgm:cxn modelId="{5CBD06DD-2FBF-45B7-B6B7-6C98EDF05D12}" type="presParOf" srcId="{71045F8C-00FA-488E-A7BD-E2E6753D979D}" destId="{A3817367-F2BC-482F-8832-FA00B51DCCF3}" srcOrd="8" destOrd="0" presId="urn:microsoft.com/office/officeart/2005/8/layout/target3"/>
    <dgm:cxn modelId="{AC4DB75F-20F5-43D4-912E-24EFF1A42DB2}" type="presParOf" srcId="{71045F8C-00FA-488E-A7BD-E2E6753D979D}" destId="{626ABFF6-56C8-4386-B662-68EC364EED9D}" srcOrd="9" destOrd="0" presId="urn:microsoft.com/office/officeart/2005/8/layout/target3"/>
    <dgm:cxn modelId="{DE5A7B8C-6E7B-4805-913F-DCD2EC230D68}" type="presParOf" srcId="{71045F8C-00FA-488E-A7BD-E2E6753D979D}" destId="{6DB11F1C-D028-4800-9625-6611CA9DE6D4}" srcOrd="10" destOrd="0" presId="urn:microsoft.com/office/officeart/2005/8/layout/target3"/>
    <dgm:cxn modelId="{00504898-8536-4EDA-B1CF-944A64550FB8}" type="presParOf" srcId="{71045F8C-00FA-488E-A7BD-E2E6753D979D}" destId="{CDED6FE3-AD8F-4ACC-B6B8-710EDDD97598}" srcOrd="11" destOrd="0" presId="urn:microsoft.com/office/officeart/2005/8/layout/target3"/>
    <dgm:cxn modelId="{8E7BA6C4-D3D2-4B74-97C9-20B6D9E9352F}" type="presParOf" srcId="{71045F8C-00FA-488E-A7BD-E2E6753D979D}" destId="{397AC6D7-84A6-4150-958F-83C92D9ACF38}" srcOrd="12" destOrd="0" presId="urn:microsoft.com/office/officeart/2005/8/layout/target3"/>
    <dgm:cxn modelId="{57FAE55D-B10D-4361-8FCF-2732DA4267D0}" type="presParOf" srcId="{71045F8C-00FA-488E-A7BD-E2E6753D979D}" destId="{D7419528-33A6-416D-9E64-B3F7915C5149}" srcOrd="13" destOrd="0" presId="urn:microsoft.com/office/officeart/2005/8/layout/target3"/>
    <dgm:cxn modelId="{39A260F3-B987-40AF-B40E-2F7EBBA8CF67}" type="presParOf" srcId="{71045F8C-00FA-488E-A7BD-E2E6753D979D}" destId="{97289DF2-90F4-4EC2-A9FC-633B00BAB610}" srcOrd="14" destOrd="0" presId="urn:microsoft.com/office/officeart/2005/8/layout/target3"/>
    <dgm:cxn modelId="{82E2FD0C-8363-4C95-BB57-89C19F7D22CA}" type="presParOf" srcId="{71045F8C-00FA-488E-A7BD-E2E6753D979D}" destId="{234EBA9D-95B4-4C20-A84E-6F65F1085DC6}" srcOrd="15" destOrd="0" presId="urn:microsoft.com/office/officeart/2005/8/layout/target3"/>
    <dgm:cxn modelId="{060745E5-CB45-4A25-96A4-5344E28FFDD6}" type="presParOf" srcId="{71045F8C-00FA-488E-A7BD-E2E6753D979D}" destId="{12255512-213F-41DF-90A6-8B4CD74A2B52}" srcOrd="16" destOrd="0" presId="urn:microsoft.com/office/officeart/2005/8/layout/target3"/>
    <dgm:cxn modelId="{C30D5C5C-1C30-40FC-ABBB-7537966546AB}" type="presParOf" srcId="{71045F8C-00FA-488E-A7BD-E2E6753D979D}" destId="{50C2F88D-8688-44C2-A854-691F34009D3B}" srcOrd="17" destOrd="0" presId="urn:microsoft.com/office/officeart/2005/8/layout/target3"/>
    <dgm:cxn modelId="{B0C8A1F5-1CA7-4CD3-8665-3B5A18720BB3}" type="presParOf" srcId="{71045F8C-00FA-488E-A7BD-E2E6753D979D}" destId="{4D19AB04-24FA-40C2-B203-52AE3D15E171}" srcOrd="18" destOrd="0" presId="urn:microsoft.com/office/officeart/2005/8/layout/target3"/>
    <dgm:cxn modelId="{1115702C-1009-4D4E-8452-2EA4240BA225}" type="presParOf" srcId="{71045F8C-00FA-488E-A7BD-E2E6753D979D}" destId="{832BF48F-0145-4429-9E02-8FCA946CCE9E}" srcOrd="19" destOrd="0" presId="urn:microsoft.com/office/officeart/2005/8/layout/target3"/>
    <dgm:cxn modelId="{29DE1A0C-EBDF-4A2D-A14C-C2D1898BD21A}" type="presParOf" srcId="{71045F8C-00FA-488E-A7BD-E2E6753D979D}" destId="{E7297F21-D4FD-4A41-AE58-814D01A6B5E7}" srcOrd="20" destOrd="0" presId="urn:microsoft.com/office/officeart/2005/8/layout/target3"/>
    <dgm:cxn modelId="{7287F108-74C3-4009-960C-EE0B317102E7}" type="presParOf" srcId="{71045F8C-00FA-488E-A7BD-E2E6753D979D}" destId="{F69A1436-182C-465B-AD7F-FE48E0C090C1}" srcOrd="21" destOrd="0" presId="urn:microsoft.com/office/officeart/2005/8/layout/target3"/>
    <dgm:cxn modelId="{E48A3183-7933-4E65-8994-27FC9FC1736B}" type="presParOf" srcId="{71045F8C-00FA-488E-A7BD-E2E6753D979D}" destId="{AA41A67C-3D3F-4AE9-9E0F-5D7F7BB2E741}" srcOrd="22" destOrd="0" presId="urn:microsoft.com/office/officeart/2005/8/layout/target3"/>
    <dgm:cxn modelId="{180FBB12-5AE2-4234-AF6D-A88DED5E45AC}" type="presParOf" srcId="{71045F8C-00FA-488E-A7BD-E2E6753D979D}" destId="{F969C235-9271-4D34-B740-D627A121CAD0}" srcOrd="2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77EC6B-C980-4F34-8C69-4365E7B8FC8C}">
      <dsp:nvSpPr>
        <dsp:cNvPr id="0" name=""/>
        <dsp:cNvSpPr/>
      </dsp:nvSpPr>
      <dsp:spPr>
        <a:xfrm>
          <a:off x="0" y="0"/>
          <a:ext cx="4032447" cy="403244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35EE03-4121-4EF9-923D-7CB6D30D358D}">
      <dsp:nvSpPr>
        <dsp:cNvPr id="0" name=""/>
        <dsp:cNvSpPr/>
      </dsp:nvSpPr>
      <dsp:spPr>
        <a:xfrm>
          <a:off x="2016223" y="0"/>
          <a:ext cx="4752528" cy="40324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/>
            <a:t>Název školy</a:t>
          </a:r>
          <a:r>
            <a:rPr lang="cs-CZ" sz="1400" kern="1200" dirty="0" smtClean="0"/>
            <a:t>: Základní škola a mateřská škola  Domažlice, </a:t>
          </a:r>
          <a:r>
            <a:rPr lang="cs-CZ" sz="1400" kern="1200" dirty="0" err="1" smtClean="0"/>
            <a:t>Msgre</a:t>
          </a:r>
          <a:r>
            <a:rPr lang="cs-CZ" sz="1400" kern="1200" dirty="0" smtClean="0"/>
            <a:t> B. Staška 232, příspěvková organizace </a:t>
          </a:r>
          <a:endParaRPr lang="cs-CZ" sz="1400" kern="1200" dirty="0"/>
        </a:p>
      </dsp:txBody>
      <dsp:txXfrm>
        <a:off x="2016223" y="0"/>
        <a:ext cx="4752528" cy="504057"/>
      </dsp:txXfrm>
    </dsp:sp>
    <dsp:sp modelId="{851BB866-B6AE-4566-893F-4C635BA974FC}">
      <dsp:nvSpPr>
        <dsp:cNvPr id="0" name=""/>
        <dsp:cNvSpPr/>
      </dsp:nvSpPr>
      <dsp:spPr>
        <a:xfrm>
          <a:off x="352839" y="504057"/>
          <a:ext cx="3326768" cy="332676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3EA938-EDE0-4533-ACCC-D2BD6F3A527C}">
      <dsp:nvSpPr>
        <dsp:cNvPr id="0" name=""/>
        <dsp:cNvSpPr/>
      </dsp:nvSpPr>
      <dsp:spPr>
        <a:xfrm>
          <a:off x="2016223" y="504057"/>
          <a:ext cx="4752528" cy="33267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/>
            <a:t>Autor</a:t>
          </a:r>
          <a:r>
            <a:rPr lang="cs-CZ" sz="1400" kern="1200" dirty="0" smtClean="0"/>
            <a:t>:  Mgr. Vendula </a:t>
          </a:r>
          <a:r>
            <a:rPr lang="cs-CZ" sz="1400" kern="1200" dirty="0" err="1" smtClean="0"/>
            <a:t>Steidlová</a:t>
          </a:r>
          <a:r>
            <a:rPr lang="cs-CZ" sz="1400" kern="1200" dirty="0" smtClean="0"/>
            <a:t>   </a:t>
          </a:r>
          <a:endParaRPr lang="cs-CZ" sz="1400" kern="1200" dirty="0"/>
        </a:p>
      </dsp:txBody>
      <dsp:txXfrm>
        <a:off x="2016223" y="504057"/>
        <a:ext cx="4752528" cy="504057"/>
      </dsp:txXfrm>
    </dsp:sp>
    <dsp:sp modelId="{902074E1-B931-4618-97F1-FADBE82E9C3C}">
      <dsp:nvSpPr>
        <dsp:cNvPr id="0" name=""/>
        <dsp:cNvSpPr/>
      </dsp:nvSpPr>
      <dsp:spPr>
        <a:xfrm>
          <a:off x="705679" y="1008114"/>
          <a:ext cx="2621088" cy="262108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817367-F2BC-482F-8832-FA00B51DCCF3}">
      <dsp:nvSpPr>
        <dsp:cNvPr id="0" name=""/>
        <dsp:cNvSpPr/>
      </dsp:nvSpPr>
      <dsp:spPr>
        <a:xfrm>
          <a:off x="2016223" y="1008114"/>
          <a:ext cx="4752528" cy="26210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/>
            <a:t>Název : </a:t>
          </a:r>
          <a:r>
            <a:rPr lang="cs-CZ" sz="1400" kern="1200" dirty="0" smtClean="0"/>
            <a:t>VY_32_INOVACE_08_PŘEJÍMÁNÍ SLOV</a:t>
          </a:r>
          <a:endParaRPr lang="cs-CZ" sz="1400" kern="1200" dirty="0"/>
        </a:p>
      </dsp:txBody>
      <dsp:txXfrm>
        <a:off x="2016223" y="1008114"/>
        <a:ext cx="4752528" cy="504053"/>
      </dsp:txXfrm>
    </dsp:sp>
    <dsp:sp modelId="{6DB11F1C-D028-4800-9625-6611CA9DE6D4}">
      <dsp:nvSpPr>
        <dsp:cNvPr id="0" name=""/>
        <dsp:cNvSpPr/>
      </dsp:nvSpPr>
      <dsp:spPr>
        <a:xfrm>
          <a:off x="1058517" y="1512167"/>
          <a:ext cx="1915412" cy="191541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ED6FE3-AD8F-4ACC-B6B8-710EDDD97598}">
      <dsp:nvSpPr>
        <dsp:cNvPr id="0" name=""/>
        <dsp:cNvSpPr/>
      </dsp:nvSpPr>
      <dsp:spPr>
        <a:xfrm>
          <a:off x="2016223" y="1512167"/>
          <a:ext cx="4752528" cy="19154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Sada:  ČESKÝ JAZYK 8. ročník</a:t>
          </a:r>
          <a:endParaRPr lang="cs-CZ" sz="1400" kern="1200" dirty="0"/>
        </a:p>
      </dsp:txBody>
      <dsp:txXfrm>
        <a:off x="2016223" y="1512167"/>
        <a:ext cx="4752528" cy="504057"/>
      </dsp:txXfrm>
    </dsp:sp>
    <dsp:sp modelId="{D7419528-33A6-416D-9E64-B3F7915C5149}">
      <dsp:nvSpPr>
        <dsp:cNvPr id="0" name=""/>
        <dsp:cNvSpPr/>
      </dsp:nvSpPr>
      <dsp:spPr>
        <a:xfrm>
          <a:off x="1411357" y="2016225"/>
          <a:ext cx="1209733" cy="120973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289DF2-90F4-4EC2-A9FC-633B00BAB610}">
      <dsp:nvSpPr>
        <dsp:cNvPr id="0" name=""/>
        <dsp:cNvSpPr/>
      </dsp:nvSpPr>
      <dsp:spPr>
        <a:xfrm>
          <a:off x="2016223" y="2016225"/>
          <a:ext cx="4752528" cy="12097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Téma: PŘEJÍMÁNÍ SLOV</a:t>
          </a:r>
          <a:endParaRPr lang="cs-CZ" sz="1400" kern="1200" dirty="0"/>
        </a:p>
      </dsp:txBody>
      <dsp:txXfrm>
        <a:off x="2016223" y="2016225"/>
        <a:ext cx="4752528" cy="504057"/>
      </dsp:txXfrm>
    </dsp:sp>
    <dsp:sp modelId="{12255512-213F-41DF-90A6-8B4CD74A2B52}">
      <dsp:nvSpPr>
        <dsp:cNvPr id="0" name=""/>
        <dsp:cNvSpPr/>
      </dsp:nvSpPr>
      <dsp:spPr>
        <a:xfrm>
          <a:off x="1764197" y="2520282"/>
          <a:ext cx="504053" cy="50405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C2F88D-8688-44C2-A854-691F34009D3B}">
      <dsp:nvSpPr>
        <dsp:cNvPr id="0" name=""/>
        <dsp:cNvSpPr/>
      </dsp:nvSpPr>
      <dsp:spPr>
        <a:xfrm>
          <a:off x="2016223" y="2520282"/>
          <a:ext cx="4752528" cy="5040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/>
            <a:t>Číslo projektu</a:t>
          </a:r>
          <a:r>
            <a:rPr lang="cs-CZ" sz="1400" kern="1200" dirty="0" smtClean="0"/>
            <a:t>: CZ.1.07/1.4.00/21.1437</a:t>
          </a:r>
          <a:endParaRPr lang="cs-CZ" sz="1400" kern="1200" dirty="0"/>
        </a:p>
      </dsp:txBody>
      <dsp:txXfrm>
        <a:off x="2016223" y="2520282"/>
        <a:ext cx="4752528" cy="5040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5CB40-DBAF-4EF5-B8AA-E7BF2BBBFE23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69A99-4E9A-4A37-B5E0-05790490A3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98192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69A99-4E9A-4A37-B5E0-05790490A3B3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25084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95EC1D4A-A796-47C3-A63E-CE236FB377E2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cs-CZ" sz="2000" smtClean="0"/>
              <a:t>Kliknutím na ikonu přidáte obrázek.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95EC1D4A-A796-47C3-A63E-CE236FB377E2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cs-CZ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ssjc.ujc.cas.cz/search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607734808"/>
              </p:ext>
            </p:extLst>
          </p:nvPr>
        </p:nvGraphicFramePr>
        <p:xfrm>
          <a:off x="1259632" y="1700808"/>
          <a:ext cx="6768752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17144"/>
            <a:ext cx="5402263" cy="104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21726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ZDROJE, ODKAZY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ssjc.ujc.cas.cz/search.php</a:t>
            </a:r>
            <a:endParaRPr lang="cs-CZ" dirty="0" smtClean="0"/>
          </a:p>
          <a:p>
            <a:r>
              <a:rPr lang="cs-CZ" dirty="0" smtClean="0"/>
              <a:t>V textu je použita báseň J. Žáčka Džínový song aneb Chvála češtiny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1303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Anotace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8685867"/>
              </p:ext>
            </p:extLst>
          </p:nvPr>
        </p:nvGraphicFramePr>
        <p:xfrm>
          <a:off x="1403648" y="1988840"/>
          <a:ext cx="6096000" cy="3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371973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Ročník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8.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 materiálu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Prezentace na inter. tabuli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Pomůcky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Inter. tabule,  internet,  </a:t>
                      </a:r>
                      <a:r>
                        <a:rPr lang="cs-CZ" dirty="0" err="1" smtClean="0"/>
                        <a:t>jaz</a:t>
                      </a:r>
                      <a:r>
                        <a:rPr lang="cs-CZ" dirty="0" smtClean="0"/>
                        <a:t>. příručky -   Slovník cizích slov, SSČ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Cíl materiálu /Inovace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Rozlišovat slova cizího původu,  pracovat s jazykovými příručkami – tištěnými i internetovými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Metodické pokyny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Správné řešení  je vždy na následujícím snímku, popř. přiletí na kliknutí.</a:t>
                      </a:r>
                    </a:p>
                    <a:p>
                      <a:r>
                        <a:rPr lang="cs-CZ" dirty="0" smtClean="0"/>
                        <a:t>Prezentace obsahuje animace.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96307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-387350"/>
            <a:ext cx="8748713" cy="1800126"/>
          </a:xfrm>
        </p:spPr>
        <p:txBody>
          <a:bodyPr>
            <a:noAutofit/>
          </a:bodyPr>
          <a:lstStyle/>
          <a:p>
            <a:r>
              <a:rPr lang="cs-CZ" sz="7200" dirty="0" smtClean="0">
                <a:solidFill>
                  <a:srgbClr val="FF0000"/>
                </a:solidFill>
              </a:rPr>
              <a:t>PŘEJÍMÁNÍ SLOV</a:t>
            </a:r>
            <a:endParaRPr lang="cs-CZ" sz="7200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 rot="610103">
            <a:off x="1136285" y="1809696"/>
            <a:ext cx="68155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buNone/>
            </a:pPr>
            <a:r>
              <a:rPr lang="cs-CZ" sz="3200" b="1" u="sng" dirty="0" smtClean="0"/>
              <a:t>Džínový song aneb Chvála češtiny</a:t>
            </a:r>
          </a:p>
          <a:p>
            <a:pPr indent="0">
              <a:buNone/>
            </a:pPr>
            <a:endParaRPr lang="cs-CZ" sz="3200" b="1" dirty="0" smtClean="0"/>
          </a:p>
          <a:p>
            <a:pPr indent="0">
              <a:buNone/>
            </a:pPr>
            <a:r>
              <a:rPr lang="cs-CZ" sz="3200" b="1" dirty="0" smtClean="0"/>
              <a:t>Čteme </a:t>
            </a:r>
            <a:r>
              <a:rPr lang="cs-CZ" sz="3200" b="1" dirty="0"/>
              <a:t>bestsellery.</a:t>
            </a:r>
          </a:p>
          <a:p>
            <a:pPr indent="0">
              <a:buNone/>
            </a:pPr>
            <a:r>
              <a:rPr lang="cs-CZ" sz="3200" b="1" dirty="0"/>
              <a:t>Prožíváme story.</a:t>
            </a:r>
          </a:p>
          <a:p>
            <a:pPr indent="0">
              <a:buNone/>
            </a:pPr>
            <a:r>
              <a:rPr lang="cs-CZ" sz="3200" b="1" dirty="0"/>
              <a:t>Holdujeme drinkům. </a:t>
            </a:r>
          </a:p>
          <a:p>
            <a:pPr indent="0">
              <a:buNone/>
            </a:pPr>
            <a:r>
              <a:rPr lang="cs-CZ" sz="3200" b="1" dirty="0"/>
              <a:t>Užíváme sprej. </a:t>
            </a:r>
          </a:p>
          <a:p>
            <a:pPr indent="0">
              <a:buNone/>
            </a:pPr>
            <a:r>
              <a:rPr lang="cs-CZ" sz="3200" b="1" dirty="0"/>
              <a:t>Posloucháme hity.</a:t>
            </a:r>
          </a:p>
          <a:p>
            <a:pPr indent="0">
              <a:buNone/>
            </a:pPr>
            <a:r>
              <a:rPr lang="cs-CZ" sz="3200" b="1" dirty="0"/>
              <a:t> Že jste K.O.? </a:t>
            </a:r>
            <a:r>
              <a:rPr lang="cs-CZ" sz="3200" b="1" dirty="0" err="1"/>
              <a:t>Sorry</a:t>
            </a:r>
            <a:r>
              <a:rPr lang="cs-CZ" sz="3200" b="1" dirty="0"/>
              <a:t> </a:t>
            </a:r>
          </a:p>
          <a:p>
            <a:pPr indent="0">
              <a:buNone/>
            </a:pPr>
            <a:r>
              <a:rPr lang="cs-CZ" sz="3200" b="1" dirty="0"/>
              <a:t>- ale my jsme O.K. </a:t>
            </a:r>
          </a:p>
          <a:p>
            <a:pPr indent="0">
              <a:buNone/>
            </a:pPr>
            <a:r>
              <a:rPr lang="cs-CZ" sz="3200" b="1" dirty="0"/>
              <a:t>Čili nám je </a:t>
            </a:r>
            <a:r>
              <a:rPr lang="cs-CZ" sz="3200" b="1" dirty="0" smtClean="0"/>
              <a:t>hej.</a:t>
            </a:r>
          </a:p>
          <a:p>
            <a:r>
              <a:rPr lang="cs-CZ" sz="3200" b="1" dirty="0" smtClean="0"/>
              <a:t>(Jiří Žáček)</a:t>
            </a:r>
          </a:p>
          <a:p>
            <a:pPr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xmlns="" val="424197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 rot="19566190">
            <a:off x="1525818" y="2286080"/>
            <a:ext cx="19191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/>
              <a:t>rekreace</a:t>
            </a:r>
            <a:endParaRPr lang="cs-CZ" sz="3600" b="1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PODTRHNI SLOVA CIZÍHO PŮVODU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 rot="20620556">
            <a:off x="1539475" y="3788602"/>
            <a:ext cx="1217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/>
              <a:t>škola</a:t>
            </a:r>
            <a:endParaRPr lang="cs-CZ" sz="3600" b="1" dirty="0"/>
          </a:p>
        </p:txBody>
      </p:sp>
      <p:sp>
        <p:nvSpPr>
          <p:cNvPr id="7" name="TextovéPole 6"/>
          <p:cNvSpPr txBox="1"/>
          <p:nvPr/>
        </p:nvSpPr>
        <p:spPr>
          <a:xfrm rot="1564847">
            <a:off x="4763229" y="342304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/>
              <a:t>tenis</a:t>
            </a:r>
            <a:endParaRPr lang="cs-CZ" sz="3600" b="1" dirty="0"/>
          </a:p>
        </p:txBody>
      </p:sp>
      <p:sp>
        <p:nvSpPr>
          <p:cNvPr id="8" name="TextovéPole 7"/>
          <p:cNvSpPr txBox="1"/>
          <p:nvPr/>
        </p:nvSpPr>
        <p:spPr>
          <a:xfrm rot="3327837">
            <a:off x="7217862" y="2348880"/>
            <a:ext cx="1648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/>
              <a:t>inženýr</a:t>
            </a:r>
            <a:endParaRPr lang="cs-CZ" sz="36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4340799" y="4507735"/>
            <a:ext cx="3160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žampión</a:t>
            </a:r>
            <a:endParaRPr lang="cs-CZ" sz="3600" b="1" dirty="0"/>
          </a:p>
        </p:txBody>
      </p:sp>
      <p:sp>
        <p:nvSpPr>
          <p:cNvPr id="10" name="TextovéPole 9"/>
          <p:cNvSpPr txBox="1"/>
          <p:nvPr/>
        </p:nvSpPr>
        <p:spPr>
          <a:xfrm rot="20443024">
            <a:off x="2257249" y="5377714"/>
            <a:ext cx="720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/>
              <a:t>hit</a:t>
            </a:r>
            <a:endParaRPr lang="cs-CZ" sz="36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566691" y="5742548"/>
            <a:ext cx="2047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/>
              <a:t>literatura</a:t>
            </a:r>
            <a:endParaRPr lang="cs-CZ" sz="3600" b="1" dirty="0"/>
          </a:p>
        </p:txBody>
      </p:sp>
      <p:sp>
        <p:nvSpPr>
          <p:cNvPr id="12" name="TextovéPole 11"/>
          <p:cNvSpPr txBox="1"/>
          <p:nvPr/>
        </p:nvSpPr>
        <p:spPr>
          <a:xfrm rot="2112350">
            <a:off x="6847949" y="5023629"/>
            <a:ext cx="17283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/>
              <a:t>pyžamo</a:t>
            </a:r>
            <a:endParaRPr lang="cs-CZ" sz="3600" b="1" dirty="0"/>
          </a:p>
        </p:txBody>
      </p:sp>
      <p:sp>
        <p:nvSpPr>
          <p:cNvPr id="13" name="TextovéPole 12"/>
          <p:cNvSpPr txBox="1"/>
          <p:nvPr/>
        </p:nvSpPr>
        <p:spPr>
          <a:xfrm rot="20868568">
            <a:off x="4462453" y="2006053"/>
            <a:ext cx="2823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kečup</a:t>
            </a:r>
            <a:endParaRPr lang="cs-CZ" sz="3600" b="1" dirty="0"/>
          </a:p>
        </p:txBody>
      </p:sp>
      <p:sp>
        <p:nvSpPr>
          <p:cNvPr id="19" name="TextovéPole 18"/>
          <p:cNvSpPr txBox="1"/>
          <p:nvPr/>
        </p:nvSpPr>
        <p:spPr>
          <a:xfrm rot="20311136">
            <a:off x="3296328" y="2815850"/>
            <a:ext cx="1343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fyzika</a:t>
            </a:r>
            <a:endParaRPr lang="cs-CZ" sz="3600" b="1" dirty="0"/>
          </a:p>
        </p:txBody>
      </p:sp>
      <p:sp>
        <p:nvSpPr>
          <p:cNvPr id="20" name="TextovéPole 19"/>
          <p:cNvSpPr txBox="1"/>
          <p:nvPr/>
        </p:nvSpPr>
        <p:spPr>
          <a:xfrm rot="20311136">
            <a:off x="6228585" y="3315114"/>
            <a:ext cx="1588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čaj</a:t>
            </a:r>
            <a:endParaRPr lang="cs-CZ" sz="3600" b="1" dirty="0"/>
          </a:p>
        </p:txBody>
      </p:sp>
      <p:sp>
        <p:nvSpPr>
          <p:cNvPr id="21" name="TextovéPole 20"/>
          <p:cNvSpPr txBox="1"/>
          <p:nvPr/>
        </p:nvSpPr>
        <p:spPr>
          <a:xfrm rot="20311136">
            <a:off x="517611" y="1928960"/>
            <a:ext cx="12282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/>
              <a:t>guláš</a:t>
            </a:r>
            <a:endParaRPr lang="cs-CZ" sz="3600" b="1" dirty="0"/>
          </a:p>
        </p:txBody>
      </p:sp>
      <p:sp>
        <p:nvSpPr>
          <p:cNvPr id="22" name="TextovéPole 21"/>
          <p:cNvSpPr txBox="1"/>
          <p:nvPr/>
        </p:nvSpPr>
        <p:spPr>
          <a:xfrm rot="1299566">
            <a:off x="513512" y="5829029"/>
            <a:ext cx="1728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banka</a:t>
            </a:r>
            <a:endParaRPr lang="cs-CZ" sz="3600" b="1" dirty="0"/>
          </a:p>
        </p:txBody>
      </p:sp>
      <p:sp>
        <p:nvSpPr>
          <p:cNvPr id="23" name="TextovéPole 22"/>
          <p:cNvSpPr txBox="1"/>
          <p:nvPr/>
        </p:nvSpPr>
        <p:spPr>
          <a:xfrm rot="754573">
            <a:off x="7530961" y="4003596"/>
            <a:ext cx="1084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gól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xmlns="" val="356329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 rot="19566190">
            <a:off x="1656716" y="2286080"/>
            <a:ext cx="19191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u="sng" dirty="0" smtClean="0"/>
              <a:t>rekreace</a:t>
            </a:r>
            <a:endParaRPr lang="cs-CZ" sz="3600" b="1" u="sng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ŘEŠENÍ</a:t>
            </a:r>
            <a:br>
              <a:rPr lang="cs-CZ" dirty="0" smtClean="0"/>
            </a:br>
            <a:r>
              <a:rPr lang="cs-CZ" dirty="0" smtClean="0"/>
              <a:t>- všechna slova jsou slova přejatá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 rot="20620556">
            <a:off x="1670373" y="3788602"/>
            <a:ext cx="1217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u="sng" dirty="0" smtClean="0"/>
              <a:t>škola</a:t>
            </a:r>
            <a:endParaRPr lang="cs-CZ" sz="3600" b="1" u="sng" dirty="0"/>
          </a:p>
        </p:txBody>
      </p:sp>
      <p:sp>
        <p:nvSpPr>
          <p:cNvPr id="7" name="TextovéPole 6"/>
          <p:cNvSpPr txBox="1"/>
          <p:nvPr/>
        </p:nvSpPr>
        <p:spPr>
          <a:xfrm rot="1564847">
            <a:off x="4763229" y="342304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u="sng" dirty="0" smtClean="0"/>
              <a:t>tenis</a:t>
            </a:r>
            <a:endParaRPr lang="cs-CZ" sz="3600" b="1" u="sng" dirty="0"/>
          </a:p>
        </p:txBody>
      </p:sp>
      <p:sp>
        <p:nvSpPr>
          <p:cNvPr id="8" name="TextovéPole 7"/>
          <p:cNvSpPr txBox="1"/>
          <p:nvPr/>
        </p:nvSpPr>
        <p:spPr>
          <a:xfrm rot="3327837">
            <a:off x="7217862" y="2348880"/>
            <a:ext cx="1648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u="sng" dirty="0" smtClean="0"/>
              <a:t>inženýr</a:t>
            </a:r>
            <a:endParaRPr lang="cs-CZ" sz="3600" b="1" u="sng" dirty="0"/>
          </a:p>
        </p:txBody>
      </p:sp>
      <p:sp>
        <p:nvSpPr>
          <p:cNvPr id="9" name="TextovéPole 8"/>
          <p:cNvSpPr txBox="1"/>
          <p:nvPr/>
        </p:nvSpPr>
        <p:spPr>
          <a:xfrm>
            <a:off x="4340799" y="4507735"/>
            <a:ext cx="3160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u="sng" dirty="0" smtClean="0"/>
              <a:t>žampión</a:t>
            </a:r>
            <a:endParaRPr lang="cs-CZ" sz="3600" b="1" u="sng" dirty="0"/>
          </a:p>
        </p:txBody>
      </p:sp>
      <p:sp>
        <p:nvSpPr>
          <p:cNvPr id="10" name="TextovéPole 9"/>
          <p:cNvSpPr txBox="1"/>
          <p:nvPr/>
        </p:nvSpPr>
        <p:spPr>
          <a:xfrm rot="20443024">
            <a:off x="2257249" y="5377714"/>
            <a:ext cx="720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u="sng" dirty="0" smtClean="0"/>
              <a:t>hit</a:t>
            </a:r>
            <a:endParaRPr lang="cs-CZ" sz="3600" b="1" u="sng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566691" y="5742548"/>
            <a:ext cx="2047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u="sng" dirty="0" smtClean="0"/>
              <a:t>literatura</a:t>
            </a:r>
            <a:endParaRPr lang="cs-CZ" sz="3600" b="1" u="sng" dirty="0"/>
          </a:p>
        </p:txBody>
      </p:sp>
      <p:sp>
        <p:nvSpPr>
          <p:cNvPr id="12" name="TextovéPole 11"/>
          <p:cNvSpPr txBox="1"/>
          <p:nvPr/>
        </p:nvSpPr>
        <p:spPr>
          <a:xfrm rot="2112350">
            <a:off x="6847949" y="5023629"/>
            <a:ext cx="17283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u="sng" dirty="0" smtClean="0"/>
              <a:t>pyžamo</a:t>
            </a:r>
            <a:endParaRPr lang="cs-CZ" sz="3600" b="1" u="sng" dirty="0"/>
          </a:p>
        </p:txBody>
      </p:sp>
      <p:sp>
        <p:nvSpPr>
          <p:cNvPr id="13" name="TextovéPole 12"/>
          <p:cNvSpPr txBox="1"/>
          <p:nvPr/>
        </p:nvSpPr>
        <p:spPr>
          <a:xfrm rot="20868568">
            <a:off x="4462453" y="2006053"/>
            <a:ext cx="2823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u="sng" dirty="0" smtClean="0"/>
              <a:t>kečup</a:t>
            </a:r>
            <a:endParaRPr lang="cs-CZ" sz="3600" b="1" u="sng" dirty="0"/>
          </a:p>
        </p:txBody>
      </p:sp>
      <p:sp>
        <p:nvSpPr>
          <p:cNvPr id="19" name="TextovéPole 18"/>
          <p:cNvSpPr txBox="1"/>
          <p:nvPr/>
        </p:nvSpPr>
        <p:spPr>
          <a:xfrm rot="20311136">
            <a:off x="3296328" y="2815850"/>
            <a:ext cx="1343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u="sng" dirty="0" smtClean="0"/>
              <a:t>fyzika</a:t>
            </a:r>
            <a:endParaRPr lang="cs-CZ" sz="3600" b="1" u="sng" dirty="0"/>
          </a:p>
        </p:txBody>
      </p:sp>
      <p:sp>
        <p:nvSpPr>
          <p:cNvPr id="20" name="TextovéPole 19"/>
          <p:cNvSpPr txBox="1"/>
          <p:nvPr/>
        </p:nvSpPr>
        <p:spPr>
          <a:xfrm rot="20311136">
            <a:off x="6228585" y="3315114"/>
            <a:ext cx="1588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u="sng" dirty="0" smtClean="0"/>
              <a:t>čaj</a:t>
            </a:r>
            <a:endParaRPr lang="cs-CZ" sz="3600" b="1" u="sng" dirty="0"/>
          </a:p>
        </p:txBody>
      </p:sp>
      <p:sp>
        <p:nvSpPr>
          <p:cNvPr id="21" name="TextovéPole 20"/>
          <p:cNvSpPr txBox="1"/>
          <p:nvPr/>
        </p:nvSpPr>
        <p:spPr>
          <a:xfrm rot="20311136">
            <a:off x="648509" y="1928960"/>
            <a:ext cx="12282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u="sng" dirty="0" smtClean="0"/>
              <a:t>guláš</a:t>
            </a:r>
            <a:endParaRPr lang="cs-CZ" sz="3600" b="1" u="sng" dirty="0"/>
          </a:p>
        </p:txBody>
      </p:sp>
      <p:sp>
        <p:nvSpPr>
          <p:cNvPr id="22" name="TextovéPole 21"/>
          <p:cNvSpPr txBox="1"/>
          <p:nvPr/>
        </p:nvSpPr>
        <p:spPr>
          <a:xfrm rot="1299566">
            <a:off x="644410" y="5829029"/>
            <a:ext cx="1728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u="sng" dirty="0" smtClean="0"/>
              <a:t>banka</a:t>
            </a:r>
            <a:endParaRPr lang="cs-CZ" sz="3600" b="1" u="sng" dirty="0"/>
          </a:p>
        </p:txBody>
      </p:sp>
      <p:sp>
        <p:nvSpPr>
          <p:cNvPr id="23" name="TextovéPole 22"/>
          <p:cNvSpPr txBox="1"/>
          <p:nvPr/>
        </p:nvSpPr>
        <p:spPr>
          <a:xfrm rot="754573">
            <a:off x="7530961" y="4003596"/>
            <a:ext cx="1084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u="sng" dirty="0" smtClean="0"/>
              <a:t>gól</a:t>
            </a:r>
            <a:endParaRPr lang="cs-CZ" sz="3600" b="1" u="sng" dirty="0"/>
          </a:p>
        </p:txBody>
      </p:sp>
    </p:spTree>
    <p:extLst>
      <p:ext uri="{BB962C8B-B14F-4D97-AF65-F5344CB8AC3E}">
        <p14:creationId xmlns:p14="http://schemas.microsoft.com/office/powerpoint/2010/main" xmlns="" val="105979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196208"/>
          </a:xfrm>
        </p:spPr>
        <p:txBody>
          <a:bodyPr>
            <a:noAutofit/>
          </a:bodyPr>
          <a:lstStyle/>
          <a:p>
            <a:r>
              <a:rPr lang="cs-CZ" sz="6000" dirty="0" smtClean="0"/>
              <a:t>Z JAKÉHO JAZYKA PŘEŠLA TATO SLOVA </a:t>
            </a:r>
            <a:br>
              <a:rPr lang="cs-CZ" sz="6000" dirty="0" smtClean="0"/>
            </a:br>
            <a:r>
              <a:rPr lang="cs-CZ" sz="6000" dirty="0" smtClean="0"/>
              <a:t>DO ČJ 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861048"/>
            <a:ext cx="8229600" cy="2265115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/>
              <a:t>Můžeš použít internet nebo  jazykové příručky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xmlns="" val="21397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242592" cy="4525963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guláš = </a:t>
            </a:r>
          </a:p>
          <a:p>
            <a:endParaRPr lang="cs-CZ" dirty="0" smtClean="0"/>
          </a:p>
          <a:p>
            <a:r>
              <a:rPr lang="cs-CZ" dirty="0" smtClean="0"/>
              <a:t>rekreace = </a:t>
            </a:r>
          </a:p>
          <a:p>
            <a:endParaRPr lang="cs-CZ" dirty="0" smtClean="0"/>
          </a:p>
          <a:p>
            <a:r>
              <a:rPr lang="cs-CZ" dirty="0" smtClean="0"/>
              <a:t>škola = </a:t>
            </a:r>
          </a:p>
          <a:p>
            <a:endParaRPr lang="cs-CZ" dirty="0" smtClean="0"/>
          </a:p>
          <a:p>
            <a:r>
              <a:rPr lang="cs-CZ" dirty="0" smtClean="0"/>
              <a:t>fyzika = </a:t>
            </a:r>
          </a:p>
          <a:p>
            <a:endParaRPr lang="cs-CZ" dirty="0" smtClean="0"/>
          </a:p>
          <a:p>
            <a:r>
              <a:rPr lang="cs-CZ" dirty="0" smtClean="0"/>
              <a:t>banka = </a:t>
            </a:r>
          </a:p>
          <a:p>
            <a:endParaRPr lang="cs-CZ" dirty="0" smtClean="0"/>
          </a:p>
          <a:p>
            <a:r>
              <a:rPr lang="cs-CZ" dirty="0" smtClean="0"/>
              <a:t>hit = </a:t>
            </a:r>
          </a:p>
          <a:p>
            <a:endParaRPr lang="cs-CZ" dirty="0" smtClean="0"/>
          </a:p>
          <a:p>
            <a:r>
              <a:rPr lang="cs-CZ" dirty="0" smtClean="0"/>
              <a:t>kečup =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503314" y="1689238"/>
            <a:ext cx="3384376" cy="452596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tenis </a:t>
            </a:r>
            <a:r>
              <a:rPr lang="cs-CZ" dirty="0" smtClean="0"/>
              <a:t>=</a:t>
            </a:r>
          </a:p>
          <a:p>
            <a:endParaRPr lang="cs-CZ" dirty="0" smtClean="0"/>
          </a:p>
          <a:p>
            <a:r>
              <a:rPr lang="cs-CZ" dirty="0" smtClean="0"/>
              <a:t>žampión =</a:t>
            </a:r>
          </a:p>
          <a:p>
            <a:endParaRPr lang="cs-CZ" dirty="0"/>
          </a:p>
          <a:p>
            <a:r>
              <a:rPr lang="cs-CZ" dirty="0" smtClean="0"/>
              <a:t>literatura =</a:t>
            </a:r>
          </a:p>
          <a:p>
            <a:pPr indent="0"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inženýr =</a:t>
            </a:r>
          </a:p>
          <a:p>
            <a:endParaRPr lang="cs-CZ" dirty="0" smtClean="0"/>
          </a:p>
          <a:p>
            <a:r>
              <a:rPr lang="cs-CZ" dirty="0" smtClean="0"/>
              <a:t>gól =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čaj =</a:t>
            </a:r>
          </a:p>
          <a:p>
            <a:endParaRPr lang="cs-CZ" dirty="0" smtClean="0"/>
          </a:p>
          <a:p>
            <a:r>
              <a:rPr lang="cs-CZ" dirty="0" smtClean="0"/>
              <a:t>pyžamo =</a:t>
            </a:r>
            <a:r>
              <a:rPr lang="cs-CZ" dirty="0"/>
              <a:t>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835696" y="1556792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z maďarštiny</a:t>
            </a:r>
            <a:endParaRPr lang="cs-CZ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2339752" y="2204864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z latiny</a:t>
            </a:r>
            <a:endParaRPr lang="cs-CZ" sz="2800" dirty="0"/>
          </a:p>
        </p:txBody>
      </p:sp>
      <p:sp>
        <p:nvSpPr>
          <p:cNvPr id="8" name="Obdélník 7"/>
          <p:cNvSpPr/>
          <p:nvPr/>
        </p:nvSpPr>
        <p:spPr>
          <a:xfrm>
            <a:off x="1835696" y="2720463"/>
            <a:ext cx="18722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z latiny</a:t>
            </a:r>
          </a:p>
        </p:txBody>
      </p:sp>
      <p:sp>
        <p:nvSpPr>
          <p:cNvPr id="9" name="Obdélník 8"/>
          <p:cNvSpPr/>
          <p:nvPr/>
        </p:nvSpPr>
        <p:spPr>
          <a:xfrm>
            <a:off x="6318194" y="2805436"/>
            <a:ext cx="22142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z latiny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835696" y="3429000"/>
            <a:ext cx="211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z řečtiny</a:t>
            </a:r>
            <a:endParaRPr lang="cs-CZ" sz="2800" dirty="0"/>
          </a:p>
        </p:txBody>
      </p:sp>
      <p:sp>
        <p:nvSpPr>
          <p:cNvPr id="11" name="Obdélník 10"/>
          <p:cNvSpPr/>
          <p:nvPr/>
        </p:nvSpPr>
        <p:spPr>
          <a:xfrm>
            <a:off x="1979712" y="3982998"/>
            <a:ext cx="31430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z italštiny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1475656" y="4653136"/>
            <a:ext cx="21363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 </a:t>
            </a:r>
            <a:r>
              <a:rPr lang="cs-CZ" sz="2800" dirty="0"/>
              <a:t>z angličtiny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856269" y="5301208"/>
            <a:ext cx="21256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 </a:t>
            </a:r>
            <a:r>
              <a:rPr lang="cs-CZ" sz="2800" dirty="0"/>
              <a:t>z </a:t>
            </a:r>
            <a:r>
              <a:rPr lang="cs-CZ" sz="2800" dirty="0" smtClean="0"/>
              <a:t>angličtiny</a:t>
            </a:r>
          </a:p>
          <a:p>
            <a:r>
              <a:rPr lang="cs-CZ" sz="2800" dirty="0" smtClean="0"/>
              <a:t>(čínštiny)</a:t>
            </a:r>
            <a:endParaRPr lang="cs-CZ" sz="2800" dirty="0"/>
          </a:p>
        </p:txBody>
      </p:sp>
      <p:sp>
        <p:nvSpPr>
          <p:cNvPr id="14" name="Obdélník 13"/>
          <p:cNvSpPr/>
          <p:nvPr/>
        </p:nvSpPr>
        <p:spPr>
          <a:xfrm flipH="1">
            <a:off x="5726329" y="1556792"/>
            <a:ext cx="28083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  z </a:t>
            </a:r>
            <a:r>
              <a:rPr lang="cs-CZ" sz="2800" dirty="0"/>
              <a:t>angličtiny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5499364" y="4113335"/>
            <a:ext cx="25922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z angličtiny</a:t>
            </a:r>
          </a:p>
        </p:txBody>
      </p:sp>
      <p:sp>
        <p:nvSpPr>
          <p:cNvPr id="16" name="Obdélník 15"/>
          <p:cNvSpPr/>
          <p:nvPr/>
        </p:nvSpPr>
        <p:spPr>
          <a:xfrm flipH="1">
            <a:off x="6225438" y="5376339"/>
            <a:ext cx="21152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z </a:t>
            </a:r>
            <a:r>
              <a:rPr lang="cs-CZ" sz="2800" dirty="0" smtClean="0"/>
              <a:t>angličtiny</a:t>
            </a:r>
          </a:p>
          <a:p>
            <a:r>
              <a:rPr lang="cs-CZ" sz="2800" dirty="0" smtClean="0"/>
              <a:t>(perštiny)</a:t>
            </a:r>
            <a:endParaRPr lang="cs-CZ" sz="28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216137" y="2225632"/>
            <a:ext cx="25042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z francouzštiny</a:t>
            </a:r>
            <a:endParaRPr lang="cs-CZ" sz="2800" dirty="0"/>
          </a:p>
        </p:txBody>
      </p:sp>
      <p:sp>
        <p:nvSpPr>
          <p:cNvPr id="18" name="Obdélník 17"/>
          <p:cNvSpPr/>
          <p:nvPr/>
        </p:nvSpPr>
        <p:spPr>
          <a:xfrm flipH="1">
            <a:off x="6088722" y="3513915"/>
            <a:ext cx="30552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z francouzštiny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5498829" y="4760516"/>
            <a:ext cx="3170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z ruštiny (čínštiny)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123603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91952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PODTRHNI SLOVO ČESKÉHO PŮVODU – </a:t>
            </a:r>
            <a:br>
              <a:rPr lang="cs-CZ" sz="3600" dirty="0" smtClean="0"/>
            </a:br>
            <a:r>
              <a:rPr lang="cs-CZ" sz="3600" dirty="0" smtClean="0"/>
              <a:t>v každém řádku je pouze jedno</a:t>
            </a:r>
            <a:endParaRPr lang="cs-CZ" sz="36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milión, miminko, mimika, mikádo</a:t>
            </a:r>
          </a:p>
          <a:p>
            <a:pPr indent="0"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babička, baterie, balet, balkón</a:t>
            </a:r>
          </a:p>
          <a:p>
            <a:endParaRPr lang="cs-CZ" dirty="0" smtClean="0"/>
          </a:p>
          <a:p>
            <a:r>
              <a:rPr lang="cs-CZ" dirty="0" smtClean="0"/>
              <a:t>cisterna, cibule, cirkus, citrón, cit, cigareta</a:t>
            </a:r>
          </a:p>
          <a:p>
            <a:endParaRPr lang="cs-CZ" dirty="0" smtClean="0"/>
          </a:p>
          <a:p>
            <a:r>
              <a:rPr lang="cs-CZ" dirty="0" smtClean="0"/>
              <a:t>limonáda, lízátko, bonbón, zip</a:t>
            </a:r>
          </a:p>
          <a:p>
            <a:endParaRPr lang="cs-CZ" dirty="0" smtClean="0"/>
          </a:p>
          <a:p>
            <a:r>
              <a:rPr lang="cs-CZ" dirty="0" smtClean="0"/>
              <a:t>džem, dinosaurus, domino, dáseň </a:t>
            </a:r>
          </a:p>
          <a:p>
            <a:endParaRPr lang="cs-CZ" dirty="0" smtClean="0"/>
          </a:p>
          <a:p>
            <a:r>
              <a:rPr lang="cs-CZ" dirty="0" smtClean="0"/>
              <a:t>paprika, párek, pavián, pavilón </a:t>
            </a:r>
          </a:p>
          <a:p>
            <a:endParaRPr lang="cs-CZ" dirty="0" smtClean="0"/>
          </a:p>
          <a:p>
            <a:r>
              <a:rPr lang="cs-CZ" dirty="0" smtClean="0"/>
              <a:t>kino, kyblík, kilogram , kanystr  </a:t>
            </a:r>
          </a:p>
        </p:txBody>
      </p:sp>
    </p:spTree>
    <p:extLst>
      <p:ext uri="{BB962C8B-B14F-4D97-AF65-F5344CB8AC3E}">
        <p14:creationId xmlns:p14="http://schemas.microsoft.com/office/powerpoint/2010/main" xmlns="" val="417505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9195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ŘEŠENÍ</a:t>
            </a:r>
            <a:endParaRPr lang="cs-CZ" sz="36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milión</a:t>
            </a:r>
            <a:r>
              <a:rPr lang="cs-CZ" u="sng" dirty="0" smtClean="0"/>
              <a:t>, miminko</a:t>
            </a:r>
            <a:r>
              <a:rPr lang="cs-CZ" dirty="0" smtClean="0"/>
              <a:t>, mimika, mikádo</a:t>
            </a:r>
          </a:p>
          <a:p>
            <a:pPr indent="0">
              <a:buNone/>
            </a:pPr>
            <a:r>
              <a:rPr lang="cs-CZ" dirty="0" smtClean="0"/>
              <a:t> </a:t>
            </a:r>
          </a:p>
          <a:p>
            <a:r>
              <a:rPr lang="cs-CZ" u="sng" dirty="0" smtClean="0"/>
              <a:t>babička</a:t>
            </a:r>
            <a:r>
              <a:rPr lang="cs-CZ" dirty="0" smtClean="0"/>
              <a:t>, baterie, balet, balkón</a:t>
            </a:r>
          </a:p>
          <a:p>
            <a:endParaRPr lang="cs-CZ" dirty="0" smtClean="0"/>
          </a:p>
          <a:p>
            <a:r>
              <a:rPr lang="cs-CZ" dirty="0" smtClean="0"/>
              <a:t>cisterna, cibule, cirkus, citrón, </a:t>
            </a:r>
            <a:r>
              <a:rPr lang="cs-CZ" u="sng" dirty="0" smtClean="0"/>
              <a:t>cit, </a:t>
            </a:r>
            <a:r>
              <a:rPr lang="cs-CZ" dirty="0" smtClean="0"/>
              <a:t>cigareta</a:t>
            </a:r>
          </a:p>
          <a:p>
            <a:endParaRPr lang="cs-CZ" dirty="0" smtClean="0"/>
          </a:p>
          <a:p>
            <a:r>
              <a:rPr lang="cs-CZ" dirty="0" smtClean="0"/>
              <a:t>limonáda, </a:t>
            </a:r>
            <a:r>
              <a:rPr lang="cs-CZ" u="sng" dirty="0" smtClean="0"/>
              <a:t>lízátko</a:t>
            </a:r>
            <a:r>
              <a:rPr lang="cs-CZ" dirty="0" smtClean="0"/>
              <a:t>, bonbón, zip</a:t>
            </a:r>
          </a:p>
          <a:p>
            <a:endParaRPr lang="cs-CZ" dirty="0" smtClean="0"/>
          </a:p>
          <a:p>
            <a:r>
              <a:rPr lang="cs-CZ" dirty="0" smtClean="0"/>
              <a:t>džem, dinosaurus, domino, </a:t>
            </a:r>
            <a:r>
              <a:rPr lang="cs-CZ" u="sng" dirty="0" smtClean="0"/>
              <a:t>dáseň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paprika,</a:t>
            </a:r>
            <a:r>
              <a:rPr lang="cs-CZ" u="sng" dirty="0" smtClean="0"/>
              <a:t> párek</a:t>
            </a:r>
            <a:r>
              <a:rPr lang="cs-CZ" dirty="0" smtClean="0"/>
              <a:t>, pavián, pavilón </a:t>
            </a:r>
          </a:p>
          <a:p>
            <a:endParaRPr lang="cs-CZ" dirty="0" smtClean="0"/>
          </a:p>
          <a:p>
            <a:r>
              <a:rPr lang="cs-CZ" dirty="0" smtClean="0"/>
              <a:t>kino, </a:t>
            </a:r>
            <a:r>
              <a:rPr lang="cs-CZ" u="sng" dirty="0" smtClean="0"/>
              <a:t>kyblík</a:t>
            </a:r>
            <a:r>
              <a:rPr lang="cs-CZ" dirty="0" smtClean="0"/>
              <a:t>, kilogram , kanystr  </a:t>
            </a:r>
          </a:p>
        </p:txBody>
      </p:sp>
    </p:spTree>
    <p:extLst>
      <p:ext uri="{BB962C8B-B14F-4D97-AF65-F5344CB8AC3E}">
        <p14:creationId xmlns:p14="http://schemas.microsoft.com/office/powerpoint/2010/main" xmlns="" val="365882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man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100000"/>
          </a:schemeClr>
        </a:solidFill>
        <a:gradFill flip="none"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  <a:tileRect/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Lidský motiv</Template>
  <TotalTime>6647</TotalTime>
  <Words>399</Words>
  <Application>Microsoft Office PowerPoint</Application>
  <PresentationFormat>Předvádění na obrazovce (4:3)</PresentationFormat>
  <Paragraphs>139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Human</vt:lpstr>
      <vt:lpstr>Snímek 1</vt:lpstr>
      <vt:lpstr>Anotace</vt:lpstr>
      <vt:lpstr>PŘEJÍMÁNÍ SLOV</vt:lpstr>
      <vt:lpstr>PODTRHNI SLOVA CIZÍHO PŮVODU</vt:lpstr>
      <vt:lpstr>ŘEŠENÍ - všechna slova jsou slova přejatá</vt:lpstr>
      <vt:lpstr>Z JAKÉHO JAZYKA PŘEŠLA TATO SLOVA  DO ČJ </vt:lpstr>
      <vt:lpstr>ŘEŠENÍ</vt:lpstr>
      <vt:lpstr>PODTRHNI SLOVO ČESKÉHO PŮVODU –  v každém řádku je pouze jedno</vt:lpstr>
      <vt:lpstr>ŘEŠENÍ</vt:lpstr>
      <vt:lpstr>ZDROJE, ODKAZY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Steidlová</dc:creator>
  <cp:lastModifiedBy>Martin Seifert</cp:lastModifiedBy>
  <cp:revision>28</cp:revision>
  <dcterms:created xsi:type="dcterms:W3CDTF">2012-06-13T13:05:06Z</dcterms:created>
  <dcterms:modified xsi:type="dcterms:W3CDTF">2021-03-10T16:39:20Z</dcterms:modified>
</cp:coreProperties>
</file>