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6" r:id="rId2"/>
  </p:sldMasterIdLst>
  <p:sldIdLst>
    <p:sldId id="264" r:id="rId3"/>
    <p:sldId id="256" r:id="rId4"/>
    <p:sldId id="257" r:id="rId5"/>
    <p:sldId id="258" r:id="rId6"/>
    <p:sldId id="260" r:id="rId7"/>
    <p:sldId id="261" r:id="rId8"/>
    <p:sldId id="262" r:id="rId9"/>
    <p:sldId id="259" r:id="rId10"/>
    <p:sldId id="263" r:id="rId1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Schoolbook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nice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nice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nice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Přímá spojnice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Přímá spojnice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Přímá spojnice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ál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ál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ál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ál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ál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E37EA-275E-4DD6-B2A2-E045547BA61B}" type="datetimeFigureOut">
              <a:rPr lang="cs-CZ"/>
              <a:pPr>
                <a:defRPr/>
              </a:pPr>
              <a:t>13.04.2021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4FABDA-2E6D-4C3D-8E60-C972690D1A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CB1804-F5D2-4AD3-B578-E1204DA4236E}" type="datetimeFigureOut">
              <a:rPr lang="cs-CZ"/>
              <a:pPr>
                <a:defRPr/>
              </a:pPr>
              <a:t>13.04.2021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9AC3F1-A8B3-4829-9B0F-0BF94D81CD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659443-0624-4F79-9B9C-B222DB1C8695}" type="datetimeFigureOut">
              <a:rPr lang="cs-CZ"/>
              <a:pPr>
                <a:defRPr/>
              </a:pPr>
              <a:t>13.04.2021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D33788-0480-4AB1-B640-E1076AD642F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Přímá spojnice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Přímá spojnice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2" name="Přímá spojnice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3" name="Přímá spojnice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4" name="Přímá spojnice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5" name="Přímá spojnice 25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6" name="Obdélník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ál 27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ál 28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Ovál 29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0" name="Ovál 30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1" name="Ovál 31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/>
          </a:p>
        </p:txBody>
      </p:sp>
      <p:sp>
        <p:nvSpPr>
          <p:cNvPr id="22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E2119B-7F14-42AA-8B4C-7AA96051BC82}" type="datetimeFigureOut">
              <a:rPr lang="cs-CZ"/>
              <a:pPr>
                <a:defRPr/>
              </a:pPr>
              <a:t>13.04.2021</a:t>
            </a:fld>
            <a:endParaRPr lang="cs-CZ"/>
          </a:p>
        </p:txBody>
      </p:sp>
      <p:sp>
        <p:nvSpPr>
          <p:cNvPr id="23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4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C117A7-9C73-4126-BE49-DE337CB3B4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F47A409-AB4D-4A32-84E2-9B89B4D86BFD}" type="datetimeFigureOut">
              <a:rPr lang="cs-CZ"/>
              <a:pPr>
                <a:defRPr/>
              </a:pPr>
              <a:t>13.04.2021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4629AAF-9941-45FD-AAA1-D9F40E8F5B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Přímá spojnice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9" name="Přímá spojnice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0" name="Přímá spojnice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1" name="Přímá spojnice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2" name="Přímá spojnice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Ovál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Ovál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6" name="Ovál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7" name="Ovál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8" name="Ovál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9" name="Přímá spojnice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  <a:latin typeface="Century Schoolbook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fld id="{EF6C2414-0B1E-4BFE-99D9-D1CCB87C7FE2}" type="datetimeFigureOut">
              <a:rPr lang="cs-CZ"/>
              <a:pPr>
                <a:defRPr/>
              </a:pPr>
              <a:t>13.04.2021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>
                <a:solidFill>
                  <a:srgbClr val="FFF39D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F6306-C92E-43A4-85D8-F0E4558DBD6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F36733-5AB2-4F3F-9D91-A33EF59A51BB}" type="datetimeFigureOut">
              <a:rPr lang="cs-CZ"/>
              <a:pPr>
                <a:defRPr/>
              </a:pPr>
              <a:t>13.04.2021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E2848E-F775-4209-8041-45C21898C30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6D8E8-37EA-4D4B-A30D-747F3AC78B18}" type="datetimeFigureOut">
              <a:rPr lang="cs-CZ"/>
              <a:pPr>
                <a:defRPr/>
              </a:pPr>
              <a:t>13.04.2021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EDF4F-F1E0-4E14-9C09-79634F1182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7F4525D-C932-4115-A07E-E2B1A3274B13}" type="datetimeFigureOut">
              <a:rPr lang="cs-CZ"/>
              <a:pPr>
                <a:defRPr/>
              </a:pPr>
              <a:t>13.04.2021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DC114C1-6A37-4180-ADA8-98D133A45FF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DA12A1-6636-4079-A61C-8323539D5CD1}" type="datetimeFigureOut">
              <a:rPr lang="cs-CZ"/>
              <a:pPr>
                <a:defRPr/>
              </a:pPr>
              <a:t>13.04.2021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E602C-5981-4D67-8819-912A9647A59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Přímá spojnice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7" name="Přímá spojnice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Přímá spojnice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Přímá spojnice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Ovál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9B8C653-9878-4F08-A76D-FCB02F0AF164}" type="datetimeFigureOut">
              <a:rPr lang="cs-CZ"/>
              <a:pPr>
                <a:defRPr/>
              </a:pPr>
              <a:t>13.04.2021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3E671D0-6475-499E-922C-A9D2B0C4F87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7E91C1B-AC33-4C4C-AF56-AD41FC5E7E1C}" type="datetimeFigureOut">
              <a:rPr lang="cs-CZ"/>
              <a:pPr>
                <a:defRPr/>
              </a:pPr>
              <a:t>13.04.2021</a:t>
            </a:fld>
            <a:endParaRPr lang="cs-CZ"/>
          </a:p>
        </p:txBody>
      </p:sp>
      <p:sp>
        <p:nvSpPr>
          <p:cNvPr id="5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FA93C80-D025-4482-A50C-C39848CAEFC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6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6" name="Ovál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Přímá spojnice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Obdélní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Přímá spojnice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Přímá spojnice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11" name="Přímá spojnice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A83083A-D00D-4E73-9F57-1C3D78B4C58B}" type="datetimeFigureOut">
              <a:rPr lang="cs-CZ"/>
              <a:pPr>
                <a:defRPr/>
              </a:pPr>
              <a:t>13.04.2021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F612D38-959C-44F0-961A-FC31CB9D3C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F9A52-C75A-4DAD-A445-5E619F369E50}" type="datetimeFigureOut">
              <a:rPr lang="cs-CZ"/>
              <a:pPr>
                <a:defRPr/>
              </a:pPr>
              <a:t>13.04.2021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19DB-BCD3-49F9-82E6-B7226DD9BA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F512B-5FB1-4F16-8916-87DFC33B74FB}" type="datetimeFigureOut">
              <a:rPr lang="cs-CZ"/>
              <a:pPr>
                <a:defRPr/>
              </a:pPr>
              <a:t>13.04.2021</a:t>
            </a:fld>
            <a:endParaRPr lang="cs-CZ"/>
          </a:p>
        </p:txBody>
      </p:sp>
      <p:sp>
        <p:nvSpPr>
          <p:cNvPr id="5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C1240-FFD3-45C3-90AF-8AD0FD39B2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Obdélník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Obdélník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Obdélník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Přímá spojnice 18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Přímá spojnice 19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Přímá spojnice 20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Přímá spojnice 23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Přímá spojnice 2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Obdélník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ál 2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ál 27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ál 2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ál 29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ál 30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Přímá spojnice 31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62735F-9223-4EEC-9AEF-3E20C9BD3CF6}" type="datetimeFigureOut">
              <a:rPr lang="cs-CZ"/>
              <a:pPr>
                <a:defRPr/>
              </a:pPr>
              <a:t>13.04.2021</a:t>
            </a:fld>
            <a:endParaRPr lang="cs-CZ"/>
          </a:p>
        </p:txBody>
      </p:sp>
      <p:sp>
        <p:nvSpPr>
          <p:cNvPr id="21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2FFEB3-539E-42CD-89F4-A8635CF52F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2A778-0D48-4B5A-B913-CCED0E3ADFAC}" type="datetimeFigureOut">
              <a:rPr lang="cs-CZ"/>
              <a:pPr>
                <a:defRPr/>
              </a:pPr>
              <a:t>13.04.2021</a:t>
            </a:fld>
            <a:endParaRPr lang="cs-CZ"/>
          </a:p>
        </p:txBody>
      </p:sp>
      <p:sp>
        <p:nvSpPr>
          <p:cNvPr id="6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95AAFA-C25A-4AE3-978F-6BFA7897815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6E7A7-C9DF-4AAC-9B4E-1E3BFF2E8C6F}" type="datetimeFigureOut">
              <a:rPr lang="cs-CZ"/>
              <a:pPr>
                <a:defRPr/>
              </a:pPr>
              <a:t>13.04.2021</a:t>
            </a:fld>
            <a:endParaRPr lang="cs-CZ"/>
          </a:p>
        </p:txBody>
      </p:sp>
      <p:sp>
        <p:nvSpPr>
          <p:cNvPr id="8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FE539-281E-4323-992E-C1D403BCD1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E8F137F-32E1-4659-805E-98056023C366}" type="datetimeFigureOut">
              <a:rPr lang="cs-CZ"/>
              <a:pPr>
                <a:defRPr/>
              </a:pPr>
              <a:t>13.04.2021</a:t>
            </a:fld>
            <a:endParaRPr lang="cs-CZ"/>
          </a:p>
        </p:txBody>
      </p:sp>
      <p:sp>
        <p:nvSpPr>
          <p:cNvPr id="4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C0B55EC-6A97-4CC8-A2E9-4FFFB71F94A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5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0B1E76-89E7-4832-9591-429813DE90B0}" type="datetimeFigureOut">
              <a:rPr lang="cs-CZ"/>
              <a:pPr>
                <a:defRPr/>
              </a:pPr>
              <a:t>13.04.2021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C7B10D-B8C0-41F0-A111-0A075795E21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Přímá spojnice 14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Přímá spojnice 17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Přímá spojnice 1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Přímá spojnice 2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1" name="Ovál 2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2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62AD964D-5841-4923-AB5C-EAA172A67941}" type="datetimeFigureOut">
              <a:rPr lang="cs-CZ"/>
              <a:pPr>
                <a:defRPr/>
              </a:pPr>
              <a:t>13.04.2021</a:t>
            </a:fld>
            <a:endParaRPr lang="cs-CZ"/>
          </a:p>
        </p:txBody>
      </p:sp>
      <p:sp>
        <p:nvSpPr>
          <p:cNvPr id="13" name="Zástupný symbol pro číslo snímku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95B2D6D-728E-489E-A939-9AEA2AA7D91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římá spojnice 12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Ovál 14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Přímá spojnice 1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8" name="Obdélník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Přímá spojnice 1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Přímá spojnice 1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Přímá spojnice 23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cs-CZ" noProof="0" smtClean="0"/>
              <a:t>Kliknutím na ikonu přidáte obrázek.</a:t>
            </a:r>
            <a:endParaRPr lang="en-US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2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C80869A-221B-455D-9500-DC499BD1FA89}" type="datetimeFigureOut">
              <a:rPr lang="cs-CZ"/>
              <a:pPr>
                <a:defRPr/>
              </a:pPr>
              <a:t>13.04.2021</a:t>
            </a:fld>
            <a:endParaRPr lang="cs-CZ"/>
          </a:p>
        </p:txBody>
      </p:sp>
      <p:sp>
        <p:nvSpPr>
          <p:cNvPr id="13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5D4AB7F6-EBA1-464A-8283-368AB66FD7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28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9633A0-6D08-4671-80D2-5DD2FAED5048}" type="datetimeFigureOut">
              <a:rPr lang="cs-CZ"/>
              <a:pPr>
                <a:defRPr/>
              </a:pPr>
              <a:t>13.04.2021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32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4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4EB27B7-BDDF-40BF-A48C-FEFE84E51D0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798" r:id="rId4"/>
    <p:sldLayoutId id="2147483799" r:id="rId5"/>
    <p:sldLayoutId id="2147483811" r:id="rId6"/>
    <p:sldLayoutId id="2147483800" r:id="rId7"/>
    <p:sldLayoutId id="2147483812" r:id="rId8"/>
    <p:sldLayoutId id="2147483813" r:id="rId9"/>
    <p:sldLayoutId id="2147483801" r:id="rId10"/>
    <p:sldLayoutId id="21474838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052" name="Zástupný symbol pro text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1F67FE-5DE7-419C-BFBF-9EBF03D51EAB}" type="datetimeFigureOut">
              <a:rPr lang="cs-CZ"/>
              <a:pPr>
                <a:defRPr/>
              </a:pPr>
              <a:t>13.04.2021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rgbClr val="575F6D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black"/>
              </a:solidFill>
              <a:latin typeface="Century Schoolbook"/>
            </a:endParaRPr>
          </a:p>
        </p:txBody>
      </p:sp>
      <p:sp>
        <p:nvSpPr>
          <p:cNvPr id="2056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058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algn="ctr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12" name="Ová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FA11537-BC52-467A-A6CC-1B3546D4785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03" r:id="rId4"/>
    <p:sldLayoutId id="2147483804" r:id="rId5"/>
    <p:sldLayoutId id="2147483817" r:id="rId6"/>
    <p:sldLayoutId id="2147483805" r:id="rId7"/>
    <p:sldLayoutId id="2147483818" r:id="rId8"/>
    <p:sldLayoutId id="2147483819" r:id="rId9"/>
    <p:sldLayoutId id="2147483806" r:id="rId10"/>
    <p:sldLayoutId id="214748380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eaLnBrk="0" fontAlgn="base" hangingPunct="0">
        <a:spcBef>
          <a:spcPct val="20000"/>
        </a:spcBef>
        <a:spcAft>
          <a:spcPct val="0"/>
        </a:spcAft>
        <a:buClr>
          <a:srgbClr val="E0752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eaLnBrk="0" fontAlgn="base" hangingPunct="0">
        <a:spcBef>
          <a:spcPct val="20000"/>
        </a:spcBef>
        <a:spcAft>
          <a:spcPct val="0"/>
        </a:spcAft>
        <a:buClr>
          <a:srgbClr val="FEC3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eaLnBrk="0" fontAlgn="base" hangingPunct="0">
        <a:spcBef>
          <a:spcPct val="20000"/>
        </a:spcBef>
        <a:spcAft>
          <a:spcPct val="0"/>
        </a:spcAft>
        <a:buClr>
          <a:srgbClr val="BDCA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-hNk9VeHZYA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obrázek 2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260350"/>
            <a:ext cx="8064500" cy="12477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graphicFrame>
        <p:nvGraphicFramePr>
          <p:cNvPr id="2" name="Tabulka 1"/>
          <p:cNvGraphicFramePr>
            <a:graphicFrameLocks noGrp="1"/>
          </p:cNvGraphicFramePr>
          <p:nvPr/>
        </p:nvGraphicFramePr>
        <p:xfrm>
          <a:off x="350838" y="1508125"/>
          <a:ext cx="8037512" cy="51609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18756"/>
                <a:gridCol w="4018756"/>
              </a:tblGrid>
              <a:tr h="480457"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Vzdělávací</a:t>
                      </a:r>
                      <a:r>
                        <a:rPr lang="cs-CZ" sz="1400" baseline="0" dirty="0" smtClean="0"/>
                        <a:t> oblast:</a:t>
                      </a:r>
                      <a:endParaRPr lang="cs-CZ" sz="1400" dirty="0"/>
                    </a:p>
                  </a:txBody>
                  <a:tcPr marL="91433" marR="91433"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Teoretické vzdělávání</a:t>
                      </a:r>
                      <a:endParaRPr lang="cs-CZ" sz="1400" dirty="0"/>
                    </a:p>
                  </a:txBody>
                  <a:tcPr marL="91433" marR="91433" marT="45714" marB="45714" anchor="ctr"/>
                </a:tc>
              </a:tr>
              <a:tr h="480457">
                <a:tc>
                  <a:txBody>
                    <a:bodyPr/>
                    <a:lstStyle/>
                    <a:p>
                      <a:pPr algn="l"/>
                      <a:r>
                        <a:rPr lang="cs-CZ" sz="1400" dirty="0" smtClean="0"/>
                        <a:t>Tematická oblast:</a:t>
                      </a:r>
                      <a:endParaRPr lang="cs-CZ" sz="1400" dirty="0"/>
                    </a:p>
                  </a:txBody>
                  <a:tcPr marL="91433" marR="91433"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Realismus</a:t>
                      </a:r>
                      <a:r>
                        <a:rPr lang="cs-CZ" sz="1400" baseline="0" dirty="0" smtClean="0"/>
                        <a:t> v české literatuře</a:t>
                      </a:r>
                      <a:endParaRPr lang="cs-CZ" sz="1400" dirty="0"/>
                    </a:p>
                  </a:txBody>
                  <a:tcPr marL="91433" marR="91433" marT="45714" marB="45714" anchor="ctr"/>
                </a:tc>
              </a:tr>
              <a:tr h="48045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Název vyučovací oblasti:</a:t>
                      </a:r>
                      <a:endParaRPr lang="cs-CZ" sz="1400" dirty="0"/>
                    </a:p>
                  </a:txBody>
                  <a:tcPr marL="91433" marR="91433"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Představení E. Krásnohorské a jejího díla</a:t>
                      </a:r>
                      <a:endParaRPr lang="cs-CZ" sz="1400" dirty="0"/>
                    </a:p>
                  </a:txBody>
                  <a:tcPr marL="91433" marR="91433" marT="45714" marB="45714" anchor="ctr"/>
                </a:tc>
              </a:tr>
              <a:tr h="48045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Ročník / obor</a:t>
                      </a:r>
                      <a:r>
                        <a:rPr lang="cs-CZ" sz="1400" baseline="0" dirty="0" smtClean="0"/>
                        <a:t> studia:</a:t>
                      </a:r>
                      <a:endParaRPr lang="cs-CZ" sz="1400" dirty="0"/>
                    </a:p>
                  </a:txBody>
                  <a:tcPr marL="91433" marR="91433"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2. ročník / Hotelnictví a turismus</a:t>
                      </a:r>
                      <a:endParaRPr lang="cs-CZ" sz="1400" dirty="0"/>
                    </a:p>
                  </a:txBody>
                  <a:tcPr marL="91433" marR="91433" marT="45714" marB="45714" anchor="ctr"/>
                </a:tc>
              </a:tr>
              <a:tr h="480457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Vypracoval:</a:t>
                      </a:r>
                      <a:endParaRPr lang="cs-CZ" sz="1400" dirty="0"/>
                    </a:p>
                  </a:txBody>
                  <a:tcPr marL="91433" marR="91433"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Mgr. Jan Nedbal</a:t>
                      </a:r>
                      <a:endParaRPr lang="cs-CZ" sz="1400" dirty="0"/>
                    </a:p>
                  </a:txBody>
                  <a:tcPr marL="91433" marR="91433" marT="45714" marB="45714" anchor="ctr"/>
                </a:tc>
              </a:tr>
              <a:tr h="745589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Škola:</a:t>
                      </a:r>
                      <a:endParaRPr lang="cs-CZ" sz="1400" dirty="0"/>
                    </a:p>
                  </a:txBody>
                  <a:tcPr marL="91433" marR="91433"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Střední škola pedagogická, hotelnictví a služeb</a:t>
                      </a:r>
                      <a:r>
                        <a:rPr lang="cs-CZ" sz="1400" smtClean="0"/>
                        <a:t>, Litoměřice</a:t>
                      </a:r>
                      <a:endParaRPr lang="cs-CZ" sz="1400" dirty="0" smtClean="0"/>
                    </a:p>
                  </a:txBody>
                  <a:tcPr marL="91433" marR="91433" marT="45714" marB="45714" anchor="ctr"/>
                </a:tc>
              </a:tr>
              <a:tr h="521911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Ověřeno:</a:t>
                      </a:r>
                    </a:p>
                    <a:p>
                      <a:r>
                        <a:rPr lang="cs-CZ" sz="1400" dirty="0" smtClean="0"/>
                        <a:t>2.</a:t>
                      </a:r>
                      <a:r>
                        <a:rPr lang="cs-CZ" sz="1400" baseline="0" dirty="0" smtClean="0"/>
                        <a:t> pololetí školního roku 2012/2013</a:t>
                      </a:r>
                      <a:endParaRPr lang="cs-CZ" sz="1400" dirty="0"/>
                    </a:p>
                  </a:txBody>
                  <a:tcPr marL="91433" marR="91433"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III/2 VY_32_INOVACE</a:t>
                      </a:r>
                      <a:r>
                        <a:rPr lang="cs-CZ" sz="1400" baseline="0" dirty="0" smtClean="0"/>
                        <a:t>_DUM 290</a:t>
                      </a:r>
                      <a:endParaRPr lang="cs-CZ" sz="1400" dirty="0"/>
                    </a:p>
                  </a:txBody>
                  <a:tcPr marL="91433" marR="91433" marT="45714" marB="45714" anchor="ctr"/>
                </a:tc>
              </a:tr>
              <a:tr h="521911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Klíčová slova:</a:t>
                      </a:r>
                      <a:endParaRPr lang="cs-CZ" sz="1400" dirty="0"/>
                    </a:p>
                  </a:txBody>
                  <a:tcPr marL="91433" marR="91433"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Eliška Krásnohorská, ruchovci,</a:t>
                      </a:r>
                      <a:r>
                        <a:rPr lang="cs-CZ" sz="1400" baseline="0" dirty="0" smtClean="0"/>
                        <a:t> libreto</a:t>
                      </a:r>
                      <a:endParaRPr lang="cs-CZ" sz="1400" dirty="0"/>
                    </a:p>
                  </a:txBody>
                  <a:tcPr marL="91433" marR="91433" marT="45714" marB="45714" anchor="ctr"/>
                </a:tc>
              </a:tr>
              <a:tr h="969268">
                <a:tc>
                  <a:txBody>
                    <a:bodyPr/>
                    <a:lstStyle/>
                    <a:p>
                      <a:r>
                        <a:rPr lang="cs-CZ" sz="1400" dirty="0" smtClean="0"/>
                        <a:t>Anotace:</a:t>
                      </a:r>
                      <a:endParaRPr lang="cs-CZ" sz="1400" dirty="0"/>
                    </a:p>
                  </a:txBody>
                  <a:tcPr marL="91433" marR="91433" marT="45714" marB="45714" anchor="ctr"/>
                </a:tc>
                <a:tc>
                  <a:txBody>
                    <a:bodyPr/>
                    <a:lstStyle/>
                    <a:p>
                      <a:r>
                        <a:rPr lang="cs-CZ" sz="1400" baseline="0" dirty="0" smtClean="0"/>
                        <a:t>Výkladová prezentace představující autorku Elišku Krásnohorskou a její literární dílo</a:t>
                      </a:r>
                      <a:r>
                        <a:rPr lang="cs-CZ" sz="1300" baseline="0" dirty="0" smtClean="0"/>
                        <a:t>.</a:t>
                      </a:r>
                    </a:p>
                  </a:txBody>
                  <a:tcPr marL="91433" marR="91433" marT="45714" marB="45714"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388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4000" dirty="0" smtClean="0"/>
              <a:t>Eliška Krásnohorská</a:t>
            </a:r>
            <a:endParaRPr lang="cs-CZ" sz="4000" dirty="0"/>
          </a:p>
        </p:txBody>
      </p:sp>
      <p:sp>
        <p:nvSpPr>
          <p:cNvPr id="16387" name="Podnadpis 2"/>
          <p:cNvSpPr>
            <a:spLocks noGrp="1"/>
          </p:cNvSpPr>
          <p:nvPr>
            <p:ph type="subTitle" idx="1"/>
          </p:nvPr>
        </p:nvSpPr>
        <p:spPr>
          <a:xfrm>
            <a:off x="2286000" y="5003800"/>
            <a:ext cx="6172200" cy="1371600"/>
          </a:xfrm>
        </p:spPr>
        <p:txBody>
          <a:bodyPr/>
          <a:lstStyle/>
          <a:p>
            <a:pPr eaLnBrk="1" hangingPunct="1"/>
            <a:r>
              <a:rPr lang="cs-CZ" smtClean="0"/>
              <a:t>1847 - 1926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3600" b="1" dirty="0" smtClean="0"/>
              <a:t>Eliška Krásnohorská</a:t>
            </a:r>
            <a:endParaRPr lang="cs-CZ" sz="3600" b="1" dirty="0"/>
          </a:p>
        </p:txBody>
      </p:sp>
      <p:sp>
        <p:nvSpPr>
          <p:cNvPr id="921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spcBef>
                <a:spcPts val="1800"/>
              </a:spcBef>
              <a:defRPr/>
            </a:pPr>
            <a:r>
              <a:rPr lang="cs-CZ" sz="2800" dirty="0" smtClean="0"/>
              <a:t>Vlastním jménem Alžběta Pechová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sz="2800" dirty="0" smtClean="0"/>
              <a:t>Básnířka, literární kritička a jedna z iniciátorek ženského hnutí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sz="2800" dirty="0" smtClean="0"/>
              <a:t>Věnovala se překladatelské činnosti (Byron, </a:t>
            </a:r>
            <a:r>
              <a:rPr lang="cs-CZ" sz="2800" dirty="0" err="1" smtClean="0"/>
              <a:t>Mickiewicz</a:t>
            </a:r>
            <a:r>
              <a:rPr lang="cs-CZ" sz="2800" dirty="0" smtClean="0"/>
              <a:t>, Puškin…)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sz="2800" dirty="0" smtClean="0"/>
              <a:t>Byla teoretickou hlasatelkou národního poslání české poezie</a:t>
            </a:r>
          </a:p>
          <a:p>
            <a:pPr eaLnBrk="1" hangingPunct="1">
              <a:spcBef>
                <a:spcPts val="1800"/>
              </a:spcBef>
              <a:defRPr/>
            </a:pPr>
            <a:r>
              <a:rPr lang="cs-CZ" sz="2800" dirty="0" smtClean="0"/>
              <a:t>Odmítala nové umělecké směry přicházející k nám v 90. letech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77875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600" b="1" dirty="0">
                <a:solidFill>
                  <a:srgbClr val="575F6D"/>
                </a:solidFill>
              </a:rPr>
              <a:t>Eliška </a:t>
            </a:r>
            <a:r>
              <a:rPr lang="cs-CZ" sz="3600" b="1" dirty="0" smtClean="0">
                <a:solidFill>
                  <a:srgbClr val="575F6D"/>
                </a:solidFill>
              </a:rPr>
              <a:t>Krásnohorská </a:t>
            </a:r>
            <a:r>
              <a:rPr lang="cs-CZ" sz="1100" b="1" dirty="0" smtClean="0">
                <a:solidFill>
                  <a:srgbClr val="575F6D"/>
                </a:solidFill>
              </a:rPr>
              <a:t>(obr. 1)</a:t>
            </a:r>
            <a:endParaRPr lang="cs-CZ" dirty="0"/>
          </a:p>
        </p:txBody>
      </p:sp>
      <p:pic>
        <p:nvPicPr>
          <p:cNvPr id="18435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51050" y="1052513"/>
            <a:ext cx="4033838" cy="564356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1" dirty="0">
                <a:solidFill>
                  <a:srgbClr val="575F6D"/>
                </a:solidFill>
              </a:rPr>
              <a:t>Eliška Krásnohorská</a:t>
            </a:r>
            <a:endParaRPr lang="cs-CZ" dirty="0"/>
          </a:p>
        </p:txBody>
      </p:sp>
      <p:sp>
        <p:nvSpPr>
          <p:cNvPr id="19459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spcBef>
                <a:spcPts val="1800"/>
              </a:spcBef>
              <a:buClr>
                <a:srgbClr val="FE8637"/>
              </a:buClr>
            </a:pPr>
            <a:r>
              <a:rPr lang="cs-CZ" sz="2800" smtClean="0">
                <a:solidFill>
                  <a:srgbClr val="000000"/>
                </a:solidFill>
              </a:rPr>
              <a:t>Velice vzdělaná literární kritička se značným uměleckým rozhledem</a:t>
            </a:r>
          </a:p>
          <a:p>
            <a:pPr eaLnBrk="1" hangingPunct="1">
              <a:spcBef>
                <a:spcPts val="1800"/>
              </a:spcBef>
              <a:buClr>
                <a:srgbClr val="FE8637"/>
              </a:buClr>
            </a:pPr>
            <a:r>
              <a:rPr lang="cs-CZ" sz="2800" smtClean="0">
                <a:solidFill>
                  <a:srgbClr val="000000"/>
                </a:solidFill>
              </a:rPr>
              <a:t>Podílela se na založení prvního dívčího gymnázia Minerva</a:t>
            </a:r>
          </a:p>
          <a:p>
            <a:pPr eaLnBrk="1" hangingPunct="1">
              <a:spcBef>
                <a:spcPts val="1800"/>
              </a:spcBef>
              <a:buClr>
                <a:srgbClr val="FE8637"/>
              </a:buClr>
            </a:pPr>
            <a:r>
              <a:rPr lang="cs-CZ" sz="2800" smtClean="0">
                <a:solidFill>
                  <a:srgbClr val="000000"/>
                </a:solidFill>
              </a:rPr>
              <a:t>Zabývala se emancipačním hnutím, byla členkou a pak i starostkou Ženského výrobního spolku českého, který založila roku 1871 Karolína Světlá, a byla redaktorkou Ženských listů</a:t>
            </a:r>
          </a:p>
          <a:p>
            <a:pPr eaLnBrk="1" hangingPunct="1">
              <a:spcBef>
                <a:spcPts val="1800"/>
              </a:spcBef>
              <a:buClr>
                <a:srgbClr val="FE8637"/>
              </a:buClr>
            </a:pPr>
            <a:endParaRPr lang="cs-CZ" sz="2800" smtClean="0">
              <a:solidFill>
                <a:srgbClr val="000000"/>
              </a:solidFill>
            </a:endParaRPr>
          </a:p>
          <a:p>
            <a:pPr eaLnBrk="1" hangingPunct="1"/>
            <a:endParaRPr lang="cs-CZ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1" dirty="0" smtClean="0"/>
              <a:t>Dílo E. Krásnohorské</a:t>
            </a:r>
            <a:endParaRPr lang="cs-CZ" sz="3600" b="1" dirty="0"/>
          </a:p>
        </p:txBody>
      </p:sp>
      <p:sp>
        <p:nvSpPr>
          <p:cNvPr id="2048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spcBef>
                <a:spcPts val="1200"/>
              </a:spcBef>
            </a:pPr>
            <a:r>
              <a:rPr lang="cs-CZ" sz="2800" smtClean="0"/>
              <a:t>Čertova stěna </a:t>
            </a:r>
          </a:p>
          <a:p>
            <a:pPr eaLnBrk="1" hangingPunct="1">
              <a:spcBef>
                <a:spcPts val="1200"/>
              </a:spcBef>
            </a:pPr>
            <a:r>
              <a:rPr lang="cs-CZ" sz="2800" smtClean="0"/>
              <a:t>Hubička</a:t>
            </a:r>
          </a:p>
          <a:p>
            <a:pPr eaLnBrk="1" hangingPunct="1">
              <a:spcBef>
                <a:spcPts val="1200"/>
              </a:spcBef>
            </a:pPr>
            <a:r>
              <a:rPr lang="cs-CZ" sz="2800" smtClean="0"/>
              <a:t>Tajemství</a:t>
            </a:r>
          </a:p>
          <a:p>
            <a:pPr eaLnBrk="1" hangingPunct="1">
              <a:spcBef>
                <a:spcPts val="1200"/>
              </a:spcBef>
            </a:pPr>
            <a:endParaRPr lang="cs-CZ" sz="2800" smtClean="0"/>
          </a:p>
          <a:p>
            <a:pPr eaLnBrk="1" hangingPunct="1">
              <a:spcBef>
                <a:spcPts val="1200"/>
              </a:spcBef>
            </a:pPr>
            <a:endParaRPr lang="cs-CZ" sz="2800" smtClean="0"/>
          </a:p>
          <a:p>
            <a:pPr eaLnBrk="1" hangingPunct="1">
              <a:spcBef>
                <a:spcPts val="1200"/>
              </a:spcBef>
            </a:pPr>
            <a:r>
              <a:rPr lang="cs-CZ" sz="2800" smtClean="0"/>
              <a:t>Z máje žití</a:t>
            </a:r>
          </a:p>
          <a:p>
            <a:pPr eaLnBrk="1" hangingPunct="1">
              <a:spcBef>
                <a:spcPts val="1200"/>
              </a:spcBef>
            </a:pPr>
            <a:r>
              <a:rPr lang="cs-CZ" sz="2800" smtClean="0"/>
              <a:t>Ze Šumavy</a:t>
            </a:r>
          </a:p>
        </p:txBody>
      </p:sp>
      <p:sp>
        <p:nvSpPr>
          <p:cNvPr id="5" name="Šipka doprava 4"/>
          <p:cNvSpPr/>
          <p:nvPr/>
        </p:nvSpPr>
        <p:spPr>
          <a:xfrm>
            <a:off x="3348038" y="1628775"/>
            <a:ext cx="576262" cy="1944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485" name="TextovéPole 5"/>
          <p:cNvSpPr txBox="1">
            <a:spLocks noChangeArrowheads="1"/>
          </p:cNvSpPr>
          <p:nvPr/>
        </p:nvSpPr>
        <p:spPr bwMode="auto">
          <a:xfrm>
            <a:off x="3937000" y="2124075"/>
            <a:ext cx="46085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>
                <a:hlinkClick r:id="rId2" action="ppaction://hlinksldjump"/>
              </a:rPr>
              <a:t>libreta</a:t>
            </a:r>
            <a:r>
              <a:rPr lang="cs-CZ" sz="2800" b="1"/>
              <a:t> ke Smetanovým operám</a:t>
            </a:r>
          </a:p>
        </p:txBody>
      </p:sp>
      <p:sp>
        <p:nvSpPr>
          <p:cNvPr id="7" name="Šipka doprava 6"/>
          <p:cNvSpPr/>
          <p:nvPr/>
        </p:nvSpPr>
        <p:spPr>
          <a:xfrm>
            <a:off x="3348038" y="4076700"/>
            <a:ext cx="576262" cy="19446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/>
          </a:p>
        </p:txBody>
      </p:sp>
      <p:sp>
        <p:nvSpPr>
          <p:cNvPr id="20487" name="TextovéPole 7"/>
          <p:cNvSpPr txBox="1">
            <a:spLocks noChangeArrowheads="1"/>
          </p:cNvSpPr>
          <p:nvPr/>
        </p:nvSpPr>
        <p:spPr bwMode="auto">
          <a:xfrm>
            <a:off x="4211638" y="4508500"/>
            <a:ext cx="3313112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cs-CZ" sz="2800" b="1"/>
              <a:t>Básnické sbírky – intimní a přírodní lyrika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z="3600" b="1" dirty="0" smtClean="0"/>
              <a:t>Libreto</a:t>
            </a:r>
            <a:endParaRPr lang="cs-CZ" sz="3600" b="1" dirty="0"/>
          </a:p>
        </p:txBody>
      </p:sp>
      <p:sp>
        <p:nvSpPr>
          <p:cNvPr id="21507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39750" y="1557338"/>
            <a:ext cx="7777163" cy="4873625"/>
          </a:xfrm>
        </p:spPr>
        <p:txBody>
          <a:bodyPr/>
          <a:lstStyle/>
          <a:p>
            <a:pPr eaLnBrk="1" hangingPunct="1"/>
            <a:r>
              <a:rPr lang="cs-CZ" smtClean="0"/>
              <a:t>Libreto, scénický námět, je literární podklad hudebního uměleckého díla </a:t>
            </a:r>
          </a:p>
          <a:p>
            <a:pPr eaLnBrk="1" hangingPunct="1"/>
            <a:r>
              <a:rPr lang="cs-CZ" smtClean="0"/>
              <a:t>Hudební dílo může být například opera, opereta, kantáta, muzikál nebo balet</a:t>
            </a:r>
          </a:p>
          <a:p>
            <a:pPr eaLnBrk="1" hangingPunct="1"/>
            <a:r>
              <a:rPr lang="cs-CZ" smtClean="0"/>
              <a:t>Slovo libreto pochází z italštiny, kde znamená knížečka</a:t>
            </a:r>
          </a:p>
          <a:p>
            <a:pPr eaLnBrk="1" hangingPunct="1"/>
            <a:r>
              <a:rPr lang="cs-CZ" smtClean="0"/>
              <a:t>Libreto obsahuje námět díla, popis děje, texty jednotlivých zpívaných hudebních čísel, mluvené pasáže nebo popis pantomimy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z="3600" smtClean="0">
                <a:hlinkClick r:id="rId2"/>
              </a:rPr>
              <a:t>Ukázka – B. Smetana HUBIČKA</a:t>
            </a:r>
            <a:endParaRPr lang="cs-CZ" sz="3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Zdroje obrázků</a:t>
            </a:r>
            <a:endParaRPr lang="cs-CZ" dirty="0"/>
          </a:p>
        </p:txBody>
      </p:sp>
      <p:sp>
        <p:nvSpPr>
          <p:cNvPr id="22531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/>
            <a:r>
              <a:rPr lang="cs-CZ" smtClean="0"/>
              <a:t>Obr. 1 - http://cs.wikipedia.org/wiki/Soubor:Jan_Vil%C3%ADmek_Eli%C5%A1ka_Kr%C3%A1snohorsk%C3%A1.jpg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23555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625"/>
          </a:xfrm>
        </p:spPr>
        <p:txBody>
          <a:bodyPr/>
          <a:lstStyle/>
          <a:p>
            <a:pPr eaLnBrk="1" hangingPunct="1">
              <a:buClr>
                <a:srgbClr val="FE8637"/>
              </a:buClr>
            </a:pPr>
            <a:r>
              <a:rPr lang="cs-CZ" sz="2000" smtClean="0">
                <a:solidFill>
                  <a:srgbClr val="000000"/>
                </a:solidFill>
              </a:rPr>
              <a:t>Havlíčková, I. a kolektiv: Odmaturuj z literatury 2. Brno, Didaktis 2004.</a:t>
            </a:r>
          </a:p>
          <a:p>
            <a:pPr eaLnBrk="1" hangingPunct="1">
              <a:buClr>
                <a:srgbClr val="FE8637"/>
              </a:buClr>
            </a:pPr>
            <a:r>
              <a:rPr lang="cs-CZ" sz="2000" smtClean="0">
                <a:solidFill>
                  <a:srgbClr val="000000"/>
                </a:solidFill>
              </a:rPr>
              <a:t>Prokop, V.: Literatura 19. a počátku 20. století (od romantiků po buřiče). Sokolov, O. K.-Soft Sokolov 2000.</a:t>
            </a:r>
          </a:p>
          <a:p>
            <a:pPr eaLnBrk="1" hangingPunct="1">
              <a:buClr>
                <a:srgbClr val="FE8637"/>
              </a:buClr>
            </a:pPr>
            <a:r>
              <a:rPr lang="cs-CZ" sz="2000" smtClean="0">
                <a:solidFill>
                  <a:srgbClr val="000000"/>
                </a:solidFill>
              </a:rPr>
              <a:t>Lehár, J.: Česká literatura do počátku k dnešku. Praha, Nakladatelství Lidové noviny 2008.</a:t>
            </a:r>
          </a:p>
          <a:p>
            <a:pPr eaLnBrk="1" hangingPunct="1">
              <a:buClr>
                <a:srgbClr val="FE8637"/>
              </a:buClr>
            </a:pPr>
            <a:r>
              <a:rPr lang="cs-CZ" sz="2000" smtClean="0">
                <a:solidFill>
                  <a:srgbClr val="000000"/>
                </a:solidFill>
              </a:rPr>
              <a:t>Bauer, A.: Literatura na dlani – Přehled světové a české lit. Olomouc, Rubico 2001.</a:t>
            </a:r>
          </a:p>
          <a:p>
            <a:pPr eaLnBrk="1" hangingPunct="1">
              <a:buClr>
                <a:srgbClr val="FE8637"/>
              </a:buClr>
            </a:pPr>
            <a:r>
              <a:rPr lang="cs-CZ" sz="2000" smtClean="0">
                <a:solidFill>
                  <a:srgbClr val="000000"/>
                </a:solidFill>
              </a:rPr>
              <a:t>Sochorová, M.: Literatura v kostce. Havlíčkův Brod, Fragment 1996.</a:t>
            </a:r>
          </a:p>
          <a:p>
            <a:pPr eaLnBrk="1" hangingPunct="1">
              <a:buClr>
                <a:srgbClr val="FE8637"/>
              </a:buClr>
            </a:pPr>
            <a:r>
              <a:rPr lang="cs-CZ" sz="2000" smtClean="0">
                <a:solidFill>
                  <a:srgbClr val="000000"/>
                </a:solidFill>
              </a:rPr>
              <a:t>http://cs.wikipedia.org/wiki/Hlavn%C3%AD_strana</a:t>
            </a:r>
          </a:p>
          <a:p>
            <a:pPr eaLnBrk="1" hangingPunct="1">
              <a:buClr>
                <a:srgbClr val="FE8637"/>
              </a:buClr>
            </a:pPr>
            <a:r>
              <a:rPr lang="cs-CZ" sz="2000" smtClean="0">
                <a:solidFill>
                  <a:srgbClr val="000000"/>
                </a:solidFill>
              </a:rPr>
              <a:t>Hánová, E. a kol.: Odmaturuj z literatury. Brno, Didaktis 2002.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Arkýř">
    <a:dk1>
      <a:sysClr val="windowText" lastClr="000000"/>
    </a:dk1>
    <a:lt1>
      <a:sysClr val="window" lastClr="FFFFFF"/>
    </a:lt1>
    <a:dk2>
      <a:srgbClr val="575F6D"/>
    </a:dk2>
    <a:lt2>
      <a:srgbClr val="FFF39D"/>
    </a:lt2>
    <a:accent1>
      <a:srgbClr val="FE8637"/>
    </a:accent1>
    <a:accent2>
      <a:srgbClr val="7598D9"/>
    </a:accent2>
    <a:accent3>
      <a:srgbClr val="B32C16"/>
    </a:accent3>
    <a:accent4>
      <a:srgbClr val="F5CD2D"/>
    </a:accent4>
    <a:accent5>
      <a:srgbClr val="AEBAD5"/>
    </a:accent5>
    <a:accent6>
      <a:srgbClr val="777C84"/>
    </a:accent6>
    <a:hlink>
      <a:srgbClr val="D2611C"/>
    </a:hlink>
    <a:folHlink>
      <a:srgbClr val="3B435B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46</TotalTime>
  <Words>397</Words>
  <Application>Microsoft Office PowerPoint</Application>
  <PresentationFormat>Předvádění na obrazovce (4:3)</PresentationFormat>
  <Paragraphs>59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6" baseType="lpstr">
      <vt:lpstr>Century Schoolbook</vt:lpstr>
      <vt:lpstr>Arial</vt:lpstr>
      <vt:lpstr>Wingdings</vt:lpstr>
      <vt:lpstr>Wingdings 2</vt:lpstr>
      <vt:lpstr>Calibri</vt:lpstr>
      <vt:lpstr>Arkýř</vt:lpstr>
      <vt:lpstr>1_Arkýř</vt:lpstr>
      <vt:lpstr>Snímek 1</vt:lpstr>
      <vt:lpstr>Eliška Krásnohorská</vt:lpstr>
      <vt:lpstr>Eliška Krásnohorská</vt:lpstr>
      <vt:lpstr>Eliška Krásnohorská (obr. 1)</vt:lpstr>
      <vt:lpstr>Eliška Krásnohorská</vt:lpstr>
      <vt:lpstr>Dílo E. Krásnohorské</vt:lpstr>
      <vt:lpstr>Libreto</vt:lpstr>
      <vt:lpstr>Zdroje obrázků</vt:lpstr>
      <vt:lpstr>Zdroje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uzivatel</dc:creator>
  <cp:lastModifiedBy>Martin Seifert</cp:lastModifiedBy>
  <cp:revision>9</cp:revision>
  <dcterms:created xsi:type="dcterms:W3CDTF">2013-08-15T01:08:44Z</dcterms:created>
  <dcterms:modified xsi:type="dcterms:W3CDTF">2021-04-13T18:07:08Z</dcterms:modified>
</cp:coreProperties>
</file>