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99" r:id="rId2"/>
    <p:sldId id="257" r:id="rId3"/>
    <p:sldId id="309" r:id="rId4"/>
    <p:sldId id="267" r:id="rId5"/>
    <p:sldId id="307" r:id="rId6"/>
    <p:sldId id="310" r:id="rId7"/>
    <p:sldId id="308" r:id="rId8"/>
    <p:sldId id="311" r:id="rId9"/>
    <p:sldId id="301" r:id="rId10"/>
    <p:sldId id="302" r:id="rId11"/>
    <p:sldId id="300" r:id="rId12"/>
    <p:sldId id="303" r:id="rId13"/>
    <p:sldId id="306" r:id="rId14"/>
    <p:sldId id="304" r:id="rId15"/>
    <p:sldId id="305" r:id="rId16"/>
    <p:sldId id="313" r:id="rId17"/>
    <p:sldId id="312" r:id="rId18"/>
    <p:sldId id="314" r:id="rId1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82E5BD68-F8BA-479B-9CD5-DC91B610AFCF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312683E4-D1CA-4C5A-84E9-2E8CDDEC0A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9700-D4D0-478D-974A-707F0AA34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A440-D5B1-459F-B307-6E2A173D1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3140-1858-4674-8E8A-9FC477B694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F8E7E-0942-41EF-AE81-9065D7693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D8DA-E43F-47A6-99E9-FD4B1636C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C168-AE6E-4ECD-A249-20983322CC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535F-2DC1-46F7-9FDB-9FD831343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CBF8-F626-4630-9B81-378FF5C28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CF01-57BE-401F-8B82-BD1A2C728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5A50-9B9C-4C7B-93BC-C967B97D9D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1E4EF-5582-420C-B445-ED2674775B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2B32291-0A0A-41AD-A9CD-4247FBBD1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1" r:id="rId2"/>
    <p:sldLayoutId id="2147483840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41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délník 1"/>
          <p:cNvSpPr>
            <a:spLocks noChangeArrowheads="1"/>
          </p:cNvSpPr>
          <p:nvPr/>
        </p:nvSpPr>
        <p:spPr bwMode="auto">
          <a:xfrm>
            <a:off x="250825" y="404813"/>
            <a:ext cx="8713788" cy="3232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cs-CZ" sz="1800" dirty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</a:rPr>
              <a:t> </a:t>
            </a: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457200" indent="-457200"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cs-CZ" sz="2400" dirty="0">
                <a:latin typeface="Calibri"/>
                <a:ea typeface="Times New Roman"/>
                <a:cs typeface="Calibri"/>
              </a:rPr>
              <a:t>Elektrické vlastnosti látek</a:t>
            </a: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solidFill>
                <a:srgbClr val="FFFF00"/>
              </a:solidFill>
              <a:latin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solidFill>
                <a:srgbClr val="FFFF00"/>
              </a:solidFill>
              <a:latin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solidFill>
                <a:srgbClr val="FFFF00"/>
              </a:solidFill>
              <a:latin typeface="Calibri"/>
            </a:endParaRPr>
          </a:p>
          <a:p>
            <a:pPr marL="457200" indent="-457200">
              <a:buFontTx/>
              <a:buAutoNum type="romanUcPeriod"/>
              <a:defRPr/>
            </a:pPr>
            <a:endParaRPr lang="cs-CZ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23" name="Picture 17" descr="p8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696913"/>
            <a:ext cx="4075112" cy="2974975"/>
          </a:xfrm>
          <a:prstGeom prst="rect">
            <a:avLst/>
          </a:prstGeom>
          <a:noFill/>
          <a:ln w="57150" cmpd="thinThick">
            <a:solidFill>
              <a:srgbClr val="003399"/>
            </a:solidFill>
            <a:miter lim="800000"/>
            <a:headEnd/>
            <a:tailEnd/>
          </a:ln>
        </p:spPr>
      </p:pic>
      <p:pic>
        <p:nvPicPr>
          <p:cNvPr id="5124" name="Picture 6" descr="1c18_01_07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5950" y="4484688"/>
            <a:ext cx="2520950" cy="1955800"/>
          </a:xfrm>
          <a:prstGeom prst="rect">
            <a:avLst/>
          </a:prstGeom>
          <a:noFill/>
          <a:ln w="57150" cmpd="thinThick">
            <a:solidFill>
              <a:srgbClr val="003399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1"/>
          <p:cNvGrpSpPr>
            <a:grpSpLocks/>
          </p:cNvGrpSpPr>
          <p:nvPr/>
        </p:nvGrpSpPr>
        <p:grpSpPr bwMode="auto">
          <a:xfrm>
            <a:off x="4143375" y="2786063"/>
            <a:ext cx="857250" cy="785812"/>
            <a:chOff x="785786" y="286522"/>
            <a:chExt cx="1928826" cy="1999470"/>
          </a:xfrm>
        </p:grpSpPr>
        <p:cxnSp>
          <p:nvCxnSpPr>
            <p:cNvPr id="3" name="Přímá spojovací čára 2"/>
            <p:cNvCxnSpPr/>
            <p:nvPr/>
          </p:nvCxnSpPr>
          <p:spPr>
            <a:xfrm rot="10800000">
              <a:off x="785786" y="1284237"/>
              <a:ext cx="857256" cy="40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Přímá spojovací čára 3"/>
            <p:cNvCxnSpPr/>
            <p:nvPr/>
          </p:nvCxnSpPr>
          <p:spPr>
            <a:xfrm rot="5400000" flipH="1" flipV="1">
              <a:off x="1249955" y="751047"/>
              <a:ext cx="9290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ovací čára 4"/>
            <p:cNvCxnSpPr/>
            <p:nvPr/>
          </p:nvCxnSpPr>
          <p:spPr>
            <a:xfrm rot="10800000">
              <a:off x="1785918" y="1284237"/>
              <a:ext cx="928694" cy="40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 rot="5400000">
              <a:off x="1249955" y="1821470"/>
              <a:ext cx="9290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stenec 6"/>
            <p:cNvSpPr/>
            <p:nvPr/>
          </p:nvSpPr>
          <p:spPr>
            <a:xfrm>
              <a:off x="1643042" y="1215569"/>
              <a:ext cx="142876" cy="141375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4339" name="Skupina 102"/>
          <p:cNvGrpSpPr>
            <a:grpSpLocks/>
          </p:cNvGrpSpPr>
          <p:nvPr/>
        </p:nvGrpSpPr>
        <p:grpSpPr bwMode="auto">
          <a:xfrm>
            <a:off x="4000500" y="5000625"/>
            <a:ext cx="1725613" cy="82550"/>
            <a:chOff x="857224" y="5000636"/>
            <a:chExt cx="1724974" cy="81900"/>
          </a:xfrm>
        </p:grpSpPr>
        <p:sp>
          <p:nvSpPr>
            <p:cNvPr id="9" name="Prstenec 8"/>
            <p:cNvSpPr/>
            <p:nvPr/>
          </p:nvSpPr>
          <p:spPr>
            <a:xfrm>
              <a:off x="1357102" y="5000636"/>
              <a:ext cx="71411" cy="70875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10" name="Přímá spojovací čára 9"/>
            <p:cNvCxnSpPr>
              <a:endCxn id="13" idx="2"/>
            </p:cNvCxnSpPr>
            <p:nvPr/>
          </p:nvCxnSpPr>
          <p:spPr>
            <a:xfrm>
              <a:off x="1428512" y="5000636"/>
              <a:ext cx="428466" cy="36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1928390" y="5071511"/>
              <a:ext cx="653808" cy="11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0800000">
              <a:off x="857224" y="5071511"/>
              <a:ext cx="499878" cy="15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ipsa 12"/>
            <p:cNvSpPr/>
            <p:nvPr/>
          </p:nvSpPr>
          <p:spPr>
            <a:xfrm>
              <a:off x="1856979" y="5000636"/>
              <a:ext cx="71412" cy="70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4340" name="Skupina 13"/>
          <p:cNvGrpSpPr>
            <a:grpSpLocks/>
          </p:cNvGrpSpPr>
          <p:nvPr/>
        </p:nvGrpSpPr>
        <p:grpSpPr bwMode="auto">
          <a:xfrm>
            <a:off x="4143375" y="1714500"/>
            <a:ext cx="928688" cy="855663"/>
            <a:chOff x="5643570" y="2786058"/>
            <a:chExt cx="928694" cy="856462"/>
          </a:xfrm>
        </p:grpSpPr>
        <p:grpSp>
          <p:nvGrpSpPr>
            <p:cNvPr id="14356" name="Skupina 94"/>
            <p:cNvGrpSpPr>
              <a:grpSpLocks/>
            </p:cNvGrpSpPr>
            <p:nvPr/>
          </p:nvGrpSpPr>
          <p:grpSpPr bwMode="auto">
            <a:xfrm>
              <a:off x="6072198" y="2786058"/>
              <a:ext cx="72232" cy="856462"/>
              <a:chOff x="5572132" y="2643976"/>
              <a:chExt cx="72232" cy="856462"/>
            </a:xfrm>
          </p:grpSpPr>
          <p:cxnSp>
            <p:nvCxnSpPr>
              <p:cNvPr id="24" name="Přímá spojovací čára 23"/>
              <p:cNvCxnSpPr/>
              <p:nvPr/>
            </p:nvCxnSpPr>
            <p:spPr>
              <a:xfrm rot="5400000">
                <a:off x="5358413" y="3070619"/>
                <a:ext cx="429025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ovací čára 24"/>
              <p:cNvCxnSpPr/>
              <p:nvPr/>
            </p:nvCxnSpPr>
            <p:spPr>
              <a:xfrm rot="5400000">
                <a:off x="5216133" y="3071414"/>
                <a:ext cx="856462" cy="15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Přímá spojovací čára 15"/>
            <p:cNvCxnSpPr/>
            <p:nvPr/>
          </p:nvCxnSpPr>
          <p:spPr>
            <a:xfrm>
              <a:off x="5643570" y="3215083"/>
              <a:ext cx="285752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58" name="Skupina 98"/>
            <p:cNvGrpSpPr>
              <a:grpSpLocks/>
            </p:cNvGrpSpPr>
            <p:nvPr/>
          </p:nvGrpSpPr>
          <p:grpSpPr bwMode="auto">
            <a:xfrm>
              <a:off x="6215074" y="2786058"/>
              <a:ext cx="72232" cy="856462"/>
              <a:chOff x="5572132" y="2643976"/>
              <a:chExt cx="72232" cy="856462"/>
            </a:xfrm>
          </p:grpSpPr>
          <p:cxnSp>
            <p:nvCxnSpPr>
              <p:cNvPr id="22" name="Přímá spojovací čára 21"/>
              <p:cNvCxnSpPr/>
              <p:nvPr/>
            </p:nvCxnSpPr>
            <p:spPr>
              <a:xfrm rot="5400000">
                <a:off x="5358413" y="3070619"/>
                <a:ext cx="429025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čára 22"/>
              <p:cNvCxnSpPr/>
              <p:nvPr/>
            </p:nvCxnSpPr>
            <p:spPr>
              <a:xfrm rot="5400000">
                <a:off x="5216133" y="3071414"/>
                <a:ext cx="856462" cy="15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59" name="Skupina 101"/>
            <p:cNvGrpSpPr>
              <a:grpSpLocks/>
            </p:cNvGrpSpPr>
            <p:nvPr/>
          </p:nvGrpSpPr>
          <p:grpSpPr bwMode="auto">
            <a:xfrm>
              <a:off x="5929322" y="2786058"/>
              <a:ext cx="72232" cy="856462"/>
              <a:chOff x="5572132" y="2643976"/>
              <a:chExt cx="72232" cy="856462"/>
            </a:xfrm>
          </p:grpSpPr>
          <p:cxnSp>
            <p:nvCxnSpPr>
              <p:cNvPr id="20" name="Přímá spojovací čára 19"/>
              <p:cNvCxnSpPr/>
              <p:nvPr/>
            </p:nvCxnSpPr>
            <p:spPr>
              <a:xfrm rot="5400000">
                <a:off x="5358413" y="3070619"/>
                <a:ext cx="429025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ovací čára 20"/>
              <p:cNvCxnSpPr/>
              <p:nvPr/>
            </p:nvCxnSpPr>
            <p:spPr>
              <a:xfrm rot="5400000">
                <a:off x="5216133" y="3071414"/>
                <a:ext cx="856462" cy="15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Přímá spojovací čára 18"/>
            <p:cNvCxnSpPr/>
            <p:nvPr/>
          </p:nvCxnSpPr>
          <p:spPr>
            <a:xfrm>
              <a:off x="6286512" y="3215083"/>
              <a:ext cx="285752" cy="15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ovéPole 25"/>
          <p:cNvSpPr txBox="1"/>
          <p:nvPr/>
        </p:nvSpPr>
        <p:spPr>
          <a:xfrm>
            <a:off x="285750" y="285750"/>
            <a:ext cx="8501063" cy="10779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V elektrickém obvodu se setkáme </a:t>
            </a:r>
          </a:p>
          <a:p>
            <a:pPr>
              <a:defRPr/>
            </a:pPr>
            <a:r>
              <a:rPr lang="cs-CZ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s dalšími schematickými značkami.</a:t>
            </a:r>
            <a:endParaRPr lang="cs-CZ" sz="32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928688" y="1785938"/>
            <a:ext cx="2428875" cy="708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Baterie – složená ze tří článků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000125" y="2857500"/>
            <a:ext cx="2428875" cy="708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Vodivé spojení vodičů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000125" y="3857625"/>
            <a:ext cx="2428875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Křížení vodičů –bez  vodivého spojení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000125" y="5143500"/>
            <a:ext cx="2428875" cy="400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Spínač -sepnutý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14346" name="Skupina 33"/>
          <p:cNvGrpSpPr>
            <a:grpSpLocks/>
          </p:cNvGrpSpPr>
          <p:nvPr/>
        </p:nvGrpSpPr>
        <p:grpSpPr bwMode="auto">
          <a:xfrm>
            <a:off x="4286250" y="3930650"/>
            <a:ext cx="642938" cy="642938"/>
            <a:chOff x="4286248" y="3929860"/>
            <a:chExt cx="642942" cy="642942"/>
          </a:xfrm>
        </p:grpSpPr>
        <p:cxnSp>
          <p:nvCxnSpPr>
            <p:cNvPr id="33" name="Přímá spojovací čára 32"/>
            <p:cNvCxnSpPr/>
            <p:nvPr/>
          </p:nvCxnSpPr>
          <p:spPr>
            <a:xfrm rot="5400000">
              <a:off x="4250530" y="4249743"/>
              <a:ext cx="642942" cy="3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>
              <a:off x="4286248" y="4214025"/>
              <a:ext cx="642942" cy="3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Skupina 43"/>
          <p:cNvGrpSpPr>
            <a:grpSpLocks/>
          </p:cNvGrpSpPr>
          <p:nvPr/>
        </p:nvGrpSpPr>
        <p:grpSpPr bwMode="auto">
          <a:xfrm>
            <a:off x="4071938" y="5857875"/>
            <a:ext cx="1725612" cy="82550"/>
            <a:chOff x="4071934" y="5857892"/>
            <a:chExt cx="1724974" cy="81900"/>
          </a:xfrm>
        </p:grpSpPr>
        <p:sp>
          <p:nvSpPr>
            <p:cNvPr id="37" name="Prstenec 36"/>
            <p:cNvSpPr/>
            <p:nvPr/>
          </p:nvSpPr>
          <p:spPr>
            <a:xfrm>
              <a:off x="4571811" y="5857892"/>
              <a:ext cx="71412" cy="70875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39" name="Přímá spojovací čára 38"/>
            <p:cNvCxnSpPr/>
            <p:nvPr/>
          </p:nvCxnSpPr>
          <p:spPr>
            <a:xfrm>
              <a:off x="5143100" y="5928767"/>
              <a:ext cx="653808" cy="11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rot="10800000">
              <a:off x="4071934" y="5928767"/>
              <a:ext cx="499877" cy="15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ipsa 40"/>
            <p:cNvSpPr/>
            <p:nvPr/>
          </p:nvSpPr>
          <p:spPr>
            <a:xfrm>
              <a:off x="5071689" y="5857892"/>
              <a:ext cx="71411" cy="70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14348" name="TextovéPole 41"/>
          <p:cNvSpPr txBox="1">
            <a:spLocks noChangeArrowheads="1"/>
          </p:cNvSpPr>
          <p:nvPr/>
        </p:nvSpPr>
        <p:spPr bwMode="auto">
          <a:xfrm>
            <a:off x="4572000" y="5429250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~</a:t>
            </a:r>
            <a:endParaRPr lang="cs-CZ" sz="3200"/>
          </a:p>
        </p:txBody>
      </p:sp>
      <p:sp>
        <p:nvSpPr>
          <p:cNvPr id="43" name="TextovéPole 42"/>
          <p:cNvSpPr txBox="1"/>
          <p:nvPr/>
        </p:nvSpPr>
        <p:spPr>
          <a:xfrm>
            <a:off x="1000125" y="5786438"/>
            <a:ext cx="2428875" cy="708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Zdroj střídavého proudu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88" y="2143125"/>
            <a:ext cx="8429625" cy="2000250"/>
          </a:xfrm>
        </p:spPr>
        <p:txBody>
          <a:bodyPr rtlCol="0"/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Jednoduchý elektrický obvod získáme, když spojíme pomocí vodičů baterii se žárovkou. Do tohoto obvodu zapojujeme spínač, abychom ho mohli ovládat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cs-CZ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  <a:solidFill>
            <a:srgbClr val="6633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Elektrický obvod</a:t>
            </a:r>
            <a:endParaRPr lang="cs-CZ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4848900" y="3861830"/>
            <a:ext cx="3501256" cy="2500330"/>
            <a:chOff x="1071538" y="3857628"/>
            <a:chExt cx="3501256" cy="2500330"/>
          </a:xfrm>
          <a:noFill/>
        </p:grpSpPr>
        <p:grpSp>
          <p:nvGrpSpPr>
            <p:cNvPr id="8" name="Skupina 34"/>
            <p:cNvGrpSpPr/>
            <p:nvPr/>
          </p:nvGrpSpPr>
          <p:grpSpPr>
            <a:xfrm>
              <a:off x="1535883" y="5769638"/>
              <a:ext cx="629544" cy="73539"/>
              <a:chOff x="383401" y="2643182"/>
              <a:chExt cx="616699" cy="71438"/>
            </a:xfrm>
            <a:grpFill/>
          </p:grpSpPr>
          <p:sp>
            <p:nvSpPr>
              <p:cNvPr id="22" name="Prstenec 21"/>
              <p:cNvSpPr/>
              <p:nvPr/>
            </p:nvSpPr>
            <p:spPr>
              <a:xfrm>
                <a:off x="928662" y="2643182"/>
                <a:ext cx="71438" cy="71438"/>
              </a:xfrm>
              <a:prstGeom prst="donut">
                <a:avLst>
                  <a:gd name="adj" fmla="val 554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Přímá spojovací čára 22"/>
              <p:cNvCxnSpPr/>
              <p:nvPr/>
            </p:nvCxnSpPr>
            <p:spPr>
              <a:xfrm rot="16200000" flipH="1">
                <a:off x="664199" y="2378720"/>
                <a:ext cx="44640" cy="606236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Přímá spojovací čára 8"/>
            <p:cNvCxnSpPr/>
            <p:nvPr/>
          </p:nvCxnSpPr>
          <p:spPr>
            <a:xfrm>
              <a:off x="3551020" y="5843184"/>
              <a:ext cx="1020963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10800000">
              <a:off x="1071538" y="5843184"/>
              <a:ext cx="510449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3000287" y="5805604"/>
              <a:ext cx="1103087" cy="1621"/>
            </a:xfrm>
            <a:prstGeom prst="lin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3258291" y="5842370"/>
              <a:ext cx="440417" cy="811"/>
            </a:xfrm>
            <a:prstGeom prst="lin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10800000">
              <a:off x="2165427" y="5843184"/>
              <a:ext cx="1312667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Skupina 55"/>
            <p:cNvGrpSpPr/>
            <p:nvPr/>
          </p:nvGrpSpPr>
          <p:grpSpPr>
            <a:xfrm>
              <a:off x="2238353" y="3857628"/>
              <a:ext cx="933446" cy="941294"/>
              <a:chOff x="7500958" y="2643182"/>
              <a:chExt cx="914400" cy="914400"/>
            </a:xfrm>
            <a:grpFill/>
          </p:grpSpPr>
          <p:sp>
            <p:nvSpPr>
              <p:cNvPr id="19" name="Elipsa 18"/>
              <p:cNvSpPr/>
              <p:nvPr/>
            </p:nvSpPr>
            <p:spPr>
              <a:xfrm>
                <a:off x="7500958" y="2643182"/>
                <a:ext cx="914400" cy="914400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20" name="Přímá spojovací čára 19"/>
              <p:cNvCxnSpPr>
                <a:stCxn id="19" idx="7"/>
                <a:endCxn id="19" idx="3"/>
              </p:cNvCxnSpPr>
              <p:nvPr/>
            </p:nvCxnSpPr>
            <p:spPr>
              <a:xfrm rot="16200000" flipH="1" flipV="1">
                <a:off x="7634869" y="2777093"/>
                <a:ext cx="646578" cy="64657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ovací čára 20"/>
              <p:cNvCxnSpPr>
                <a:stCxn id="19" idx="1"/>
                <a:endCxn id="19" idx="5"/>
              </p:cNvCxnSpPr>
              <p:nvPr/>
            </p:nvCxnSpPr>
            <p:spPr>
              <a:xfrm rot="16200000" flipH="1">
                <a:off x="7634869" y="2777093"/>
                <a:ext cx="646578" cy="64657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Přímá spojovací čára 14"/>
            <p:cNvCxnSpPr/>
            <p:nvPr/>
          </p:nvCxnSpPr>
          <p:spPr>
            <a:xfrm>
              <a:off x="3186390" y="4372402"/>
              <a:ext cx="1385593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>
              <a:off x="1071538" y="4372402"/>
              <a:ext cx="1166815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 flipV="1">
              <a:off x="337775" y="5106165"/>
              <a:ext cx="1469148" cy="162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5400000" flipH="1" flipV="1">
              <a:off x="3837410" y="5106982"/>
              <a:ext cx="1469148" cy="162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Prstenec 23"/>
          <p:cNvSpPr/>
          <p:nvPr/>
        </p:nvSpPr>
        <p:spPr>
          <a:xfrm>
            <a:off x="2786063" y="5643563"/>
            <a:ext cx="71437" cy="71437"/>
          </a:xfrm>
          <a:prstGeom prst="donut">
            <a:avLst>
              <a:gd name="adj" fmla="val 554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071563" y="4572000"/>
            <a:ext cx="1020762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20"/>
          <p:cNvGrpSpPr>
            <a:grpSpLocks/>
          </p:cNvGrpSpPr>
          <p:nvPr/>
        </p:nvGrpSpPr>
        <p:grpSpPr bwMode="auto">
          <a:xfrm>
            <a:off x="1474788" y="4857750"/>
            <a:ext cx="1500187" cy="368300"/>
            <a:chOff x="2428860" y="3546656"/>
            <a:chExt cx="1500197" cy="367695"/>
          </a:xfrm>
        </p:grpSpPr>
        <p:sp>
          <p:nvSpPr>
            <p:cNvPr id="17" name="Prstenec 16"/>
            <p:cNvSpPr/>
            <p:nvPr/>
          </p:nvSpPr>
          <p:spPr>
            <a:xfrm>
              <a:off x="3378191" y="3841446"/>
              <a:ext cx="73025" cy="72905"/>
            </a:xfrm>
            <a:prstGeom prst="donut">
              <a:avLst>
                <a:gd name="adj" fmla="val 554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18" name="Přímá spojovací čára 17"/>
            <p:cNvCxnSpPr/>
            <p:nvPr/>
          </p:nvCxnSpPr>
          <p:spPr>
            <a:xfrm>
              <a:off x="2940038" y="3546656"/>
              <a:ext cx="500065" cy="356601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ovací čára 4"/>
            <p:cNvCxnSpPr/>
            <p:nvPr/>
          </p:nvCxnSpPr>
          <p:spPr>
            <a:xfrm rot="10800000">
              <a:off x="2428860" y="3857295"/>
              <a:ext cx="511178" cy="1585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 flipV="1">
              <a:off x="3428992" y="3857295"/>
              <a:ext cx="50006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21"/>
          <p:cNvGrpSpPr>
            <a:grpSpLocks/>
          </p:cNvGrpSpPr>
          <p:nvPr/>
        </p:nvGrpSpPr>
        <p:grpSpPr bwMode="auto">
          <a:xfrm>
            <a:off x="1489075" y="1201738"/>
            <a:ext cx="933450" cy="941387"/>
            <a:chOff x="3524237" y="1928802"/>
            <a:chExt cx="933446" cy="941294"/>
          </a:xfrm>
        </p:grpSpPr>
        <p:sp>
          <p:nvSpPr>
            <p:cNvPr id="14" name="Elipsa 13"/>
            <p:cNvSpPr/>
            <p:nvPr/>
          </p:nvSpPr>
          <p:spPr>
            <a:xfrm>
              <a:off x="3524237" y="1928802"/>
              <a:ext cx="933446" cy="9412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5" name="Přímá spojovací čára 14"/>
            <p:cNvCxnSpPr>
              <a:stCxn id="14" idx="7"/>
              <a:endCxn id="14" idx="3"/>
            </p:cNvCxnSpPr>
            <p:nvPr/>
          </p:nvCxnSpPr>
          <p:spPr>
            <a:xfrm rot="16200000" flipH="1" flipV="1">
              <a:off x="3658411" y="2069251"/>
              <a:ext cx="665097" cy="66039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>
              <a:stCxn id="14" idx="1"/>
              <a:endCxn id="14" idx="5"/>
            </p:cNvCxnSpPr>
            <p:nvPr/>
          </p:nvCxnSpPr>
          <p:spPr>
            <a:xfrm rot="16200000" flipH="1">
              <a:off x="3658411" y="2069251"/>
              <a:ext cx="665097" cy="66039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Přímá spojovací čára 9"/>
          <p:cNvCxnSpPr/>
          <p:nvPr/>
        </p:nvCxnSpPr>
        <p:spPr>
          <a:xfrm>
            <a:off x="1000125" y="2571750"/>
            <a:ext cx="1385888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928688" y="4357688"/>
            <a:ext cx="1166812" cy="158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1357313" y="3402013"/>
            <a:ext cx="1468437" cy="158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981075" y="3376613"/>
            <a:ext cx="1468437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ovéPole 18"/>
          <p:cNvSpPr txBox="1">
            <a:spLocks noChangeArrowheads="1"/>
          </p:cNvSpPr>
          <p:nvPr/>
        </p:nvSpPr>
        <p:spPr bwMode="auto">
          <a:xfrm>
            <a:off x="214313" y="0"/>
            <a:ext cx="8501062" cy="1077913"/>
          </a:xfrm>
          <a:prstGeom prst="rect">
            <a:avLst/>
          </a:prstGeom>
          <a:solidFill>
            <a:srgbClr val="472B1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Schéma obvodu. Obvod kreslíme pomocí schematických značek.</a:t>
            </a:r>
          </a:p>
        </p:txBody>
      </p:sp>
      <p:grpSp>
        <p:nvGrpSpPr>
          <p:cNvPr id="9" name="Skupina 28"/>
          <p:cNvGrpSpPr>
            <a:grpSpLocks/>
          </p:cNvGrpSpPr>
          <p:nvPr/>
        </p:nvGrpSpPr>
        <p:grpSpPr bwMode="auto">
          <a:xfrm>
            <a:off x="1860550" y="5338763"/>
            <a:ext cx="571500" cy="1103312"/>
            <a:chOff x="4572000" y="3326045"/>
            <a:chExt cx="571504" cy="1103087"/>
          </a:xfrm>
        </p:grpSpPr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4286365" y="3876794"/>
              <a:ext cx="1103087" cy="1587"/>
            </a:xfrm>
            <a:prstGeom prst="lin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5400000" flipH="1" flipV="1">
              <a:off x="4544265" y="3914094"/>
              <a:ext cx="439647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4857752" y="3929172"/>
              <a:ext cx="28575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čára 23"/>
            <p:cNvCxnSpPr/>
            <p:nvPr/>
          </p:nvCxnSpPr>
          <p:spPr>
            <a:xfrm>
              <a:off x="4572000" y="3929172"/>
              <a:ext cx="23495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29"/>
          <p:cNvGrpSpPr/>
          <p:nvPr/>
        </p:nvGrpSpPr>
        <p:grpSpPr>
          <a:xfrm>
            <a:off x="3428992" y="2143116"/>
            <a:ext cx="3501256" cy="2500330"/>
            <a:chOff x="1071538" y="3857628"/>
            <a:chExt cx="3501256" cy="2500330"/>
          </a:xfrm>
          <a:noFill/>
        </p:grpSpPr>
        <p:grpSp>
          <p:nvGrpSpPr>
            <p:cNvPr id="21" name="Skupina 34"/>
            <p:cNvGrpSpPr/>
            <p:nvPr/>
          </p:nvGrpSpPr>
          <p:grpSpPr>
            <a:xfrm>
              <a:off x="1654946" y="5475482"/>
              <a:ext cx="510482" cy="367695"/>
              <a:chOff x="500034" y="2357430"/>
              <a:chExt cx="500066" cy="357190"/>
            </a:xfrm>
            <a:grpFill/>
          </p:grpSpPr>
          <p:sp>
            <p:nvSpPr>
              <p:cNvPr id="45" name="Prstenec 44"/>
              <p:cNvSpPr/>
              <p:nvPr/>
            </p:nvSpPr>
            <p:spPr>
              <a:xfrm>
                <a:off x="928662" y="2643182"/>
                <a:ext cx="71438" cy="71438"/>
              </a:xfrm>
              <a:prstGeom prst="donut">
                <a:avLst>
                  <a:gd name="adj" fmla="val 554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Přímá spojovací čára 45"/>
              <p:cNvCxnSpPr/>
              <p:nvPr/>
            </p:nvCxnSpPr>
            <p:spPr>
              <a:xfrm>
                <a:off x="500034" y="2357430"/>
                <a:ext cx="489604" cy="34672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Přímá spojovací čára 31"/>
            <p:cNvCxnSpPr/>
            <p:nvPr/>
          </p:nvCxnSpPr>
          <p:spPr>
            <a:xfrm>
              <a:off x="3551020" y="5843184"/>
              <a:ext cx="1020963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10800000">
              <a:off x="1071538" y="5843184"/>
              <a:ext cx="510449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5400000" flipH="1" flipV="1">
              <a:off x="3000287" y="5805604"/>
              <a:ext cx="1103087" cy="1621"/>
            </a:xfrm>
            <a:prstGeom prst="lin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 rot="5400000" flipH="1" flipV="1">
              <a:off x="3258291" y="5842370"/>
              <a:ext cx="440417" cy="811"/>
            </a:xfrm>
            <a:prstGeom prst="lin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 rot="10800000">
              <a:off x="2165427" y="5843184"/>
              <a:ext cx="1312667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Skupina 55"/>
            <p:cNvGrpSpPr/>
            <p:nvPr/>
          </p:nvGrpSpPr>
          <p:grpSpPr>
            <a:xfrm>
              <a:off x="2238353" y="3857628"/>
              <a:ext cx="933446" cy="941294"/>
              <a:chOff x="7500958" y="2643182"/>
              <a:chExt cx="914400" cy="914400"/>
            </a:xfrm>
            <a:grpFill/>
          </p:grpSpPr>
          <p:sp>
            <p:nvSpPr>
              <p:cNvPr id="42" name="Elipsa 41"/>
              <p:cNvSpPr/>
              <p:nvPr/>
            </p:nvSpPr>
            <p:spPr>
              <a:xfrm>
                <a:off x="7500958" y="2643182"/>
                <a:ext cx="914400" cy="914400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43" name="Přímá spojovací čára 42"/>
              <p:cNvCxnSpPr>
                <a:stCxn id="42" idx="7"/>
                <a:endCxn id="42" idx="3"/>
              </p:cNvCxnSpPr>
              <p:nvPr/>
            </p:nvCxnSpPr>
            <p:spPr>
              <a:xfrm rot="16200000" flipH="1" flipV="1">
                <a:off x="7634869" y="2777093"/>
                <a:ext cx="646578" cy="64657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>
                <a:stCxn id="42" idx="1"/>
                <a:endCxn id="42" idx="5"/>
              </p:cNvCxnSpPr>
              <p:nvPr/>
            </p:nvCxnSpPr>
            <p:spPr>
              <a:xfrm rot="16200000" flipH="1">
                <a:off x="7634869" y="2777093"/>
                <a:ext cx="646578" cy="64657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Přímá spojovací čára 37"/>
            <p:cNvCxnSpPr/>
            <p:nvPr/>
          </p:nvCxnSpPr>
          <p:spPr>
            <a:xfrm>
              <a:off x="3186390" y="4372402"/>
              <a:ext cx="1385593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/>
            <p:nvPr/>
          </p:nvCxnSpPr>
          <p:spPr>
            <a:xfrm>
              <a:off x="1071538" y="4372402"/>
              <a:ext cx="1166815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rot="5400000" flipH="1" flipV="1">
              <a:off x="337775" y="5106165"/>
              <a:ext cx="1469148" cy="162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 flipH="1" flipV="1">
              <a:off x="3837410" y="5106982"/>
              <a:ext cx="1469148" cy="162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Přímá spojovací čára 46"/>
          <p:cNvCxnSpPr/>
          <p:nvPr/>
        </p:nvCxnSpPr>
        <p:spPr>
          <a:xfrm>
            <a:off x="928688" y="4214813"/>
            <a:ext cx="1181100" cy="1111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>
            <a:spLocks noChangeArrowheads="1"/>
          </p:cNvSpPr>
          <p:nvPr/>
        </p:nvSpPr>
        <p:spPr bwMode="auto">
          <a:xfrm>
            <a:off x="214313" y="1214438"/>
            <a:ext cx="1477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Žárovka</a:t>
            </a:r>
          </a:p>
        </p:txBody>
      </p: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214313" y="3000375"/>
            <a:ext cx="1260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Vodiče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14313" y="4643438"/>
            <a:ext cx="1477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Spínač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214313" y="5572125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Zdroj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38698 0.08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46996 -0.2567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0.57274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3334 0.0076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49601 0.009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0.39375 -0.0314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3 0.01689 L 0.2849 -0.151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allAtOnce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071563" y="4572000"/>
            <a:ext cx="1020762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20"/>
          <p:cNvGrpSpPr>
            <a:grpSpLocks/>
          </p:cNvGrpSpPr>
          <p:nvPr/>
        </p:nvGrpSpPr>
        <p:grpSpPr bwMode="auto">
          <a:xfrm>
            <a:off x="857250" y="4857750"/>
            <a:ext cx="1500188" cy="368300"/>
            <a:chOff x="2428860" y="3546656"/>
            <a:chExt cx="1500197" cy="367695"/>
          </a:xfrm>
        </p:grpSpPr>
        <p:sp>
          <p:nvSpPr>
            <p:cNvPr id="17" name="Prstenec 16"/>
            <p:cNvSpPr/>
            <p:nvPr/>
          </p:nvSpPr>
          <p:spPr>
            <a:xfrm>
              <a:off x="3378191" y="3841446"/>
              <a:ext cx="73025" cy="72905"/>
            </a:xfrm>
            <a:prstGeom prst="donut">
              <a:avLst>
                <a:gd name="adj" fmla="val 554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18" name="Přímá spojovací čára 17"/>
            <p:cNvCxnSpPr/>
            <p:nvPr/>
          </p:nvCxnSpPr>
          <p:spPr>
            <a:xfrm>
              <a:off x="2940038" y="3546656"/>
              <a:ext cx="500066" cy="356601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ovací čára 4"/>
            <p:cNvCxnSpPr/>
            <p:nvPr/>
          </p:nvCxnSpPr>
          <p:spPr>
            <a:xfrm rot="10800000">
              <a:off x="2428860" y="3857295"/>
              <a:ext cx="511178" cy="1585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 flipV="1">
              <a:off x="3428991" y="3857295"/>
              <a:ext cx="5000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21"/>
          <p:cNvGrpSpPr>
            <a:grpSpLocks/>
          </p:cNvGrpSpPr>
          <p:nvPr/>
        </p:nvGrpSpPr>
        <p:grpSpPr bwMode="auto">
          <a:xfrm>
            <a:off x="1071563" y="1571625"/>
            <a:ext cx="933450" cy="941388"/>
            <a:chOff x="3524237" y="1928802"/>
            <a:chExt cx="933446" cy="941294"/>
          </a:xfrm>
        </p:grpSpPr>
        <p:sp>
          <p:nvSpPr>
            <p:cNvPr id="14" name="Elipsa 13"/>
            <p:cNvSpPr/>
            <p:nvPr/>
          </p:nvSpPr>
          <p:spPr>
            <a:xfrm>
              <a:off x="3524237" y="1928802"/>
              <a:ext cx="933446" cy="9412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5" name="Přímá spojovací čára 14"/>
            <p:cNvCxnSpPr>
              <a:stCxn id="14" idx="7"/>
              <a:endCxn id="14" idx="3"/>
            </p:cNvCxnSpPr>
            <p:nvPr/>
          </p:nvCxnSpPr>
          <p:spPr>
            <a:xfrm rot="16200000" flipH="1" flipV="1">
              <a:off x="3658412" y="2069250"/>
              <a:ext cx="665096" cy="66039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>
              <a:stCxn id="14" idx="1"/>
              <a:endCxn id="14" idx="5"/>
            </p:cNvCxnSpPr>
            <p:nvPr/>
          </p:nvCxnSpPr>
          <p:spPr>
            <a:xfrm rot="16200000" flipH="1">
              <a:off x="3658412" y="2069250"/>
              <a:ext cx="665096" cy="66039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Přímá spojovací čára 9"/>
          <p:cNvCxnSpPr/>
          <p:nvPr/>
        </p:nvCxnSpPr>
        <p:spPr>
          <a:xfrm>
            <a:off x="1000125" y="2571750"/>
            <a:ext cx="1385888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928688" y="4357688"/>
            <a:ext cx="1166812" cy="158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552450" y="3376613"/>
            <a:ext cx="1468437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981075" y="3376613"/>
            <a:ext cx="1468437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ovéPole 18"/>
          <p:cNvSpPr txBox="1">
            <a:spLocks noChangeArrowheads="1"/>
          </p:cNvSpPr>
          <p:nvPr/>
        </p:nvSpPr>
        <p:spPr bwMode="auto">
          <a:xfrm>
            <a:off x="214313" y="0"/>
            <a:ext cx="8501062" cy="1077913"/>
          </a:xfrm>
          <a:prstGeom prst="rect">
            <a:avLst/>
          </a:prstGeom>
          <a:solidFill>
            <a:srgbClr val="472B1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Schéma obvodu. Obvod kreslíme pomocí schematických značek.</a:t>
            </a:r>
          </a:p>
        </p:txBody>
      </p:sp>
      <p:grpSp>
        <p:nvGrpSpPr>
          <p:cNvPr id="9" name="Skupina 28"/>
          <p:cNvGrpSpPr>
            <a:grpSpLocks/>
          </p:cNvGrpSpPr>
          <p:nvPr/>
        </p:nvGrpSpPr>
        <p:grpSpPr bwMode="auto">
          <a:xfrm>
            <a:off x="1357313" y="5286375"/>
            <a:ext cx="571500" cy="1103313"/>
            <a:chOff x="4572000" y="3326045"/>
            <a:chExt cx="571504" cy="1103087"/>
          </a:xfrm>
        </p:grpSpPr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4286364" y="3876795"/>
              <a:ext cx="1103087" cy="1588"/>
            </a:xfrm>
            <a:prstGeom prst="lin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5400000" flipH="1" flipV="1">
              <a:off x="4544264" y="3914094"/>
              <a:ext cx="439648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4857752" y="3929171"/>
              <a:ext cx="28575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čára 23"/>
            <p:cNvCxnSpPr/>
            <p:nvPr/>
          </p:nvCxnSpPr>
          <p:spPr>
            <a:xfrm>
              <a:off x="4572000" y="3929171"/>
              <a:ext cx="23495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29"/>
          <p:cNvGrpSpPr/>
          <p:nvPr/>
        </p:nvGrpSpPr>
        <p:grpSpPr>
          <a:xfrm>
            <a:off x="3428992" y="2143116"/>
            <a:ext cx="3501256" cy="2500330"/>
            <a:chOff x="1071538" y="3857628"/>
            <a:chExt cx="3501256" cy="2500330"/>
          </a:xfrm>
          <a:noFill/>
        </p:grpSpPr>
        <p:grpSp>
          <p:nvGrpSpPr>
            <p:cNvPr id="21" name="Skupina 34"/>
            <p:cNvGrpSpPr/>
            <p:nvPr/>
          </p:nvGrpSpPr>
          <p:grpSpPr>
            <a:xfrm>
              <a:off x="1654946" y="5475482"/>
              <a:ext cx="510482" cy="367695"/>
              <a:chOff x="500034" y="2357430"/>
              <a:chExt cx="500066" cy="357190"/>
            </a:xfrm>
            <a:grpFill/>
          </p:grpSpPr>
          <p:sp>
            <p:nvSpPr>
              <p:cNvPr id="45" name="Prstenec 44"/>
              <p:cNvSpPr/>
              <p:nvPr/>
            </p:nvSpPr>
            <p:spPr>
              <a:xfrm>
                <a:off x="928662" y="2643182"/>
                <a:ext cx="71438" cy="71438"/>
              </a:xfrm>
              <a:prstGeom prst="donut">
                <a:avLst>
                  <a:gd name="adj" fmla="val 554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Přímá spojovací čára 45"/>
              <p:cNvCxnSpPr/>
              <p:nvPr/>
            </p:nvCxnSpPr>
            <p:spPr>
              <a:xfrm>
                <a:off x="500034" y="2357430"/>
                <a:ext cx="489604" cy="34672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Přímá spojovací čára 31"/>
            <p:cNvCxnSpPr/>
            <p:nvPr/>
          </p:nvCxnSpPr>
          <p:spPr>
            <a:xfrm>
              <a:off x="3551020" y="5843184"/>
              <a:ext cx="1020963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10800000">
              <a:off x="1071538" y="5843184"/>
              <a:ext cx="510449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5400000" flipH="1" flipV="1">
              <a:off x="3000287" y="5805604"/>
              <a:ext cx="1103087" cy="1621"/>
            </a:xfrm>
            <a:prstGeom prst="lin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 rot="5400000" flipH="1" flipV="1">
              <a:off x="3258291" y="5842370"/>
              <a:ext cx="440417" cy="811"/>
            </a:xfrm>
            <a:prstGeom prst="line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 rot="10800000">
              <a:off x="2165427" y="5843184"/>
              <a:ext cx="1312667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Skupina 55"/>
            <p:cNvGrpSpPr/>
            <p:nvPr/>
          </p:nvGrpSpPr>
          <p:grpSpPr>
            <a:xfrm>
              <a:off x="2238353" y="3857628"/>
              <a:ext cx="933446" cy="941294"/>
              <a:chOff x="7500958" y="2643182"/>
              <a:chExt cx="914400" cy="914400"/>
            </a:xfrm>
            <a:grpFill/>
          </p:grpSpPr>
          <p:sp>
            <p:nvSpPr>
              <p:cNvPr id="42" name="Elipsa 41"/>
              <p:cNvSpPr/>
              <p:nvPr/>
            </p:nvSpPr>
            <p:spPr>
              <a:xfrm>
                <a:off x="7500958" y="2643182"/>
                <a:ext cx="914400" cy="914400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43" name="Přímá spojovací čára 42"/>
              <p:cNvCxnSpPr>
                <a:stCxn id="42" idx="7"/>
                <a:endCxn id="42" idx="3"/>
              </p:cNvCxnSpPr>
              <p:nvPr/>
            </p:nvCxnSpPr>
            <p:spPr>
              <a:xfrm rot="16200000" flipH="1" flipV="1">
                <a:off x="7634869" y="2777093"/>
                <a:ext cx="646578" cy="64657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>
                <a:stCxn id="42" idx="1"/>
                <a:endCxn id="42" idx="5"/>
              </p:cNvCxnSpPr>
              <p:nvPr/>
            </p:nvCxnSpPr>
            <p:spPr>
              <a:xfrm rot="16200000" flipH="1">
                <a:off x="7634869" y="2777093"/>
                <a:ext cx="646578" cy="64657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Přímá spojovací čára 37"/>
            <p:cNvCxnSpPr/>
            <p:nvPr/>
          </p:nvCxnSpPr>
          <p:spPr>
            <a:xfrm>
              <a:off x="3186390" y="4372402"/>
              <a:ext cx="1385593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/>
            <p:nvPr/>
          </p:nvCxnSpPr>
          <p:spPr>
            <a:xfrm>
              <a:off x="1071538" y="4372402"/>
              <a:ext cx="1166815" cy="163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rot="5400000" flipH="1" flipV="1">
              <a:off x="337775" y="5106165"/>
              <a:ext cx="1469148" cy="162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 flipH="1" flipV="1">
              <a:off x="3837410" y="5106982"/>
              <a:ext cx="1469148" cy="162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Přímá spojovací čára 46"/>
          <p:cNvCxnSpPr/>
          <p:nvPr/>
        </p:nvCxnSpPr>
        <p:spPr>
          <a:xfrm>
            <a:off x="928688" y="4214813"/>
            <a:ext cx="1181100" cy="1111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>
            <a:spLocks noChangeArrowheads="1"/>
          </p:cNvSpPr>
          <p:nvPr/>
        </p:nvSpPr>
        <p:spPr bwMode="auto">
          <a:xfrm>
            <a:off x="2311400" y="133985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Žárovka</a:t>
            </a:r>
          </a:p>
        </p:txBody>
      </p: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1973263" y="2816225"/>
            <a:ext cx="12525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Vodiče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311400" y="4643438"/>
            <a:ext cx="145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Spínač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214313" y="5572125"/>
            <a:ext cx="1260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Zdroj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38698 0.08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46996 -0.2567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0.57274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3334 0.0076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49601 0.009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0.39375 -0.0314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3 0.01689 L 0.2849 -0.151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allAtOnce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88" y="3684588"/>
            <a:ext cx="8429625" cy="914400"/>
          </a:xfrm>
          <a:solidFill>
            <a:schemeClr val="bg2">
              <a:lumMod val="90000"/>
            </a:schemeClr>
          </a:solidFill>
        </p:spPr>
        <p:txBody>
          <a:bodyPr rtlCol="0">
            <a:noAutofit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Obvodem protéká elektrický proud, když jsou všechny jeho součásti vodivě spojeny a spínač je sepnut.</a:t>
            </a:r>
            <a:endParaRPr lang="cs-CZ" sz="24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2569488"/>
          </a:xfrm>
          <a:solidFill>
            <a:srgbClr val="472B13"/>
          </a:solidFill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Kdy protéká obvodem elektrický proud?</a:t>
            </a:r>
            <a:endParaRPr lang="cs-CZ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Prstenec 18"/>
          <p:cNvSpPr/>
          <p:nvPr/>
        </p:nvSpPr>
        <p:spPr>
          <a:xfrm>
            <a:off x="3571875" y="6215063"/>
            <a:ext cx="55563" cy="57150"/>
          </a:xfrm>
          <a:prstGeom prst="donut">
            <a:avLst>
              <a:gd name="adj" fmla="val 55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3214688" y="6143625"/>
            <a:ext cx="428625" cy="142875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643438" y="6286500"/>
            <a:ext cx="785812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10800000">
            <a:off x="2786063" y="6286500"/>
            <a:ext cx="385762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4233069" y="6217444"/>
            <a:ext cx="850900" cy="1588"/>
          </a:xfrm>
          <a:prstGeom prst="lin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4433094" y="6246019"/>
            <a:ext cx="339725" cy="1587"/>
          </a:xfrm>
          <a:prstGeom prst="lin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19" idx="4"/>
          </p:cNvCxnSpPr>
          <p:nvPr/>
        </p:nvCxnSpPr>
        <p:spPr>
          <a:xfrm rot="10800000">
            <a:off x="3598863" y="6272213"/>
            <a:ext cx="973137" cy="1428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55"/>
          <p:cNvGrpSpPr/>
          <p:nvPr/>
        </p:nvGrpSpPr>
        <p:grpSpPr>
          <a:xfrm>
            <a:off x="3666915" y="4714884"/>
            <a:ext cx="704687" cy="726141"/>
            <a:chOff x="7500958" y="2643182"/>
            <a:chExt cx="914400" cy="914400"/>
          </a:xfrm>
          <a:noFill/>
        </p:grpSpPr>
        <p:sp>
          <p:nvSpPr>
            <p:cNvPr id="16" name="Elipsa 15"/>
            <p:cNvSpPr/>
            <p:nvPr/>
          </p:nvSpPr>
          <p:spPr>
            <a:xfrm>
              <a:off x="7500958" y="2643182"/>
              <a:ext cx="914400" cy="914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7" name="Přímá spojovací čára 16"/>
            <p:cNvCxnSpPr>
              <a:stCxn id="16" idx="7"/>
              <a:endCxn id="16" idx="3"/>
            </p:cNvCxnSpPr>
            <p:nvPr/>
          </p:nvCxnSpPr>
          <p:spPr>
            <a:xfrm rot="16200000" flipH="1" flipV="1">
              <a:off x="7634869" y="2777093"/>
              <a:ext cx="646578" cy="64657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>
              <a:stCxn id="16" idx="1"/>
              <a:endCxn id="16" idx="5"/>
            </p:cNvCxnSpPr>
            <p:nvPr/>
          </p:nvCxnSpPr>
          <p:spPr>
            <a:xfrm rot="16200000" flipH="1">
              <a:off x="7634869" y="2777093"/>
              <a:ext cx="646578" cy="64657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Přímá spojovací čára 11"/>
          <p:cNvCxnSpPr/>
          <p:nvPr/>
        </p:nvCxnSpPr>
        <p:spPr>
          <a:xfrm>
            <a:off x="4383088" y="5111750"/>
            <a:ext cx="1046162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786063" y="5111750"/>
            <a:ext cx="881062" cy="158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 flipH="1" flipV="1">
            <a:off x="2199482" y="5698331"/>
            <a:ext cx="1174750" cy="158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4857750" y="5715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lů 24"/>
          <p:cNvSpPr/>
          <p:nvPr/>
        </p:nvSpPr>
        <p:spPr>
          <a:xfrm>
            <a:off x="3143250" y="5429250"/>
            <a:ext cx="142875" cy="35718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Prstenec 27"/>
          <p:cNvSpPr/>
          <p:nvPr/>
        </p:nvSpPr>
        <p:spPr>
          <a:xfrm>
            <a:off x="3143250" y="6215063"/>
            <a:ext cx="71438" cy="71437"/>
          </a:xfrm>
          <a:prstGeom prst="donut">
            <a:avLst>
              <a:gd name="adj" fmla="val 554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Skupina 19"/>
          <p:cNvGrpSpPr>
            <a:grpSpLocks/>
          </p:cNvGrpSpPr>
          <p:nvPr/>
        </p:nvGrpSpPr>
        <p:grpSpPr bwMode="auto">
          <a:xfrm>
            <a:off x="2571750" y="3000375"/>
            <a:ext cx="3502025" cy="2500313"/>
            <a:chOff x="2345518" y="1882584"/>
            <a:chExt cx="3501256" cy="2500330"/>
          </a:xfrm>
        </p:grpSpPr>
        <p:sp>
          <p:nvSpPr>
            <p:cNvPr id="17" name="Prstenec 16"/>
            <p:cNvSpPr/>
            <p:nvPr/>
          </p:nvSpPr>
          <p:spPr>
            <a:xfrm>
              <a:off x="3366057" y="3793947"/>
              <a:ext cx="73009" cy="74614"/>
            </a:xfrm>
            <a:prstGeom prst="donut">
              <a:avLst>
                <a:gd name="adj" fmla="val 554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18" name="Přímá spojovací čára 17"/>
            <p:cNvCxnSpPr>
              <a:endCxn id="17" idx="1"/>
            </p:cNvCxnSpPr>
            <p:nvPr/>
          </p:nvCxnSpPr>
          <p:spPr>
            <a:xfrm>
              <a:off x="2786746" y="3786010"/>
              <a:ext cx="590420" cy="19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Přímá spojovací čára 3"/>
            <p:cNvCxnSpPr/>
            <p:nvPr/>
          </p:nvCxnSpPr>
          <p:spPr>
            <a:xfrm>
              <a:off x="4824648" y="3868561"/>
              <a:ext cx="1020539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ovací čára 4"/>
            <p:cNvCxnSpPr/>
            <p:nvPr/>
          </p:nvCxnSpPr>
          <p:spPr>
            <a:xfrm rot="10800000">
              <a:off x="2345518" y="3868561"/>
              <a:ext cx="511063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4273782" y="3830460"/>
              <a:ext cx="1103321" cy="1588"/>
            </a:xfrm>
            <a:prstGeom prst="lin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rot="5400000" flipH="1" flipV="1">
              <a:off x="4532563" y="3866973"/>
              <a:ext cx="439741" cy="1588"/>
            </a:xfrm>
            <a:prstGeom prst="lin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10800000">
              <a:off x="3439066" y="3868561"/>
              <a:ext cx="1312574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13"/>
            <p:cNvSpPr/>
            <p:nvPr/>
          </p:nvSpPr>
          <p:spPr>
            <a:xfrm>
              <a:off x="3512075" y="1882584"/>
              <a:ext cx="933245" cy="9413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5" name="Přímá spojovací čára 14"/>
            <p:cNvCxnSpPr>
              <a:stCxn id="14" idx="7"/>
              <a:endCxn id="14" idx="3"/>
            </p:cNvCxnSpPr>
            <p:nvPr/>
          </p:nvCxnSpPr>
          <p:spPr>
            <a:xfrm rot="16200000" flipH="1" flipV="1">
              <a:off x="3646114" y="2023154"/>
              <a:ext cx="665167" cy="660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>
              <a:stCxn id="14" idx="1"/>
              <a:endCxn id="14" idx="5"/>
            </p:cNvCxnSpPr>
            <p:nvPr/>
          </p:nvCxnSpPr>
          <p:spPr>
            <a:xfrm rot="16200000" flipH="1">
              <a:off x="3646114" y="2023154"/>
              <a:ext cx="665167" cy="660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4459604" y="2396937"/>
              <a:ext cx="138558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2345518" y="2396937"/>
              <a:ext cx="1166557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 flipH="1" flipV="1">
              <a:off x="1611294" y="3131162"/>
              <a:ext cx="1470035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 flipV="1">
              <a:off x="5111757" y="3131956"/>
              <a:ext cx="1468447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ipsa 21"/>
            <p:cNvSpPr/>
            <p:nvPr/>
          </p:nvSpPr>
          <p:spPr>
            <a:xfrm>
              <a:off x="2786746" y="3786010"/>
              <a:ext cx="71422" cy="714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4" name="Zahnutá šipka doleva 23"/>
            <p:cNvSpPr/>
            <p:nvPr/>
          </p:nvSpPr>
          <p:spPr>
            <a:xfrm rot="10414821" flipH="1">
              <a:off x="5246831" y="2539813"/>
              <a:ext cx="293624" cy="785818"/>
            </a:xfrm>
            <a:prstGeom prst="curvedLeftArrow">
              <a:avLst/>
            </a:prstGeom>
            <a:solidFill>
              <a:srgbClr val="2D1D19"/>
            </a:solidFill>
            <a:ln>
              <a:solidFill>
                <a:srgbClr val="2D1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19459" name="TextovéPole 25"/>
          <p:cNvSpPr txBox="1">
            <a:spLocks noChangeArrowheads="1"/>
          </p:cNvSpPr>
          <p:nvPr/>
        </p:nvSpPr>
        <p:spPr bwMode="auto">
          <a:xfrm>
            <a:off x="642938" y="785813"/>
            <a:ext cx="7786687" cy="1384300"/>
          </a:xfrm>
          <a:prstGeom prst="rect">
            <a:avLst/>
          </a:prstGeom>
          <a:solidFill>
            <a:srgbClr val="472B1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Palatino Linotype" pitchFamily="18" charset="0"/>
              </a:rPr>
              <a:t>Elektrický proud (tzv. dohodnutý) protéká od kladného pólu baterie obvodem  k zápornému pólu.</a:t>
            </a:r>
          </a:p>
        </p:txBody>
      </p:sp>
      <p:sp>
        <p:nvSpPr>
          <p:cNvPr id="19460" name="TextovéPole 20"/>
          <p:cNvSpPr txBox="1">
            <a:spLocks noChangeArrowheads="1"/>
          </p:cNvSpPr>
          <p:nvPr/>
        </p:nvSpPr>
        <p:spPr bwMode="auto">
          <a:xfrm>
            <a:off x="5072063" y="507206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+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57188" y="5715000"/>
            <a:ext cx="8215312" cy="830263"/>
          </a:xfrm>
          <a:prstGeom prst="rect">
            <a:avLst/>
          </a:prstGeom>
          <a:solidFill>
            <a:srgbClr val="2D1D19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bg2">
                    <a:lumMod val="75000"/>
                  </a:schemeClr>
                </a:solidFill>
                <a:latin typeface="Palatino Linotype" panose="02040502050505030304" pitchFamily="18" charset="0"/>
              </a:rPr>
              <a:t>Směr proudu v obvodu se stejnosměrným proudem znázorňuje šipka.</a:t>
            </a:r>
            <a:endParaRPr lang="cs-CZ" sz="2400" dirty="0">
              <a:solidFill>
                <a:schemeClr val="bg2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462" name="TextovéPole 24"/>
          <p:cNvSpPr txBox="1">
            <a:spLocks noChangeArrowheads="1"/>
          </p:cNvSpPr>
          <p:nvPr/>
        </p:nvSpPr>
        <p:spPr bwMode="auto">
          <a:xfrm>
            <a:off x="5072063" y="3714750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610" y="5715000"/>
            <a:ext cx="6512511" cy="1143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/>
              <a:t>Zapojení žárovek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366279" y="1966896"/>
            <a:ext cx="3346704" cy="639762"/>
          </a:xfrm>
          <a:ln>
            <a:solidFill>
              <a:srgbClr val="0070C0"/>
            </a:solidFill>
          </a:ln>
        </p:spPr>
        <p:txBody>
          <a:bodyPr rtlCol="0">
            <a:normAutofit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/>
              <a:t>	Za sebou – </a:t>
            </a:r>
            <a:r>
              <a:rPr lang="cs-CZ" sz="2000" b="0" i="1"/>
              <a:t>do série</a:t>
            </a:r>
            <a:endParaRPr lang="cs-CZ" sz="2000">
              <a:solidFill>
                <a:srgbClr val="00B0F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554832" y="1340768"/>
            <a:ext cx="3346704" cy="639762"/>
          </a:xfrm>
          <a:ln>
            <a:solidFill>
              <a:srgbClr val="0070C0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/>
              <a:t>	Vedle sebe –</a:t>
            </a:r>
            <a:r>
              <a:rPr lang="cs-CZ" sz="2000" b="0" i="1"/>
              <a:t> paralelně</a:t>
            </a:r>
            <a:endParaRPr lang="cs-CZ" sz="2000"/>
          </a:p>
        </p:txBody>
      </p:sp>
      <p:grpSp>
        <p:nvGrpSpPr>
          <p:cNvPr id="20485" name="Skupina 17"/>
          <p:cNvGrpSpPr>
            <a:grpSpLocks/>
          </p:cNvGrpSpPr>
          <p:nvPr/>
        </p:nvGrpSpPr>
        <p:grpSpPr bwMode="auto">
          <a:xfrm>
            <a:off x="6300788" y="3011488"/>
            <a:ext cx="503237" cy="482600"/>
            <a:chOff x="2627784" y="3356992"/>
            <a:chExt cx="504056" cy="482352"/>
          </a:xfrm>
        </p:grpSpPr>
        <p:sp>
          <p:nvSpPr>
            <p:cNvPr id="19" name="Ovál 18"/>
            <p:cNvSpPr/>
            <p:nvPr/>
          </p:nvSpPr>
          <p:spPr>
            <a:xfrm>
              <a:off x="2627784" y="3356992"/>
              <a:ext cx="504056" cy="4823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20" name="Přímá spojnice 19"/>
            <p:cNvCxnSpPr>
              <a:stCxn id="19" idx="3"/>
              <a:endCxn id="19" idx="7"/>
            </p:cNvCxnSpPr>
            <p:nvPr/>
          </p:nvCxnSpPr>
          <p:spPr>
            <a:xfrm flipV="1">
              <a:off x="2700928" y="3428392"/>
              <a:ext cx="357768" cy="33955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>
              <a:stCxn id="19" idx="5"/>
              <a:endCxn id="19" idx="1"/>
            </p:cNvCxnSpPr>
            <p:nvPr/>
          </p:nvCxnSpPr>
          <p:spPr>
            <a:xfrm flipH="1" flipV="1">
              <a:off x="2700928" y="3428392"/>
              <a:ext cx="357768" cy="3395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6" name="Skupina 21"/>
          <p:cNvGrpSpPr>
            <a:grpSpLocks/>
          </p:cNvGrpSpPr>
          <p:nvPr/>
        </p:nvGrpSpPr>
        <p:grpSpPr bwMode="auto">
          <a:xfrm>
            <a:off x="6300788" y="3925888"/>
            <a:ext cx="503237" cy="482600"/>
            <a:chOff x="2627784" y="3356992"/>
            <a:chExt cx="504056" cy="482352"/>
          </a:xfrm>
        </p:grpSpPr>
        <p:sp>
          <p:nvSpPr>
            <p:cNvPr id="23" name="Ovál 22"/>
            <p:cNvSpPr/>
            <p:nvPr/>
          </p:nvSpPr>
          <p:spPr>
            <a:xfrm>
              <a:off x="2627784" y="3356992"/>
              <a:ext cx="504056" cy="4823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24" name="Přímá spojnice 23"/>
            <p:cNvCxnSpPr>
              <a:stCxn id="23" idx="3"/>
              <a:endCxn id="23" idx="7"/>
            </p:cNvCxnSpPr>
            <p:nvPr/>
          </p:nvCxnSpPr>
          <p:spPr>
            <a:xfrm flipV="1">
              <a:off x="2700928" y="3428392"/>
              <a:ext cx="357768" cy="33955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>
              <a:stCxn id="23" idx="5"/>
              <a:endCxn id="23" idx="1"/>
            </p:cNvCxnSpPr>
            <p:nvPr/>
          </p:nvCxnSpPr>
          <p:spPr>
            <a:xfrm flipH="1" flipV="1">
              <a:off x="2700928" y="3428392"/>
              <a:ext cx="357768" cy="3395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7" name="Skupina 52"/>
          <p:cNvGrpSpPr>
            <a:grpSpLocks/>
          </p:cNvGrpSpPr>
          <p:nvPr/>
        </p:nvGrpSpPr>
        <p:grpSpPr bwMode="auto">
          <a:xfrm>
            <a:off x="1174750" y="3495675"/>
            <a:ext cx="2244725" cy="1114425"/>
            <a:chOff x="1187624" y="2938264"/>
            <a:chExt cx="2244337" cy="1114152"/>
          </a:xfrm>
        </p:grpSpPr>
        <p:grpSp>
          <p:nvGrpSpPr>
            <p:cNvPr id="20504" name="Skupina 12"/>
            <p:cNvGrpSpPr>
              <a:grpSpLocks/>
            </p:cNvGrpSpPr>
            <p:nvPr/>
          </p:nvGrpSpPr>
          <p:grpSpPr bwMode="auto">
            <a:xfrm>
              <a:off x="1547664" y="2938264"/>
              <a:ext cx="504056" cy="482352"/>
              <a:chOff x="2627784" y="3356992"/>
              <a:chExt cx="504056" cy="482352"/>
            </a:xfrm>
          </p:grpSpPr>
          <p:sp>
            <p:nvSpPr>
              <p:cNvPr id="8" name="Ovál 7"/>
              <p:cNvSpPr/>
              <p:nvPr/>
            </p:nvSpPr>
            <p:spPr>
              <a:xfrm>
                <a:off x="2628045" y="3356992"/>
                <a:ext cx="503150" cy="482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10" name="Přímá spojnice 9"/>
              <p:cNvCxnSpPr>
                <a:stCxn id="8" idx="3"/>
                <a:endCxn id="8" idx="7"/>
              </p:cNvCxnSpPr>
              <p:nvPr/>
            </p:nvCxnSpPr>
            <p:spPr>
              <a:xfrm flipV="1">
                <a:off x="2701057" y="3428413"/>
                <a:ext cx="357125" cy="339642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>
                <a:stCxn id="8" idx="5"/>
                <a:endCxn id="8" idx="1"/>
              </p:cNvCxnSpPr>
              <p:nvPr/>
            </p:nvCxnSpPr>
            <p:spPr>
              <a:xfrm flipH="1" flipV="1">
                <a:off x="2701057" y="3428413"/>
                <a:ext cx="357125" cy="3396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05" name="Skupina 13"/>
            <p:cNvGrpSpPr>
              <a:grpSpLocks/>
            </p:cNvGrpSpPr>
            <p:nvPr/>
          </p:nvGrpSpPr>
          <p:grpSpPr bwMode="auto">
            <a:xfrm>
              <a:off x="2627784" y="2938264"/>
              <a:ext cx="504056" cy="482352"/>
              <a:chOff x="2627784" y="3356992"/>
              <a:chExt cx="504056" cy="482352"/>
            </a:xfrm>
          </p:grpSpPr>
          <p:sp>
            <p:nvSpPr>
              <p:cNvPr id="15" name="Ovál 14"/>
              <p:cNvSpPr/>
              <p:nvPr/>
            </p:nvSpPr>
            <p:spPr>
              <a:xfrm>
                <a:off x="2627238" y="3356992"/>
                <a:ext cx="504738" cy="482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cxnSp>
            <p:nvCxnSpPr>
              <p:cNvPr id="16" name="Přímá spojnice 15"/>
              <p:cNvCxnSpPr>
                <a:stCxn id="15" idx="3"/>
                <a:endCxn id="15" idx="7"/>
              </p:cNvCxnSpPr>
              <p:nvPr/>
            </p:nvCxnSpPr>
            <p:spPr>
              <a:xfrm flipV="1">
                <a:off x="2701837" y="3428413"/>
                <a:ext cx="355539" cy="339642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>
                <a:stCxn id="15" idx="5"/>
                <a:endCxn id="15" idx="1"/>
              </p:cNvCxnSpPr>
              <p:nvPr/>
            </p:nvCxnSpPr>
            <p:spPr>
              <a:xfrm flipH="1" flipV="1">
                <a:off x="2701837" y="3428413"/>
                <a:ext cx="355539" cy="3396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Přímá spojnice 28"/>
            <p:cNvCxnSpPr>
              <a:stCxn id="8" idx="6"/>
            </p:cNvCxnSpPr>
            <p:nvPr/>
          </p:nvCxnSpPr>
          <p:spPr>
            <a:xfrm>
              <a:off x="2051075" y="3179505"/>
              <a:ext cx="57616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>
              <a:stCxn id="15" idx="6"/>
            </p:cNvCxnSpPr>
            <p:nvPr/>
          </p:nvCxnSpPr>
          <p:spPr>
            <a:xfrm>
              <a:off x="3131976" y="3179505"/>
              <a:ext cx="2872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3419263" y="3179505"/>
              <a:ext cx="0" cy="6094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>
              <a:stCxn id="8" idx="2"/>
            </p:cNvCxnSpPr>
            <p:nvPr/>
          </p:nvCxnSpPr>
          <p:spPr>
            <a:xfrm flipH="1">
              <a:off x="1187624" y="3179505"/>
              <a:ext cx="36030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>
              <a:off x="1187624" y="3179505"/>
              <a:ext cx="0" cy="6094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1187624" y="3788956"/>
              <a:ext cx="50473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1627529" y="3661792"/>
              <a:ext cx="0" cy="27126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1789183" y="3566760"/>
              <a:ext cx="0" cy="4856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/>
            <p:cNvCxnSpPr/>
            <p:nvPr/>
          </p:nvCxnSpPr>
          <p:spPr>
            <a:xfrm>
              <a:off x="1800293" y="3809588"/>
              <a:ext cx="1631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ovéPole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64956" y="2990414"/>
            <a:ext cx="471539" cy="378052"/>
          </a:xfrm>
          <a:prstGeom prst="rect">
            <a:avLst/>
          </a:prstGeom>
          <a:blipFill rotWithShape="1">
            <a:blip r:embed="rId2" cstate="print"/>
            <a:stretch>
              <a:fillRect b="-24194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5" name="TextovéPole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95434" y="2990414"/>
            <a:ext cx="468333" cy="378052"/>
          </a:xfrm>
          <a:prstGeom prst="rect">
            <a:avLst/>
          </a:prstGeom>
          <a:blipFill rotWithShape="1">
            <a:blip r:embed="rId3" cstate="print"/>
            <a:stretch>
              <a:fillRect b="-24194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cxnSp>
        <p:nvCxnSpPr>
          <p:cNvPr id="61" name="Přímá spojnice 60"/>
          <p:cNvCxnSpPr>
            <a:stCxn id="19" idx="2"/>
          </p:cNvCxnSpPr>
          <p:nvPr/>
        </p:nvCxnSpPr>
        <p:spPr>
          <a:xfrm flipH="1">
            <a:off x="5580063" y="3252788"/>
            <a:ext cx="72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>
            <a:stCxn id="19" idx="6"/>
          </p:cNvCxnSpPr>
          <p:nvPr/>
        </p:nvCxnSpPr>
        <p:spPr>
          <a:xfrm>
            <a:off x="6804025" y="3252788"/>
            <a:ext cx="647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>
            <a:stCxn id="23" idx="2"/>
          </p:cNvCxnSpPr>
          <p:nvPr/>
        </p:nvCxnSpPr>
        <p:spPr>
          <a:xfrm flipH="1">
            <a:off x="5580063" y="4167188"/>
            <a:ext cx="72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6804025" y="4124325"/>
            <a:ext cx="647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5580063" y="3279775"/>
            <a:ext cx="0" cy="1544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7451725" y="3252788"/>
            <a:ext cx="0" cy="15446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5580063" y="4797425"/>
            <a:ext cx="5762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/>
          <p:nvPr/>
        </p:nvCxnSpPr>
        <p:spPr>
          <a:xfrm flipH="1">
            <a:off x="6227763" y="4797425"/>
            <a:ext cx="12239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6156325" y="4610100"/>
            <a:ext cx="0" cy="382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>
            <a:off x="6162675" y="4689140"/>
            <a:ext cx="0" cy="2160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30431" y="2606658"/>
            <a:ext cx="471539" cy="378052"/>
          </a:xfrm>
          <a:prstGeom prst="rect">
            <a:avLst/>
          </a:prstGeom>
          <a:blipFill rotWithShape="1">
            <a:blip r:embed="rId4" cstate="print"/>
            <a:stretch>
              <a:fillRect b="-24194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90" name="TextovéPole 8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04248" y="3616196"/>
            <a:ext cx="468333" cy="378052"/>
          </a:xfrm>
          <a:prstGeom prst="rect">
            <a:avLst/>
          </a:prstGeom>
          <a:blipFill rotWithShape="1">
            <a:blip r:embed="rId5" cstate="print"/>
            <a:stretch>
              <a:fillRect b="-24194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0502" name="TextovéPole 2"/>
          <p:cNvSpPr txBox="1">
            <a:spLocks noChangeArrowheads="1"/>
          </p:cNvSpPr>
          <p:nvPr/>
        </p:nvSpPr>
        <p:spPr bwMode="auto">
          <a:xfrm>
            <a:off x="5456238" y="3935413"/>
            <a:ext cx="24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Stencil" pitchFamily="82" charset="0"/>
              </a:rPr>
              <a:t>•</a:t>
            </a:r>
            <a:endParaRPr lang="cs-CZ"/>
          </a:p>
        </p:txBody>
      </p:sp>
      <p:sp>
        <p:nvSpPr>
          <p:cNvPr id="20503" name="TextovéPole 48"/>
          <p:cNvSpPr txBox="1">
            <a:spLocks noChangeArrowheads="1"/>
          </p:cNvSpPr>
          <p:nvPr/>
        </p:nvSpPr>
        <p:spPr bwMode="auto">
          <a:xfrm>
            <a:off x="7327900" y="3935413"/>
            <a:ext cx="249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Stencil" pitchFamily="82" charset="0"/>
              </a:rPr>
              <a:t>•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267744" y="5589240"/>
            <a:ext cx="6512511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/>
              <a:t>Co dělá elektrický obvod obvodem?</a:t>
            </a:r>
            <a:endParaRPr lang="cs-CZ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4294967295"/>
          </p:nvPr>
        </p:nvSpPr>
        <p:spPr>
          <a:xfrm>
            <a:off x="539750" y="476250"/>
            <a:ext cx="8229600" cy="4525963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b="1" i="1" dirty="0" smtClean="0">
              <a:solidFill>
                <a:srgbClr val="FF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i="1" dirty="0" smtClean="0">
                <a:solidFill>
                  <a:srgbClr val="FF0000"/>
                </a:solidFill>
              </a:rPr>
              <a:t>Proud prochází obvodem jen tehdy, když je obvod uzavřený a je v něm zdroj.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Aby jednoduchý obvod správně pracoval, musí být napětí zdroje přibližně stejné jako napětí, pro které je určen spotřebič.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</a:rPr>
              <a:t>U některých spotřebičů musí být zachována správná polarita zdroje.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151557" y="260648"/>
            <a:ext cx="6512511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/>
              <a:t>Víš, co je zde nakresleno?</a:t>
            </a:r>
            <a:endParaRPr lang="cs-CZ" sz="24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1042988" y="2205038"/>
            <a:ext cx="0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042988" y="2197100"/>
            <a:ext cx="576262" cy="79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5076825" y="4337050"/>
            <a:ext cx="355600" cy="358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7885113" y="2320925"/>
            <a:ext cx="355600" cy="360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619250" y="2024063"/>
            <a:ext cx="357188" cy="3603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8" name="Přímá spojnice 17"/>
          <p:cNvCxnSpPr>
            <a:stCxn id="15" idx="3"/>
            <a:endCxn id="15" idx="7"/>
          </p:cNvCxnSpPr>
          <p:nvPr/>
        </p:nvCxnSpPr>
        <p:spPr>
          <a:xfrm flipV="1">
            <a:off x="1671638" y="2078038"/>
            <a:ext cx="252412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15" idx="5"/>
            <a:endCxn id="15" idx="1"/>
          </p:cNvCxnSpPr>
          <p:nvPr/>
        </p:nvCxnSpPr>
        <p:spPr>
          <a:xfrm flipH="1" flipV="1">
            <a:off x="1671638" y="2078038"/>
            <a:ext cx="252412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847725" y="4564063"/>
            <a:ext cx="357188" cy="3603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4452938" y="2079625"/>
            <a:ext cx="357187" cy="360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7" name="Přímá spojnice 26"/>
          <p:cNvCxnSpPr/>
          <p:nvPr/>
        </p:nvCxnSpPr>
        <p:spPr>
          <a:xfrm>
            <a:off x="827088" y="2636838"/>
            <a:ext cx="425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900113" y="2708275"/>
            <a:ext cx="25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1027113" y="2708275"/>
            <a:ext cx="0" cy="280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1981200" y="2205038"/>
            <a:ext cx="4333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2414588" y="2205038"/>
            <a:ext cx="0" cy="7842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stCxn id="25" idx="5"/>
            <a:endCxn id="25" idx="1"/>
          </p:cNvCxnSpPr>
          <p:nvPr/>
        </p:nvCxnSpPr>
        <p:spPr>
          <a:xfrm flipH="1" flipV="1">
            <a:off x="4505325" y="2133600"/>
            <a:ext cx="252413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4518025" y="2132013"/>
            <a:ext cx="227013" cy="24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3995738" y="2230438"/>
            <a:ext cx="473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4789488" y="2230438"/>
            <a:ext cx="574675" cy="22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4008438" y="2689225"/>
            <a:ext cx="1355725" cy="19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3995738" y="2251075"/>
            <a:ext cx="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5364163" y="2252663"/>
            <a:ext cx="0" cy="4556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2" name="TextovéPole 74"/>
          <p:cNvSpPr txBox="1">
            <a:spLocks noChangeArrowheads="1"/>
          </p:cNvSpPr>
          <p:nvPr/>
        </p:nvSpPr>
        <p:spPr bwMode="auto">
          <a:xfrm>
            <a:off x="642938" y="1570038"/>
            <a:ext cx="369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a)</a:t>
            </a:r>
          </a:p>
        </p:txBody>
      </p:sp>
      <p:sp>
        <p:nvSpPr>
          <p:cNvPr id="22553" name="TextovéPole 75"/>
          <p:cNvSpPr txBox="1">
            <a:spLocks noChangeArrowheads="1"/>
          </p:cNvSpPr>
          <p:nvPr/>
        </p:nvSpPr>
        <p:spPr bwMode="auto">
          <a:xfrm>
            <a:off x="4554538" y="1598613"/>
            <a:ext cx="379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b)</a:t>
            </a:r>
          </a:p>
        </p:txBody>
      </p:sp>
      <p:cxnSp>
        <p:nvCxnSpPr>
          <p:cNvPr id="78" name="Přímá spojnice 77"/>
          <p:cNvCxnSpPr>
            <a:stCxn id="14" idx="7"/>
            <a:endCxn id="14" idx="3"/>
          </p:cNvCxnSpPr>
          <p:nvPr/>
        </p:nvCxnSpPr>
        <p:spPr>
          <a:xfrm flipH="1">
            <a:off x="7935913" y="2374900"/>
            <a:ext cx="252412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>
            <a:stCxn id="14" idx="1"/>
            <a:endCxn id="14" idx="5"/>
          </p:cNvCxnSpPr>
          <p:nvPr/>
        </p:nvCxnSpPr>
        <p:spPr>
          <a:xfrm>
            <a:off x="7935913" y="2374900"/>
            <a:ext cx="252412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7631113" y="1985963"/>
            <a:ext cx="43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H="1">
            <a:off x="6604000" y="3038475"/>
            <a:ext cx="14605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>
            <a:off x="6616700" y="1993900"/>
            <a:ext cx="0" cy="1041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>
            <a:off x="8062913" y="1985963"/>
            <a:ext cx="0" cy="3460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89"/>
          <p:cNvCxnSpPr/>
          <p:nvPr/>
        </p:nvCxnSpPr>
        <p:spPr>
          <a:xfrm>
            <a:off x="8064500" y="2689225"/>
            <a:ext cx="0" cy="3460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Vývojový diagram: spojnice 94"/>
          <p:cNvSpPr/>
          <p:nvPr/>
        </p:nvSpPr>
        <p:spPr>
          <a:xfrm flipV="1">
            <a:off x="7523163" y="1938338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6" name="Vývojový diagram: spojnice 95"/>
          <p:cNvSpPr/>
          <p:nvPr/>
        </p:nvSpPr>
        <p:spPr>
          <a:xfrm flipV="1">
            <a:off x="1403350" y="4005263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7" name="Vývojový diagram: spojnice 96"/>
          <p:cNvSpPr/>
          <p:nvPr/>
        </p:nvSpPr>
        <p:spPr>
          <a:xfrm flipV="1">
            <a:off x="7235825" y="1952625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3" name="Přímá spojnice 102"/>
          <p:cNvCxnSpPr/>
          <p:nvPr/>
        </p:nvCxnSpPr>
        <p:spPr>
          <a:xfrm>
            <a:off x="6616700" y="2000250"/>
            <a:ext cx="6191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nice 108"/>
          <p:cNvCxnSpPr/>
          <p:nvPr/>
        </p:nvCxnSpPr>
        <p:spPr>
          <a:xfrm flipH="1">
            <a:off x="7343775" y="1895475"/>
            <a:ext cx="287338" cy="98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6" name="TextovéPole 118"/>
          <p:cNvSpPr txBox="1">
            <a:spLocks noChangeArrowheads="1"/>
          </p:cNvSpPr>
          <p:nvPr/>
        </p:nvSpPr>
        <p:spPr bwMode="auto">
          <a:xfrm>
            <a:off x="7356475" y="334486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c)</a:t>
            </a:r>
          </a:p>
        </p:txBody>
      </p:sp>
      <p:sp>
        <p:nvSpPr>
          <p:cNvPr id="120" name="Vývojový diagram: spojnice 119"/>
          <p:cNvSpPr/>
          <p:nvPr/>
        </p:nvSpPr>
        <p:spPr>
          <a:xfrm flipV="1">
            <a:off x="1646238" y="4013200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1" name="Vývojový diagram: spojnice 120"/>
          <p:cNvSpPr/>
          <p:nvPr/>
        </p:nvSpPr>
        <p:spPr>
          <a:xfrm flipV="1">
            <a:off x="4232275" y="3910013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3" name="Vývojový diagram: spojnice 122"/>
          <p:cNvSpPr/>
          <p:nvPr/>
        </p:nvSpPr>
        <p:spPr>
          <a:xfrm flipV="1">
            <a:off x="4518025" y="3910013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25" name="Přímá spojnice 124"/>
          <p:cNvCxnSpPr>
            <a:stCxn id="23" idx="1"/>
            <a:endCxn id="23" idx="5"/>
          </p:cNvCxnSpPr>
          <p:nvPr/>
        </p:nvCxnSpPr>
        <p:spPr>
          <a:xfrm>
            <a:off x="900113" y="4616450"/>
            <a:ext cx="252412" cy="255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nice 126"/>
          <p:cNvCxnSpPr>
            <a:stCxn id="23" idx="3"/>
            <a:endCxn id="23" idx="7"/>
          </p:cNvCxnSpPr>
          <p:nvPr/>
        </p:nvCxnSpPr>
        <p:spPr>
          <a:xfrm flipV="1">
            <a:off x="900113" y="4616450"/>
            <a:ext cx="252412" cy="255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Přímá spojnice 128"/>
          <p:cNvCxnSpPr/>
          <p:nvPr/>
        </p:nvCxnSpPr>
        <p:spPr>
          <a:xfrm flipV="1">
            <a:off x="1484313" y="3821113"/>
            <a:ext cx="190500" cy="2016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nice 130"/>
          <p:cNvCxnSpPr/>
          <p:nvPr/>
        </p:nvCxnSpPr>
        <p:spPr>
          <a:xfrm>
            <a:off x="2198688" y="4371975"/>
            <a:ext cx="2174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/>
          <p:cNvCxnSpPr/>
          <p:nvPr/>
        </p:nvCxnSpPr>
        <p:spPr>
          <a:xfrm>
            <a:off x="2079625" y="4438650"/>
            <a:ext cx="500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Přímá spojnice 138"/>
          <p:cNvCxnSpPr/>
          <p:nvPr/>
        </p:nvCxnSpPr>
        <p:spPr>
          <a:xfrm>
            <a:off x="2192338" y="4494213"/>
            <a:ext cx="219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Přímá spojnice 139"/>
          <p:cNvCxnSpPr/>
          <p:nvPr/>
        </p:nvCxnSpPr>
        <p:spPr>
          <a:xfrm>
            <a:off x="2214563" y="4649788"/>
            <a:ext cx="219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Přímá spojnice 140"/>
          <p:cNvCxnSpPr/>
          <p:nvPr/>
        </p:nvCxnSpPr>
        <p:spPr>
          <a:xfrm>
            <a:off x="2079625" y="4573588"/>
            <a:ext cx="500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Přímá spojnice 141"/>
          <p:cNvCxnSpPr/>
          <p:nvPr/>
        </p:nvCxnSpPr>
        <p:spPr>
          <a:xfrm>
            <a:off x="2079625" y="4725988"/>
            <a:ext cx="500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Přímá spojnice 146"/>
          <p:cNvCxnSpPr>
            <a:stCxn id="120" idx="6"/>
          </p:cNvCxnSpPr>
          <p:nvPr/>
        </p:nvCxnSpPr>
        <p:spPr>
          <a:xfrm>
            <a:off x="1754188" y="4060825"/>
            <a:ext cx="5476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Přímá spojnice 150"/>
          <p:cNvCxnSpPr/>
          <p:nvPr/>
        </p:nvCxnSpPr>
        <p:spPr>
          <a:xfrm>
            <a:off x="2306638" y="4060825"/>
            <a:ext cx="0" cy="311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Přímá spojnice 152"/>
          <p:cNvCxnSpPr>
            <a:stCxn id="23" idx="0"/>
          </p:cNvCxnSpPr>
          <p:nvPr/>
        </p:nvCxnSpPr>
        <p:spPr>
          <a:xfrm flipV="1">
            <a:off x="1027113" y="4052888"/>
            <a:ext cx="0" cy="511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Přímá spojnice 154"/>
          <p:cNvCxnSpPr/>
          <p:nvPr/>
        </p:nvCxnSpPr>
        <p:spPr>
          <a:xfrm>
            <a:off x="1027113" y="4100513"/>
            <a:ext cx="15875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Přímá spojnice 156"/>
          <p:cNvCxnSpPr>
            <a:stCxn id="96" idx="2"/>
          </p:cNvCxnSpPr>
          <p:nvPr/>
        </p:nvCxnSpPr>
        <p:spPr>
          <a:xfrm flipH="1">
            <a:off x="1035050" y="4052888"/>
            <a:ext cx="368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Přímá spojnice 159"/>
          <p:cNvCxnSpPr>
            <a:stCxn id="23" idx="4"/>
          </p:cNvCxnSpPr>
          <p:nvPr/>
        </p:nvCxnSpPr>
        <p:spPr>
          <a:xfrm>
            <a:off x="1027113" y="4924425"/>
            <a:ext cx="0" cy="233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Přímá spojnice 161"/>
          <p:cNvCxnSpPr/>
          <p:nvPr/>
        </p:nvCxnSpPr>
        <p:spPr>
          <a:xfrm>
            <a:off x="1027113" y="5157788"/>
            <a:ext cx="12969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Přímá spojnice 163"/>
          <p:cNvCxnSpPr/>
          <p:nvPr/>
        </p:nvCxnSpPr>
        <p:spPr>
          <a:xfrm>
            <a:off x="2301875" y="4725988"/>
            <a:ext cx="4763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87" name="TextovéPole 164"/>
          <p:cNvSpPr txBox="1">
            <a:spLocks noChangeArrowheads="1"/>
          </p:cNvSpPr>
          <p:nvPr/>
        </p:nvSpPr>
        <p:spPr bwMode="auto">
          <a:xfrm>
            <a:off x="512763" y="3821113"/>
            <a:ext cx="37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d)</a:t>
            </a:r>
          </a:p>
        </p:txBody>
      </p:sp>
      <p:cxnSp>
        <p:nvCxnSpPr>
          <p:cNvPr id="167" name="Přímá spojnice 166"/>
          <p:cNvCxnSpPr>
            <a:stCxn id="11" idx="3"/>
            <a:endCxn id="11" idx="7"/>
          </p:cNvCxnSpPr>
          <p:nvPr/>
        </p:nvCxnSpPr>
        <p:spPr>
          <a:xfrm flipV="1">
            <a:off x="5129213" y="4389438"/>
            <a:ext cx="252412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Přímá spojnice 168"/>
          <p:cNvCxnSpPr>
            <a:stCxn id="11" idx="5"/>
            <a:endCxn id="11" idx="1"/>
          </p:cNvCxnSpPr>
          <p:nvPr/>
        </p:nvCxnSpPr>
        <p:spPr>
          <a:xfrm flipH="1" flipV="1">
            <a:off x="5129213" y="4389438"/>
            <a:ext cx="252412" cy="2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Přímá spojnice 170"/>
          <p:cNvCxnSpPr/>
          <p:nvPr/>
        </p:nvCxnSpPr>
        <p:spPr>
          <a:xfrm flipV="1">
            <a:off x="4348163" y="3863975"/>
            <a:ext cx="282575" cy="88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Vývojový diagram: spojnice 180"/>
          <p:cNvSpPr/>
          <p:nvPr/>
        </p:nvSpPr>
        <p:spPr>
          <a:xfrm flipV="1">
            <a:off x="3868738" y="4262438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2" name="Vývojový diagram: spojnice 181"/>
          <p:cNvSpPr/>
          <p:nvPr/>
        </p:nvSpPr>
        <p:spPr>
          <a:xfrm flipV="1">
            <a:off x="3887788" y="4525963"/>
            <a:ext cx="107950" cy="95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90" name="Přímá spojnice 189"/>
          <p:cNvCxnSpPr>
            <a:stCxn id="182" idx="0"/>
          </p:cNvCxnSpPr>
          <p:nvPr/>
        </p:nvCxnSpPr>
        <p:spPr>
          <a:xfrm>
            <a:off x="3941763" y="4621213"/>
            <a:ext cx="0" cy="536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Přímá spojnice 193"/>
          <p:cNvCxnSpPr/>
          <p:nvPr/>
        </p:nvCxnSpPr>
        <p:spPr>
          <a:xfrm>
            <a:off x="3941763" y="5157788"/>
            <a:ext cx="13128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Přímá spojnice 197"/>
          <p:cNvCxnSpPr>
            <a:endCxn id="11" idx="4"/>
          </p:cNvCxnSpPr>
          <p:nvPr/>
        </p:nvCxnSpPr>
        <p:spPr>
          <a:xfrm flipV="1">
            <a:off x="5254625" y="4695825"/>
            <a:ext cx="0" cy="4619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Přímá spojnice 199"/>
          <p:cNvCxnSpPr>
            <a:stCxn id="123" idx="6"/>
          </p:cNvCxnSpPr>
          <p:nvPr/>
        </p:nvCxnSpPr>
        <p:spPr>
          <a:xfrm flipV="1">
            <a:off x="4625975" y="3952875"/>
            <a:ext cx="628650" cy="4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Přímá spojnice 201"/>
          <p:cNvCxnSpPr>
            <a:stCxn id="11" idx="0"/>
          </p:cNvCxnSpPr>
          <p:nvPr/>
        </p:nvCxnSpPr>
        <p:spPr>
          <a:xfrm flipV="1">
            <a:off x="5254625" y="3952875"/>
            <a:ext cx="0" cy="384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Přímá spojnice 203"/>
          <p:cNvCxnSpPr/>
          <p:nvPr/>
        </p:nvCxnSpPr>
        <p:spPr>
          <a:xfrm flipV="1">
            <a:off x="3922713" y="3959225"/>
            <a:ext cx="0" cy="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Přímá spojnice 206"/>
          <p:cNvCxnSpPr/>
          <p:nvPr/>
        </p:nvCxnSpPr>
        <p:spPr>
          <a:xfrm flipH="1">
            <a:off x="3922713" y="3957638"/>
            <a:ext cx="309562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0" name="TextovéPole 209"/>
          <p:cNvSpPr txBox="1">
            <a:spLocks noChangeArrowheads="1"/>
          </p:cNvSpPr>
          <p:nvPr/>
        </p:nvSpPr>
        <p:spPr bwMode="auto">
          <a:xfrm>
            <a:off x="4516438" y="3348038"/>
            <a:ext cx="369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e)</a:t>
            </a:r>
          </a:p>
        </p:txBody>
      </p:sp>
      <p:sp>
        <p:nvSpPr>
          <p:cNvPr id="22601" name="TextovéPole 210"/>
          <p:cNvSpPr txBox="1">
            <a:spLocks noChangeArrowheads="1"/>
          </p:cNvSpPr>
          <p:nvPr/>
        </p:nvSpPr>
        <p:spPr bwMode="auto">
          <a:xfrm>
            <a:off x="4165600" y="5516563"/>
            <a:ext cx="44386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Na kterých obrázcích bude</a:t>
            </a:r>
          </a:p>
          <a:p>
            <a:r>
              <a:rPr lang="cs-CZ" b="1"/>
              <a:t>žárovka svítit? </a:t>
            </a:r>
          </a:p>
          <a:p>
            <a:r>
              <a:rPr lang="cs-CZ" b="1"/>
              <a:t>PROČ?</a:t>
            </a:r>
          </a:p>
        </p:txBody>
      </p:sp>
      <p:sp>
        <p:nvSpPr>
          <p:cNvPr id="22602" name="TextovéPole 1"/>
          <p:cNvSpPr txBox="1">
            <a:spLocks noChangeArrowheads="1"/>
          </p:cNvSpPr>
          <p:nvPr/>
        </p:nvSpPr>
        <p:spPr bwMode="auto">
          <a:xfrm>
            <a:off x="3116263" y="4144963"/>
            <a:ext cx="66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   </a:t>
            </a:r>
          </a:p>
          <a:p>
            <a:r>
              <a:rPr lang="cs-CZ" b="1"/>
              <a:t>4,5 V</a:t>
            </a:r>
          </a:p>
        </p:txBody>
      </p:sp>
      <p:sp>
        <p:nvSpPr>
          <p:cNvPr id="22603" name="TextovéPole 3"/>
          <p:cNvSpPr txBox="1">
            <a:spLocks noChangeArrowheads="1"/>
          </p:cNvSpPr>
          <p:nvPr/>
        </p:nvSpPr>
        <p:spPr bwMode="auto">
          <a:xfrm>
            <a:off x="3776663" y="4189413"/>
            <a:ext cx="315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dirty="0" smtClean="0"/>
              <a:t>Co už víme?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412875"/>
            <a:ext cx="8229600" cy="1728788"/>
          </a:xfrm>
        </p:spPr>
        <p:txBody>
          <a:bodyPr/>
          <a:lstStyle/>
          <a:p>
            <a:r>
              <a:rPr lang="cs-CZ" altLang="cs-CZ" smtClean="0"/>
              <a:t>Elektrické vlastnosti souvisí se stavbou atomu a vlastnostmi částic, ze kterých se atom skládá.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88" y="3289300"/>
            <a:ext cx="2971800" cy="276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54450" y="2695575"/>
            <a:ext cx="5113338" cy="3355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Atom se skládá z:             ………………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                                              ………………</a:t>
            </a:r>
          </a:p>
          <a:p>
            <a:pPr algn="ctr">
              <a:spcBef>
                <a:spcPct val="50000"/>
              </a:spcBef>
            </a:pPr>
            <a:endParaRPr lang="cs-CZ" altLang="cs-CZ" sz="2000"/>
          </a:p>
          <a:p>
            <a:pPr>
              <a:spcBef>
                <a:spcPct val="50000"/>
              </a:spcBef>
            </a:pPr>
            <a:r>
              <a:rPr lang="cs-CZ" altLang="cs-CZ" sz="2000"/>
              <a:t>Částice v atomu jsou (připiš, kde daná</a:t>
            </a:r>
            <a:r>
              <a:rPr lang="cs-CZ" altLang="cs-CZ" sz="2000">
                <a:latin typeface="Arial" charset="0"/>
              </a:rPr>
              <a:t> </a:t>
            </a:r>
            <a:r>
              <a:rPr lang="cs-CZ" altLang="cs-CZ" sz="2000"/>
              <a:t>částice je a jaký má el. náboj):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cs-CZ" altLang="cs-CZ" sz="1800"/>
              <a:t>………………………………………………………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cs-CZ" altLang="cs-CZ" sz="1800"/>
              <a:t>………………………………………………………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 flipV="1">
            <a:off x="2312988" y="4564063"/>
            <a:ext cx="1511300" cy="5746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5867400" y="3500438"/>
            <a:ext cx="576263" cy="431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5940425" y="3500438"/>
            <a:ext cx="5032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 flipV="1">
            <a:off x="2347913" y="4759325"/>
            <a:ext cx="1439862" cy="7921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 flipV="1">
            <a:off x="2701925" y="5614988"/>
            <a:ext cx="1152525" cy="3603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8400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/>
              <a:t>Co víme o elektrickém proudu?</a:t>
            </a:r>
            <a:br>
              <a:rPr lang="cs-CZ" sz="2400" dirty="0" smtClean="0"/>
            </a:br>
            <a:r>
              <a:rPr lang="cs-CZ" sz="2400" dirty="0" smtClean="0"/>
              <a:t>Doplnili jste správně 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cs-CZ" sz="2000" smtClean="0"/>
          </a:p>
          <a:p>
            <a:r>
              <a:rPr lang="cs-CZ" sz="2000" b="1" smtClean="0"/>
              <a:t>Pro připomenutí – tělesa i látky obsahují dva druhy </a:t>
            </a:r>
            <a:r>
              <a:rPr lang="cs-CZ" sz="2000" b="1" smtClean="0">
                <a:solidFill>
                  <a:srgbClr val="FF0000"/>
                </a:solidFill>
              </a:rPr>
              <a:t>nabitých částic: protony a elektrony. </a:t>
            </a:r>
          </a:p>
          <a:p>
            <a:endParaRPr lang="cs-CZ" sz="2000" b="1" smtClean="0"/>
          </a:p>
          <a:p>
            <a:r>
              <a:rPr lang="cs-CZ" sz="2000" b="1" smtClean="0"/>
              <a:t>Tyto nabité částice se musí v látce </a:t>
            </a:r>
            <a:r>
              <a:rPr lang="cs-CZ" sz="2000" b="1" smtClean="0">
                <a:solidFill>
                  <a:srgbClr val="FF0000"/>
                </a:solidFill>
              </a:rPr>
              <a:t>volně pohybovat </a:t>
            </a:r>
            <a:r>
              <a:rPr lang="cs-CZ" sz="2000" b="1" smtClean="0"/>
              <a:t>(látkou musí být vodič). A to nejen neuspořádaným termickým pohybem.</a:t>
            </a:r>
          </a:p>
          <a:p>
            <a:endParaRPr lang="cs-CZ" sz="2000" b="1" smtClean="0"/>
          </a:p>
          <a:p>
            <a:r>
              <a:rPr lang="cs-CZ" sz="2000" b="1" smtClean="0"/>
              <a:t>Také se však musí pohybovat </a:t>
            </a:r>
            <a:r>
              <a:rPr lang="cs-CZ" sz="2000" b="1" smtClean="0">
                <a:solidFill>
                  <a:srgbClr val="FF0000"/>
                </a:solidFill>
              </a:rPr>
              <a:t>jedním směrem</a:t>
            </a:r>
            <a:r>
              <a:rPr lang="cs-CZ" sz="2000" b="1" smtClean="0"/>
              <a:t>. A to zařídí elektrické pole, které kolem vodiče vznikne jeho připojením ke zdroji napětí.</a:t>
            </a:r>
          </a:p>
          <a:p>
            <a:endParaRPr lang="cs-CZ" sz="2000" b="1" i="1" smtClean="0">
              <a:solidFill>
                <a:srgbClr val="FF0000"/>
              </a:solidFill>
            </a:endParaRPr>
          </a:p>
          <a:p>
            <a:r>
              <a:rPr lang="cs-CZ" sz="2000" b="1" i="1" smtClean="0">
                <a:solidFill>
                  <a:srgbClr val="FF0000"/>
                </a:solidFill>
              </a:rPr>
              <a:t>Elektrický proud je uspořádaný pohyb nabitých částic.</a:t>
            </a:r>
          </a:p>
        </p:txBody>
      </p:sp>
      <p:pic>
        <p:nvPicPr>
          <p:cNvPr id="7172" name="Picture 2" descr="C:\Documents and Settings\Jaroslava\Local Settings\Temporary Internet Files\Content.IE5\J4TFFFTT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85763"/>
            <a:ext cx="112395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0"/>
            <a:ext cx="3313112" cy="1641475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Elektrické</a:t>
            </a:r>
            <a:br>
              <a:rPr lang="cs-CZ" altLang="cs-CZ" dirty="0" smtClean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</a:rPr>
              <a:t> pole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87338" y="1700213"/>
            <a:ext cx="8856662" cy="3240087"/>
          </a:xfrm>
        </p:spPr>
        <p:txBody>
          <a:bodyPr rtlCol="0">
            <a:normAutofit fontScale="925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Kolem každého elektricky nabitého tělesa je neviditelné elektrické pole, které znázorňujeme pomocí siločar.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elektricky nabitá tělesa působí v elektrickém poli elektrická síla, která může být: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altLang="cs-CZ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altLang="cs-CZ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…………………………………………………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altLang="cs-CZ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…………………………………………………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95288" y="4149725"/>
            <a:ext cx="431800" cy="14446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95288" y="4292600"/>
            <a:ext cx="504825" cy="4333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941888"/>
            <a:ext cx="2686050" cy="1571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3086100"/>
            <a:ext cx="2627312" cy="163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mtClean="0">
                <a:latin typeface="Palatino Linotype" pitchFamily="18" charset="0"/>
              </a:rPr>
              <a:t>Elektrický náboj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476250"/>
            <a:ext cx="6777037" cy="3508375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Značka       :    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Q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  Jednotka    :    </a:t>
            </a:r>
            <a:r>
              <a:rPr lang="cs-CZ" sz="2800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  ( Coulomb)</a:t>
            </a:r>
          </a:p>
          <a:p>
            <a:pPr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anose="02040502050505030304" pitchFamily="18" charset="0"/>
            </a:endParaRPr>
          </a:p>
          <a:p>
            <a:pPr marL="685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anose="02040502050505030304" pitchFamily="18" charset="0"/>
            </a:endParaRPr>
          </a:p>
          <a:p>
            <a:pPr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Tělesa se stejnými náboji se odpuzují</a:t>
            </a:r>
          </a:p>
          <a:p>
            <a:pPr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Tělesa s opačnými náboji se přitahují</a:t>
            </a:r>
          </a:p>
          <a:p>
            <a:pPr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6256" y="269775"/>
            <a:ext cx="6512511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/>
              <a:t>Jak se dostane elektrický proud k žárovce?</a:t>
            </a:r>
            <a:endParaRPr lang="cs-CZ" sz="2400" dirty="0"/>
          </a:p>
        </p:txBody>
      </p:sp>
      <p:sp>
        <p:nvSpPr>
          <p:cNvPr id="10243" name="Zástupný symbol pro obsah 4"/>
          <p:cNvSpPr>
            <a:spLocks noGrp="1"/>
          </p:cNvSpPr>
          <p:nvPr>
            <p:ph idx="4294967295"/>
          </p:nvPr>
        </p:nvSpPr>
        <p:spPr>
          <a:xfrm>
            <a:off x="395288" y="1666875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b="1" smtClean="0"/>
              <a:t>Žárovka začne svítit, když k ní proud </a:t>
            </a:r>
            <a:r>
              <a:rPr lang="cs-CZ" sz="2000" b="1" smtClean="0">
                <a:solidFill>
                  <a:srgbClr val="FF0000"/>
                </a:solidFill>
              </a:rPr>
              <a:t>přivedeme.  </a:t>
            </a:r>
          </a:p>
          <a:p>
            <a:endParaRPr lang="cs-CZ" sz="2000" smtClean="0"/>
          </a:p>
          <a:p>
            <a:r>
              <a:rPr lang="cs-CZ" sz="2000" b="1" smtClean="0">
                <a:solidFill>
                  <a:srgbClr val="FF0000"/>
                </a:solidFill>
              </a:rPr>
              <a:t>K tomu potřebujeme zdroj napětí a vodiče. </a:t>
            </a:r>
          </a:p>
          <a:p>
            <a:endParaRPr lang="cs-CZ" sz="2000" smtClean="0"/>
          </a:p>
          <a:p>
            <a:r>
              <a:rPr lang="cs-CZ" sz="2000" b="1" smtClean="0">
                <a:solidFill>
                  <a:srgbClr val="FF0000"/>
                </a:solidFill>
              </a:rPr>
              <a:t>Co je vodič? </a:t>
            </a:r>
            <a:r>
              <a:rPr lang="cs-CZ" sz="2000" b="1" smtClean="0"/>
              <a:t>Nejčastěji jsou to dráty z mědi a hliníku. </a:t>
            </a:r>
          </a:p>
          <a:p>
            <a:endParaRPr lang="cs-CZ" sz="2000" smtClean="0"/>
          </a:p>
          <a:p>
            <a:r>
              <a:rPr lang="cs-CZ" sz="2000" b="1" smtClean="0">
                <a:solidFill>
                  <a:srgbClr val="FF0000"/>
                </a:solidFill>
              </a:rPr>
              <a:t>A co je zdroj napětí? </a:t>
            </a:r>
            <a:r>
              <a:rPr lang="cs-CZ" sz="2000" b="1" smtClean="0"/>
              <a:t>Může to být plochá baterie, různé velikosti monočlánků, akumulátor nebo elektrická zásuvka ve zdi. </a:t>
            </a:r>
          </a:p>
        </p:txBody>
      </p:sp>
      <p:pic>
        <p:nvPicPr>
          <p:cNvPr id="10244" name="Picture 2" descr="C:\Documents and Settings\Jaroslava\Local Settings\Temporary Internet Files\Content.IE5\T2UJXCPS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333375"/>
            <a:ext cx="936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Documents and Settings\Jaroslava\Local Settings\Temporary Internet Files\Content.IE5\WVSIALUT\MC9003078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54280">
            <a:off x="1636713" y="4822825"/>
            <a:ext cx="18272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C:\Documents and Settings\Jaroslava\Local Settings\Temporary Internet Files\Content.IE5\J4TFFFTT\MC9002961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0188" y="5013325"/>
            <a:ext cx="19446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C:\Documents and Settings\Jaroslava\Local Settings\Temporary Internet Files\Content.IE5\9ODUGKQ1\MC9002810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8313" y="1844675"/>
            <a:ext cx="14668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latin typeface="Palatino Linotype" panose="02040502050505030304" pitchFamily="18" charset="0"/>
              </a:rPr>
              <a:t>Elektrický obvod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643063"/>
            <a:ext cx="8135937" cy="4483100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>
                <a:latin typeface="Palatino Linotype" pitchFamily="18" charset="0"/>
              </a:rPr>
              <a:t>Podle zapojení prvků v el. obvodě se obvody dělí na:</a:t>
            </a:r>
          </a:p>
          <a:p>
            <a:r>
              <a:rPr lang="cs-CZ" b="1" u="sng" smtClean="0">
                <a:solidFill>
                  <a:schemeClr val="tx1"/>
                </a:solidFill>
                <a:latin typeface="Palatino Linotype" pitchFamily="18" charset="0"/>
              </a:rPr>
              <a:t>jednoduché</a:t>
            </a:r>
            <a:r>
              <a:rPr lang="cs-CZ" b="1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cs-CZ" smtClean="0">
                <a:solidFill>
                  <a:schemeClr val="tx1"/>
                </a:solidFill>
                <a:latin typeface="Palatino Linotype" pitchFamily="18" charset="0"/>
              </a:rPr>
              <a:t>– připomíná to kruh, prvky jsou v něm zapojeny za sebou (sériově), není v něm žádný uzel</a:t>
            </a:r>
          </a:p>
          <a:p>
            <a:r>
              <a:rPr lang="cs-CZ" b="1" u="sng" smtClean="0">
                <a:solidFill>
                  <a:schemeClr val="tx1"/>
                </a:solidFill>
                <a:latin typeface="Palatino Linotype" pitchFamily="18" charset="0"/>
              </a:rPr>
              <a:t>složený</a:t>
            </a:r>
            <a:r>
              <a:rPr lang="cs-CZ" smtClean="0">
                <a:solidFill>
                  <a:schemeClr val="tx1"/>
                </a:solidFill>
                <a:latin typeface="Palatino Linotype" pitchFamily="18" charset="0"/>
              </a:rPr>
              <a:t> (rozvětvený) – jsou v něm uzly, některé prvky jsou tak zapojeny </a:t>
            </a:r>
            <a:r>
              <a:rPr lang="cs-CZ" smtClean="0">
                <a:latin typeface="Palatino Linotype" pitchFamily="18" charset="0"/>
              </a:rPr>
              <a:t>vedle sebe (paralelně</a:t>
            </a:r>
            <a:r>
              <a:rPr lang="cs-CZ" smtClean="0"/>
              <a:t>)</a:t>
            </a:r>
          </a:p>
        </p:txBody>
      </p:sp>
      <p:pic>
        <p:nvPicPr>
          <p:cNvPr id="11268" name="Zástupný symbol pro obsah 6" descr="078_shock0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933825"/>
            <a:ext cx="2378075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3716338"/>
            <a:ext cx="3024187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Jaroslava\Local Settings\Temporary Internet Files\Content.IE5\T2UJXCPS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49275"/>
            <a:ext cx="12065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91463"/>
            <a:ext cx="6512511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 smtClean="0"/>
              <a:t>Zdroj napětí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09600" y="1844675"/>
            <a:ext cx="8229600" cy="4525963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Napětí 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 můžeme představit jako jakousi „sílu“, která „protlačuje“ proud obvodem.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Když je napětí zdroje příliš malé, zdroj „protlačí“ 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bvodem jen malý proud. Když je napětí naopak příliš velké, prochází obvodem příliš velký proud, a to může spotřebič poničit.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Jednotkou napětí je </a:t>
            </a:r>
            <a:r>
              <a:rPr lang="cs-CZ" sz="2000" b="1" dirty="0" smtClean="0">
                <a:solidFill>
                  <a:srgbClr val="C00000"/>
                </a:solidFill>
              </a:rPr>
              <a:t>volt.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Značka této jednotky je </a:t>
            </a:r>
            <a:r>
              <a:rPr lang="cs-CZ" sz="2000" b="1" dirty="0" smtClean="0">
                <a:solidFill>
                  <a:srgbClr val="C00000"/>
                </a:solidFill>
              </a:rPr>
              <a:t>V.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Napětí</a:t>
            </a: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b="1" i="1" dirty="0" smtClean="0">
                <a:solidFill>
                  <a:srgbClr val="C00000"/>
                </a:solidFill>
              </a:rPr>
              <a:t>monočlánku je 1,5 V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Napětí ploché </a:t>
            </a:r>
            <a:r>
              <a:rPr lang="cs-CZ" sz="2000" b="1" i="1" dirty="0" smtClean="0">
                <a:solidFill>
                  <a:srgbClr val="C00000"/>
                </a:solidFill>
              </a:rPr>
              <a:t>baterie je 4,5 V</a:t>
            </a:r>
            <a:r>
              <a:rPr lang="cs-CZ" sz="2000" b="1" dirty="0" smtClean="0">
                <a:solidFill>
                  <a:srgbClr val="C00000"/>
                </a:solidFill>
              </a:rPr>
              <a:t>. 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Napětí </a:t>
            </a:r>
            <a:r>
              <a:rPr lang="cs-CZ" sz="2000" b="1" i="1" dirty="0" smtClean="0">
                <a:solidFill>
                  <a:srgbClr val="C00000"/>
                </a:solidFill>
              </a:rPr>
              <a:t>v zásuvce 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přibližně </a:t>
            </a:r>
            <a:r>
              <a:rPr lang="cs-CZ" sz="2000" b="1" i="1" dirty="0" smtClean="0">
                <a:solidFill>
                  <a:srgbClr val="C00000"/>
                </a:solidFill>
              </a:rPr>
              <a:t>230 V</a:t>
            </a: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Napětí </a:t>
            </a:r>
            <a:r>
              <a:rPr lang="cs-CZ" sz="2000" b="1" i="1" dirty="0" smtClean="0">
                <a:solidFill>
                  <a:srgbClr val="C00000"/>
                </a:solidFill>
              </a:rPr>
              <a:t>autobaterie </a:t>
            </a:r>
            <a:r>
              <a:rPr lang="cs-CZ" sz="2000" b="1" dirty="0" smtClean="0">
                <a:solidFill>
                  <a:srgbClr val="C00000"/>
                </a:solidFill>
              </a:rPr>
              <a:t>je </a:t>
            </a:r>
            <a:r>
              <a:rPr lang="cs-CZ" sz="2000" b="1" i="1" dirty="0" smtClean="0">
                <a:solidFill>
                  <a:srgbClr val="C00000"/>
                </a:solidFill>
              </a:rPr>
              <a:t>12 V.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Každý spotřebič je určen pro určité napětí.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1"/>
          <p:cNvSpPr txBox="1">
            <a:spLocks noChangeArrowheads="1"/>
          </p:cNvSpPr>
          <p:nvPr/>
        </p:nvSpPr>
        <p:spPr bwMode="auto">
          <a:xfrm>
            <a:off x="285750" y="142875"/>
            <a:ext cx="8643938" cy="954088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Palatino Linotype" pitchFamily="18" charset="0"/>
              </a:rPr>
              <a:t>Schematické značky používané v elektrických obvodech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85750" y="2286000"/>
            <a:ext cx="3714750" cy="4619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latin typeface="Palatino Linotype" panose="02040502050505030304" pitchFamily="18" charset="0"/>
              </a:rPr>
              <a:t>Zdroj - článek </a:t>
            </a:r>
            <a:endParaRPr lang="cs-CZ" sz="2400" b="1" dirty="0">
              <a:latin typeface="Palatino Linotype" panose="0204050205050503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7188" y="3429000"/>
            <a:ext cx="3643312" cy="4619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latin typeface="Palatino Linotype" panose="02040502050505030304" pitchFamily="18" charset="0"/>
              </a:rPr>
              <a:t>Žárovka</a:t>
            </a:r>
            <a:endParaRPr lang="cs-CZ" sz="2400" b="1" dirty="0">
              <a:latin typeface="Palatino Linotype" panose="0204050205050503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7188" y="4500563"/>
            <a:ext cx="3714750" cy="461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latin typeface="Palatino Linotype" panose="02040502050505030304" pitchFamily="18" charset="0"/>
              </a:rPr>
              <a:t>Vodič</a:t>
            </a:r>
            <a:endParaRPr lang="cs-CZ" sz="2400" b="1" dirty="0">
              <a:latin typeface="Palatino Linotype" panose="02040502050505030304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7188" y="5643563"/>
            <a:ext cx="3714750" cy="461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latin typeface="Palatino Linotype" panose="02040502050505030304" pitchFamily="18" charset="0"/>
              </a:rPr>
              <a:t>Spínač - vypnuto</a:t>
            </a:r>
            <a:endParaRPr lang="cs-CZ" sz="2400" b="1" dirty="0">
              <a:latin typeface="Palatino Linotype" panose="02040502050505030304" pitchFamily="18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5808538" y="3236529"/>
            <a:ext cx="771524" cy="785818"/>
            <a:chOff x="7500958" y="2643182"/>
            <a:chExt cx="914400" cy="914400"/>
          </a:xfrm>
          <a:noFill/>
        </p:grpSpPr>
        <p:sp>
          <p:nvSpPr>
            <p:cNvPr id="17" name="Elipsa 16"/>
            <p:cNvSpPr/>
            <p:nvPr/>
          </p:nvSpPr>
          <p:spPr>
            <a:xfrm>
              <a:off x="7500958" y="2643182"/>
              <a:ext cx="914400" cy="914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8" name="Přímá spojovací čára 17"/>
            <p:cNvCxnSpPr>
              <a:stCxn id="17" idx="7"/>
              <a:endCxn id="17" idx="3"/>
            </p:cNvCxnSpPr>
            <p:nvPr/>
          </p:nvCxnSpPr>
          <p:spPr>
            <a:xfrm rot="16200000" flipH="1" flipV="1">
              <a:off x="7634869" y="2777093"/>
              <a:ext cx="646578" cy="64657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>
              <a:stCxn id="17" idx="1"/>
              <a:endCxn id="17" idx="5"/>
            </p:cNvCxnSpPr>
            <p:nvPr/>
          </p:nvCxnSpPr>
          <p:spPr>
            <a:xfrm rot="16200000" flipH="1">
              <a:off x="7634869" y="2777093"/>
              <a:ext cx="646578" cy="64657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20" name="Skupina 35"/>
          <p:cNvGrpSpPr>
            <a:grpSpLocks/>
          </p:cNvGrpSpPr>
          <p:nvPr/>
        </p:nvGrpSpPr>
        <p:grpSpPr bwMode="auto">
          <a:xfrm>
            <a:off x="5675313" y="5551488"/>
            <a:ext cx="1724025" cy="366712"/>
            <a:chOff x="785786" y="2357430"/>
            <a:chExt cx="1724974" cy="367652"/>
          </a:xfrm>
        </p:grpSpPr>
        <p:sp>
          <p:nvSpPr>
            <p:cNvPr id="21" name="Prstenec 20"/>
            <p:cNvSpPr/>
            <p:nvPr/>
          </p:nvSpPr>
          <p:spPr>
            <a:xfrm>
              <a:off x="1786462" y="2643912"/>
              <a:ext cx="71476" cy="70029"/>
            </a:xfrm>
            <a:prstGeom prst="donut">
              <a:avLst>
                <a:gd name="adj" fmla="val 554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22" name="Přímá spojovací čára 21"/>
            <p:cNvCxnSpPr/>
            <p:nvPr/>
          </p:nvCxnSpPr>
          <p:spPr>
            <a:xfrm>
              <a:off x="1357601" y="2357430"/>
              <a:ext cx="489219" cy="3469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16200000" flipH="1">
              <a:off x="2178779" y="2393100"/>
              <a:ext cx="11140" cy="6528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čára 23"/>
            <p:cNvCxnSpPr/>
            <p:nvPr/>
          </p:nvCxnSpPr>
          <p:spPr>
            <a:xfrm rot="10800000">
              <a:off x="785786" y="2713942"/>
              <a:ext cx="500337" cy="15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Přímá spojovací čára 24"/>
          <p:cNvCxnSpPr/>
          <p:nvPr/>
        </p:nvCxnSpPr>
        <p:spPr>
          <a:xfrm rot="10800000">
            <a:off x="5572125" y="4786313"/>
            <a:ext cx="7858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22" name="Skupina 26"/>
          <p:cNvGrpSpPr>
            <a:grpSpLocks/>
          </p:cNvGrpSpPr>
          <p:nvPr/>
        </p:nvGrpSpPr>
        <p:grpSpPr bwMode="auto">
          <a:xfrm>
            <a:off x="5894388" y="1981200"/>
            <a:ext cx="642937" cy="857250"/>
            <a:chOff x="4357686" y="2857496"/>
            <a:chExt cx="642942" cy="856462"/>
          </a:xfrm>
        </p:grpSpPr>
        <p:grpSp>
          <p:nvGrpSpPr>
            <p:cNvPr id="13329" name="Skupina 95"/>
            <p:cNvGrpSpPr>
              <a:grpSpLocks/>
            </p:cNvGrpSpPr>
            <p:nvPr/>
          </p:nvGrpSpPr>
          <p:grpSpPr bwMode="auto">
            <a:xfrm>
              <a:off x="4643438" y="2857496"/>
              <a:ext cx="72232" cy="856462"/>
              <a:chOff x="5572132" y="2643976"/>
              <a:chExt cx="72232" cy="856462"/>
            </a:xfrm>
          </p:grpSpPr>
          <p:cxnSp>
            <p:nvCxnSpPr>
              <p:cNvPr id="31" name="Přímá spojovací čára 30"/>
              <p:cNvCxnSpPr/>
              <p:nvPr/>
            </p:nvCxnSpPr>
            <p:spPr>
              <a:xfrm rot="5400000">
                <a:off x="5358810" y="3071414"/>
                <a:ext cx="428231" cy="1587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5400000">
                <a:off x="5216133" y="3071413"/>
                <a:ext cx="856462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Přímá spojovací čára 28"/>
            <p:cNvCxnSpPr/>
            <p:nvPr/>
          </p:nvCxnSpPr>
          <p:spPr>
            <a:xfrm>
              <a:off x="4714876" y="3285727"/>
              <a:ext cx="28575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>
              <a:off x="4357686" y="3285727"/>
              <a:ext cx="28575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4357688" y="1214438"/>
            <a:ext cx="3786187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latin typeface="Palatino Linotype" panose="02040502050505030304" pitchFamily="18" charset="0"/>
              </a:rPr>
              <a:t>Schematické značky</a:t>
            </a:r>
            <a:endParaRPr lang="cs-CZ" sz="2400" dirty="0">
              <a:latin typeface="Palatino Linotype" panose="02040502050505030304" pitchFamily="18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357188" y="1214438"/>
            <a:ext cx="3786187" cy="461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latin typeface="Palatino Linotype" panose="02040502050505030304" pitchFamily="18" charset="0"/>
              </a:rPr>
              <a:t>Součásti</a:t>
            </a:r>
            <a:endParaRPr lang="cs-CZ" sz="2400" dirty="0">
              <a:latin typeface="Palatino Linotype" panose="02040502050505030304" pitchFamily="18" charset="0"/>
            </a:endParaRPr>
          </a:p>
        </p:txBody>
      </p:sp>
      <p:pic>
        <p:nvPicPr>
          <p:cNvPr id="26" name="Picture 3" descr="C:\Documents and Settings\Fujitsu-Siemens\Local Settings\Temporary Internet Files\Content.IE5\TG2ZS2DV\MC90043478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613" y="198120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236913"/>
            <a:ext cx="5842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4298950"/>
            <a:ext cx="7016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5938" y="5484813"/>
            <a:ext cx="647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885</TotalTime>
  <Words>619</Words>
  <Application>Microsoft Office PowerPoint</Application>
  <PresentationFormat>Předvádění na obrazovce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Candara</vt:lpstr>
      <vt:lpstr>Arial</vt:lpstr>
      <vt:lpstr>Trebuchet MS</vt:lpstr>
      <vt:lpstr>Georgia</vt:lpstr>
      <vt:lpstr>Calibri</vt:lpstr>
      <vt:lpstr>Times New Roman</vt:lpstr>
      <vt:lpstr>Palatino Linotype</vt:lpstr>
      <vt:lpstr>Wingdings 2</vt:lpstr>
      <vt:lpstr>Stencil</vt:lpstr>
      <vt:lpstr>Aerodynamika</vt:lpstr>
      <vt:lpstr>Snímek 1</vt:lpstr>
      <vt:lpstr>Co už víme?</vt:lpstr>
      <vt:lpstr>Co víme o elektrickém proudu? Doplnili jste správně ?</vt:lpstr>
      <vt:lpstr>Elektrické  pole</vt:lpstr>
      <vt:lpstr>Elektrický náboj</vt:lpstr>
      <vt:lpstr>Jak se dostane elektrický proud k žárovce?</vt:lpstr>
      <vt:lpstr>Elektrický obvod</vt:lpstr>
      <vt:lpstr>Zdroj napětí</vt:lpstr>
      <vt:lpstr>Snímek 9</vt:lpstr>
      <vt:lpstr>Snímek 10</vt:lpstr>
      <vt:lpstr>Elektrický obvod</vt:lpstr>
      <vt:lpstr>Snímek 12</vt:lpstr>
      <vt:lpstr>Snímek 13</vt:lpstr>
      <vt:lpstr>Kdy protéká obvodem elektrický proud?</vt:lpstr>
      <vt:lpstr>Snímek 15</vt:lpstr>
      <vt:lpstr>Zapojení žárovek</vt:lpstr>
      <vt:lpstr>Co dělá elektrický obvod obvodem?</vt:lpstr>
      <vt:lpstr>Víš, co je zde nakresleno?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Elektromagnetické jevy</dc:title>
  <dc:creator>pc</dc:creator>
  <cp:lastModifiedBy>Martin Seifert</cp:lastModifiedBy>
  <cp:revision>27</cp:revision>
  <cp:lastPrinted>2013-08-11T09:46:06Z</cp:lastPrinted>
  <dcterms:created xsi:type="dcterms:W3CDTF">2010-02-09T08:32:29Z</dcterms:created>
  <dcterms:modified xsi:type="dcterms:W3CDTF">2021-02-21T17:24:31Z</dcterms:modified>
</cp:coreProperties>
</file>