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58" r:id="rId6"/>
    <p:sldId id="273" r:id="rId7"/>
    <p:sldId id="274" r:id="rId8"/>
    <p:sldId id="275" r:id="rId9"/>
    <p:sldId id="276" r:id="rId10"/>
    <p:sldId id="278" r:id="rId11"/>
    <p:sldId id="261" r:id="rId12"/>
    <p:sldId id="277" r:id="rId13"/>
    <p:sldId id="262" r:id="rId14"/>
    <p:sldId id="266" r:id="rId15"/>
    <p:sldId id="263" r:id="rId16"/>
    <p:sldId id="267" r:id="rId17"/>
    <p:sldId id="269" r:id="rId18"/>
    <p:sldId id="265" r:id="rId19"/>
    <p:sldId id="268" r:id="rId20"/>
    <p:sldId id="282" r:id="rId21"/>
    <p:sldId id="28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8AC0F-5D36-4BCB-AAA8-980B168024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9048262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7A93E5-8450-4B5C-8AF0-313055C02387}" type="datetimeFigureOut">
              <a:rPr lang="cs-CZ" smtClean="0"/>
              <a:pPr/>
              <a:t>23.01.2021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7C32CB-18BA-49E6-BE3F-CE894C62C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9" y="249289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 TEPELNÉ MOTORY</a:t>
            </a:r>
            <a:br>
              <a:rPr lang="cs-CZ" sz="7200" b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cs-CZ" sz="72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90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928100" cy="63373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Motory</a:t>
            </a:r>
          </a:p>
          <a:p>
            <a:pPr algn="ctr">
              <a:buFontTx/>
              <a:buNone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altLang="cs-CZ" dirty="0" smtClean="0">
                <a:solidFill>
                  <a:srgbClr val="0000FF"/>
                </a:solidFill>
              </a:rPr>
              <a:t>      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vodní, větrné       tepelné        elektromotory</a:t>
            </a:r>
          </a:p>
          <a:p>
            <a:pPr>
              <a:buFontTx/>
              <a:buNone/>
            </a:pPr>
            <a:endParaRPr lang="cs-CZ" altLang="cs-CZ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cs-CZ" altLang="cs-CZ" dirty="0" smtClean="0"/>
              <a:t>          </a:t>
            </a:r>
            <a:r>
              <a:rPr lang="cs-CZ" altLang="cs-CZ" dirty="0" smtClean="0">
                <a:solidFill>
                  <a:srgbClr val="CC00FF"/>
                </a:solidFill>
                <a:latin typeface="Palatino Linotype" panose="02040502050505030304" pitchFamily="18" charset="0"/>
              </a:rPr>
              <a:t>parní stroj              spalovací</a:t>
            </a:r>
          </a:p>
          <a:p>
            <a:pPr>
              <a:buFontTx/>
              <a:buNone/>
            </a:pPr>
            <a:r>
              <a:rPr lang="cs-CZ" altLang="cs-CZ" dirty="0" smtClean="0">
                <a:solidFill>
                  <a:srgbClr val="CC00FF"/>
                </a:solidFill>
                <a:latin typeface="Palatino Linotype" panose="02040502050505030304" pitchFamily="18" charset="0"/>
              </a:rPr>
              <a:t>        parní turbína</a:t>
            </a:r>
          </a:p>
          <a:p>
            <a:pPr>
              <a:buFontTx/>
              <a:buNone/>
            </a:pPr>
            <a:endParaRPr lang="cs-CZ" altLang="cs-CZ" dirty="0" smtClean="0">
              <a:solidFill>
                <a:srgbClr val="CC00FF"/>
              </a:solidFill>
            </a:endParaRPr>
          </a:p>
          <a:p>
            <a:pPr>
              <a:buFontTx/>
              <a:buNone/>
            </a:pPr>
            <a:r>
              <a:rPr lang="cs-CZ" altLang="cs-CZ" dirty="0" smtClean="0"/>
              <a:t>                  </a:t>
            </a:r>
            <a:r>
              <a:rPr lang="cs-CZ" altLang="cs-CZ" dirty="0" smtClean="0">
                <a:solidFill>
                  <a:srgbClr val="CC3300"/>
                </a:solidFill>
                <a:latin typeface="Palatino Linotype" panose="02040502050505030304" pitchFamily="18" charset="0"/>
              </a:rPr>
              <a:t>tryskové</a:t>
            </a:r>
            <a:r>
              <a:rPr lang="cs-CZ" altLang="cs-CZ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                       </a:t>
            </a:r>
            <a:r>
              <a:rPr lang="cs-CZ" altLang="cs-CZ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pístové</a:t>
            </a:r>
          </a:p>
          <a:p>
            <a:pPr>
              <a:buFontTx/>
              <a:buNone/>
            </a:pPr>
            <a:r>
              <a:rPr lang="cs-CZ" altLang="cs-CZ" dirty="0" smtClean="0"/>
              <a:t>  </a:t>
            </a:r>
          </a:p>
          <a:p>
            <a:pPr>
              <a:buFontTx/>
              <a:buNone/>
            </a:pPr>
            <a:r>
              <a:rPr lang="cs-CZ" altLang="cs-CZ" dirty="0" smtClean="0">
                <a:latin typeface="Palatino Linotype" panose="02040502050505030304" pitchFamily="18" charset="0"/>
              </a:rPr>
              <a:t>       </a:t>
            </a:r>
            <a:r>
              <a:rPr lang="cs-CZ" altLang="cs-CZ" dirty="0" smtClean="0">
                <a:solidFill>
                  <a:srgbClr val="CC3300"/>
                </a:solidFill>
                <a:latin typeface="Palatino Linotype" panose="02040502050505030304" pitchFamily="18" charset="0"/>
              </a:rPr>
              <a:t>raketové    proudové</a:t>
            </a:r>
            <a:r>
              <a:rPr lang="cs-CZ" altLang="cs-CZ" dirty="0" smtClean="0">
                <a:latin typeface="Palatino Linotype" panose="02040502050505030304" pitchFamily="18" charset="0"/>
              </a:rPr>
              <a:t>    </a:t>
            </a:r>
            <a:r>
              <a:rPr lang="cs-CZ" altLang="cs-CZ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zážehové   vznětové</a:t>
            </a: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 flipH="1">
            <a:off x="1979613" y="908050"/>
            <a:ext cx="22320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450056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4787900" y="908050"/>
            <a:ext cx="230505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4859338" y="2060575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 flipH="1">
            <a:off x="1763713" y="4725145"/>
            <a:ext cx="1008062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3203575" y="4725145"/>
            <a:ext cx="855807" cy="71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H="1">
            <a:off x="5868143" y="4723930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>
            <a:off x="7170305" y="4723929"/>
            <a:ext cx="714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9" name="Line 17"/>
          <p:cNvSpPr>
            <a:spLocks noChangeShapeType="1"/>
          </p:cNvSpPr>
          <p:nvPr/>
        </p:nvSpPr>
        <p:spPr bwMode="auto">
          <a:xfrm>
            <a:off x="5868143" y="3141663"/>
            <a:ext cx="1151781" cy="10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18"/>
          <p:cNvSpPr>
            <a:spLocks noChangeShapeType="1"/>
          </p:cNvSpPr>
          <p:nvPr/>
        </p:nvSpPr>
        <p:spPr bwMode="auto">
          <a:xfrm flipH="1">
            <a:off x="2700337" y="2060575"/>
            <a:ext cx="15113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 flipH="1">
            <a:off x="3347864" y="3141663"/>
            <a:ext cx="1799604" cy="10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2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CO JE TO TEPELNÝ MOTOR?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35695" y="1772816"/>
            <a:ext cx="668235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KAŽDÉMU STROJI, KTERÉMU DODÁVÁME TEPLO A KTERÝ ZA TO KONÁ PRÁCI, SE ŘÍKÁ TEPELNÝ MOTOR</a:t>
            </a:r>
            <a:endParaRPr lang="cs-CZ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4293096"/>
            <a:ext cx="6538339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TEPELNÝ MOTOR PŘEMĚŇUJE TEPELNOU ENERGII NA POHYBOVOU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139952" y="3661442"/>
            <a:ext cx="504056" cy="56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924844" y="3637204"/>
            <a:ext cx="504056" cy="56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724128" y="3637204"/>
            <a:ext cx="504056" cy="56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44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6923112" cy="490537"/>
          </a:xfrm>
        </p:spPr>
        <p:txBody>
          <a:bodyPr>
            <a:normAutofit fontScale="90000"/>
          </a:bodyPr>
          <a:lstStyle/>
          <a:p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Parní stroj, parní turbína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82296" indent="0">
              <a:buNone/>
            </a:pPr>
            <a:r>
              <a:rPr lang="cs-CZ" altLang="cs-CZ" dirty="0" smtClean="0"/>
              <a:t>     </a:t>
            </a:r>
            <a:r>
              <a:rPr lang="cs-CZ" altLang="cs-CZ" dirty="0" smtClean="0">
                <a:latin typeface="Palatino Linotype" panose="02040502050505030304" pitchFamily="18" charset="0"/>
              </a:rPr>
              <a:t>využívají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energii vodní páry</a:t>
            </a:r>
          </a:p>
        </p:txBody>
      </p:sp>
      <p:pic>
        <p:nvPicPr>
          <p:cNvPr id="8196" name="Picture 4" descr="MP90014550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5631"/>
            <a:ext cx="29527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Soubor:Wirnik turbiny parowej ORP Wi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269" y="1989138"/>
            <a:ext cx="41767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Soubor:Elektrarna Prunerov II 20070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33845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59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PARNÍ STROJ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726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První tepelný motor, který lidem sloužil k užitku a ne pro zábavu, byl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parní stroj</a:t>
            </a:r>
            <a:r>
              <a:rPr lang="cs-CZ" dirty="0">
                <a:latin typeface="Palatino Linotype" panose="02040502050505030304" pitchFamily="18" charset="0"/>
              </a:rPr>
              <a:t>. První mechanický stroj poháněný parou sestrojil </a:t>
            </a:r>
            <a:r>
              <a:rPr lang="cs-CZ" dirty="0" err="1" smtClean="0">
                <a:latin typeface="Palatino Linotype" panose="02040502050505030304" pitchFamily="18" charset="0"/>
              </a:rPr>
              <a:t>Hérón</a:t>
            </a:r>
            <a:r>
              <a:rPr lang="cs-CZ" dirty="0" smtClean="0">
                <a:latin typeface="Palatino Linotype" panose="02040502050505030304" pitchFamily="18" charset="0"/>
              </a:rPr>
              <a:t> Alexandrijský v 1. století n.l. 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Považoval </a:t>
            </a:r>
            <a:r>
              <a:rPr lang="cs-CZ" dirty="0">
                <a:latin typeface="Palatino Linotype" panose="02040502050505030304" pitchFamily="18" charset="0"/>
              </a:rPr>
              <a:t>jej ale jen za hračku </a:t>
            </a:r>
            <a:r>
              <a:rPr lang="cs-CZ" dirty="0" smtClean="0">
                <a:latin typeface="Palatino Linotype" panose="02040502050505030304" pitchFamily="18" charset="0"/>
              </a:rPr>
              <a:t>,a </a:t>
            </a:r>
            <a:r>
              <a:rPr lang="cs-CZ" dirty="0">
                <a:latin typeface="Palatino Linotype" panose="02040502050505030304" pitchFamily="18" charset="0"/>
              </a:rPr>
              <a:t>na praktické využití nedošlo</a:t>
            </a:r>
            <a:r>
              <a:rPr lang="cs-CZ" dirty="0" smtClean="0">
                <a:latin typeface="Palatino Linotype" panose="02040502050505030304" pitchFamily="18" charset="0"/>
              </a:rPr>
              <a:t>.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00872" cy="2713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5435517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Palatino Linotype" panose="02040502050505030304" pitchFamily="18" charset="0"/>
              </a:rPr>
              <a:t>Expozice parního stroje, </a:t>
            </a:r>
            <a:r>
              <a:rPr lang="cs-CZ" i="1" dirty="0" err="1">
                <a:latin typeface="Palatino Linotype" panose="02040502050505030304" pitchFamily="18" charset="0"/>
              </a:rPr>
              <a:t>National</a:t>
            </a:r>
            <a:r>
              <a:rPr lang="cs-CZ" i="1" dirty="0">
                <a:latin typeface="Palatino Linotype" panose="02040502050505030304" pitchFamily="18" charset="0"/>
              </a:rPr>
              <a:t> </a:t>
            </a:r>
            <a:r>
              <a:rPr lang="cs-CZ" i="1" dirty="0" err="1">
                <a:latin typeface="Palatino Linotype" panose="02040502050505030304" pitchFamily="18" charset="0"/>
              </a:rPr>
              <a:t>Railway</a:t>
            </a:r>
            <a:r>
              <a:rPr lang="cs-CZ" i="1" dirty="0">
                <a:latin typeface="Palatino Linotype" panose="02040502050505030304" pitchFamily="18" charset="0"/>
              </a:rPr>
              <a:t> Museum, York, Anglie</a:t>
            </a:r>
          </a:p>
        </p:txBody>
      </p:sp>
    </p:spTree>
    <p:extLst>
      <p:ext uri="{BB962C8B-B14F-4D97-AF65-F5344CB8AC3E}">
        <p14:creationId xmlns:p14="http://schemas.microsoft.com/office/powerpoint/2010/main" xmlns="" val="32090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60486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Nejvíce se na jeho sestrojení podílel skotský fyzik a mechanik </a:t>
            </a:r>
            <a:endParaRPr lang="cs-CZ" dirty="0" smtClean="0">
              <a:latin typeface="Palatino Linotype" panose="02040502050505030304" pitchFamily="18" charset="0"/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JAMES    WATT</a:t>
            </a:r>
            <a:r>
              <a:rPr lang="cs-CZ" dirty="0" smtClean="0">
                <a:latin typeface="Palatino Linotype" panose="02040502050505030304" pitchFamily="18" charset="0"/>
              </a:rPr>
              <a:t> </a:t>
            </a:r>
            <a:r>
              <a:rPr lang="cs-CZ" dirty="0">
                <a:latin typeface="Palatino Linotype" panose="02040502050505030304" pitchFamily="18" charset="0"/>
              </a:rPr>
              <a:t>v roce </a:t>
            </a:r>
            <a:r>
              <a:rPr 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1770</a:t>
            </a:r>
            <a:r>
              <a:rPr lang="cs-CZ" dirty="0" smtClean="0">
                <a:latin typeface="Palatino Linotype" panose="02040502050505030304" pitchFamily="18" charset="0"/>
              </a:rPr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82296" indent="0">
              <a:buNone/>
            </a:pPr>
            <a:endParaRPr lang="cs-CZ" dirty="0"/>
          </a:p>
          <a:p>
            <a:r>
              <a:rPr lang="cs-CZ" dirty="0">
                <a:latin typeface="Palatino Linotype" panose="02040502050505030304" pitchFamily="18" charset="0"/>
              </a:rPr>
              <a:t>Po tomto vynálezci byla pojmenována jednotka výkonu </a:t>
            </a:r>
            <a:r>
              <a:rPr lang="cs-CZ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watt</a:t>
            </a:r>
            <a:r>
              <a:rPr lang="cs-CZ" dirty="0">
                <a:latin typeface="Palatino Linotype" panose="02040502050505030304" pitchFamily="18" charset="0"/>
              </a:rPr>
              <a:t>.</a:t>
            </a:r>
            <a:endParaRPr lang="cs-CZ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http://upload.wikimedia.org/wikipedia/commons/2/2c/James_Watt_by_Henry_Ho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031" y="1844824"/>
            <a:ext cx="2599779" cy="330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3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Parní stroj…co o něm víme?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Parní stroj byl velký a těžký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Měl malou účinnost, jen 20%, což znamenalo, že v práci přeměnil asi jen 20% tepla, které mu bylo dodáno</a:t>
            </a:r>
          </a:p>
          <a:p>
            <a:endParaRPr lang="cs-CZ" dirty="0"/>
          </a:p>
        </p:txBody>
      </p:sp>
      <p:pic>
        <p:nvPicPr>
          <p:cNvPr id="3074" name="Picture 2" descr="http://upload.wikimedia.org/wikipedia/commons/7/72/Steam_engine_nomencl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5283944" cy="31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16705" y="3737885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Palatino Linotype" panose="02040502050505030304" pitchFamily="18" charset="0"/>
              </a:rPr>
              <a:t>Schematický popis jednoválcového parního stroje.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1</a:t>
            </a:r>
            <a:r>
              <a:rPr lang="cs-CZ" sz="1400" dirty="0">
                <a:latin typeface="Palatino Linotype" panose="02040502050505030304" pitchFamily="18" charset="0"/>
              </a:rPr>
              <a:t> - Píst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2</a:t>
            </a:r>
            <a:r>
              <a:rPr lang="cs-CZ" sz="1400" dirty="0">
                <a:latin typeface="Palatino Linotype" panose="02040502050505030304" pitchFamily="18" charset="0"/>
              </a:rPr>
              <a:t> - Pístní tyč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3</a:t>
            </a:r>
            <a:r>
              <a:rPr lang="cs-CZ" sz="1400" dirty="0">
                <a:latin typeface="Palatino Linotype" panose="02040502050505030304" pitchFamily="18" charset="0"/>
              </a:rPr>
              <a:t> - Křižák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4</a:t>
            </a:r>
            <a:r>
              <a:rPr lang="cs-CZ" sz="1400" dirty="0">
                <a:latin typeface="Palatino Linotype" panose="02040502050505030304" pitchFamily="18" charset="0"/>
              </a:rPr>
              <a:t> - Ojnice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5</a:t>
            </a:r>
            <a:r>
              <a:rPr lang="cs-CZ" sz="1400" dirty="0">
                <a:latin typeface="Palatino Linotype" panose="02040502050505030304" pitchFamily="18" charset="0"/>
              </a:rPr>
              <a:t> - Klika čepu ojnice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6</a:t>
            </a:r>
            <a:r>
              <a:rPr lang="cs-CZ" sz="1400" dirty="0">
                <a:latin typeface="Palatino Linotype" panose="02040502050505030304" pitchFamily="18" charset="0"/>
              </a:rPr>
              <a:t> - Excentrický mechanismus (jednoduchý vnější rozvod)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7</a:t>
            </a:r>
            <a:r>
              <a:rPr lang="cs-CZ" sz="1400" dirty="0">
                <a:latin typeface="Palatino Linotype" panose="02040502050505030304" pitchFamily="18" charset="0"/>
              </a:rPr>
              <a:t> - Setrvačník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8</a:t>
            </a:r>
            <a:r>
              <a:rPr lang="cs-CZ" sz="1400" dirty="0">
                <a:latin typeface="Palatino Linotype" panose="02040502050505030304" pitchFamily="18" charset="0"/>
              </a:rPr>
              <a:t> - Šoupátko</a:t>
            </a:r>
            <a:br>
              <a:rPr lang="cs-CZ" sz="1400" dirty="0">
                <a:latin typeface="Palatino Linotype" panose="02040502050505030304" pitchFamily="18" charset="0"/>
              </a:rPr>
            </a:br>
            <a:r>
              <a:rPr lang="cs-CZ" sz="1400" b="1" dirty="0">
                <a:latin typeface="Palatino Linotype" panose="02040502050505030304" pitchFamily="18" charset="0"/>
              </a:rPr>
              <a:t>9</a:t>
            </a:r>
            <a:r>
              <a:rPr lang="cs-CZ" sz="1400" dirty="0">
                <a:latin typeface="Palatino Linotype" panose="02040502050505030304" pitchFamily="18" charset="0"/>
              </a:rPr>
              <a:t> - Wattův odstředivý regulátor.</a:t>
            </a:r>
          </a:p>
        </p:txBody>
      </p:sp>
    </p:spTree>
    <p:extLst>
      <p:ext uri="{BB962C8B-B14F-4D97-AF65-F5344CB8AC3E}">
        <p14:creationId xmlns:p14="http://schemas.microsoft.com/office/powerpoint/2010/main" xmlns="" val="187803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6438" y="548680"/>
            <a:ext cx="7734033" cy="3312368"/>
          </a:xfrm>
        </p:spPr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Jednalo se o stroje na principu </a:t>
            </a:r>
            <a:r>
              <a:rPr lang="cs-CZ" dirty="0" smtClean="0">
                <a:latin typeface="Palatino Linotype" panose="02040502050505030304" pitchFamily="18" charset="0"/>
              </a:rPr>
              <a:t>kondenzace </a:t>
            </a:r>
            <a:r>
              <a:rPr lang="cs-CZ" dirty="0">
                <a:latin typeface="Palatino Linotype" panose="02040502050505030304" pitchFamily="18" charset="0"/>
              </a:rPr>
              <a:t>syté páry ve válci a využití síly vyvolané podtlakem k čerpání </a:t>
            </a:r>
            <a:r>
              <a:rPr lang="cs-CZ" dirty="0" smtClean="0">
                <a:latin typeface="Palatino Linotype" panose="02040502050505030304" pitchFamily="18" charset="0"/>
              </a:rPr>
              <a:t>vody</a:t>
            </a:r>
            <a:endParaRPr lang="cs-CZ" dirty="0"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  <p:pic>
        <p:nvPicPr>
          <p:cNvPr id="4098" name="Picture 2" descr="http://upload.wikimedia.org/wikipedia/commons/f/f0/Steam_engine_in_ac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124" y="2708920"/>
            <a:ext cx="6596709" cy="38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6169278"/>
            <a:ext cx="31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Palatino Linotype" panose="02040502050505030304" pitchFamily="18" charset="0"/>
              </a:rPr>
              <a:t>Animované schéma práce </a:t>
            </a:r>
            <a:r>
              <a:rPr lang="cs-CZ" i="1" dirty="0" smtClean="0">
                <a:latin typeface="Palatino Linotype" panose="02040502050505030304" pitchFamily="18" charset="0"/>
              </a:rPr>
              <a:t>stroje</a:t>
            </a:r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48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5623" y="0"/>
            <a:ext cx="7498080" cy="1143000"/>
          </a:xfrm>
        </p:spPr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K čemu parní stroj sloužil…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9623" y="1124744"/>
            <a:ext cx="7890080" cy="48006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Od svého vzniku byl tahounem průmyslu</a:t>
            </a:r>
          </a:p>
          <a:p>
            <a:r>
              <a:rPr lang="cs-CZ" sz="2800" dirty="0">
                <a:latin typeface="Palatino Linotype" panose="02040502050505030304" pitchFamily="18" charset="0"/>
              </a:rPr>
              <a:t>Poháněl tkalcovské stavy, soustruhy </a:t>
            </a:r>
            <a:r>
              <a:rPr lang="cs-CZ" sz="2800" dirty="0" smtClean="0">
                <a:latin typeface="Palatino Linotype" panose="02040502050505030304" pitchFamily="18" charset="0"/>
              </a:rPr>
              <a:t>aj.</a:t>
            </a:r>
            <a:endParaRPr lang="cs-CZ" sz="2800" dirty="0">
              <a:latin typeface="Palatino Linotype" panose="02040502050505030304" pitchFamily="18" charset="0"/>
            </a:endParaRPr>
          </a:p>
          <a:p>
            <a:r>
              <a:rPr lang="cs-CZ" sz="2800" dirty="0">
                <a:latin typeface="Palatino Linotype" panose="02040502050505030304" pitchFamily="18" charset="0"/>
              </a:rPr>
              <a:t>V 19. </a:t>
            </a:r>
            <a:r>
              <a:rPr lang="cs-CZ" sz="2800" dirty="0" smtClean="0">
                <a:latin typeface="Palatino Linotype" panose="02040502050505030304" pitchFamily="18" charset="0"/>
              </a:rPr>
              <a:t>století </a:t>
            </a:r>
            <a:r>
              <a:rPr lang="cs-CZ" sz="2800" dirty="0">
                <a:latin typeface="Palatino Linotype" panose="02040502050505030304" pitchFamily="18" charset="0"/>
              </a:rPr>
              <a:t>se parní stroj stal nejvýznamnějším zdrojem energie jak v průmyslu, tak v </a:t>
            </a:r>
            <a:r>
              <a:rPr lang="cs-CZ" sz="2800" dirty="0" smtClean="0">
                <a:latin typeface="Palatino Linotype" panose="02040502050505030304" pitchFamily="18" charset="0"/>
              </a:rPr>
              <a:t>dopravě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19. století se proto také </a:t>
            </a:r>
            <a:r>
              <a:rPr lang="cs-CZ" sz="2800" dirty="0">
                <a:latin typeface="Palatino Linotype" panose="02040502050505030304" pitchFamily="18" charset="0"/>
              </a:rPr>
              <a:t>říká století </a:t>
            </a:r>
            <a:r>
              <a:rPr lang="cs-CZ" sz="2800" dirty="0" smtClean="0">
                <a:latin typeface="Palatino Linotype" panose="02040502050505030304" pitchFamily="18" charset="0"/>
              </a:rPr>
              <a:t>páry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http://upload.wikimedia.org/wikipedia/commons/3/3f/Stephenson%27s_Rocket_dra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3678"/>
            <a:ext cx="3617615" cy="25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4581128"/>
            <a:ext cx="211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latin typeface="Palatino Linotype" panose="02040502050505030304" pitchFamily="18" charset="0"/>
              </a:rPr>
              <a:t>Lokomotiva </a:t>
            </a:r>
            <a:r>
              <a:rPr lang="cs-CZ" i="1" dirty="0" err="1" smtClean="0">
                <a:latin typeface="Palatino Linotype" panose="02040502050505030304" pitchFamily="18" charset="0"/>
              </a:rPr>
              <a:t>Rocket</a:t>
            </a:r>
            <a:r>
              <a:rPr lang="cs-CZ" i="1" dirty="0" smtClean="0">
                <a:latin typeface="Palatino Linotype" panose="02040502050505030304" pitchFamily="18" charset="0"/>
              </a:rPr>
              <a:t> z </a:t>
            </a:r>
            <a:r>
              <a:rPr lang="cs-CZ" i="1" dirty="0">
                <a:latin typeface="Palatino Linotype" panose="02040502050505030304" pitchFamily="18" charset="0"/>
              </a:rPr>
              <a:t>roku 1829</a:t>
            </a:r>
          </a:p>
        </p:txBody>
      </p:sp>
    </p:spTree>
    <p:extLst>
      <p:ext uri="{BB962C8B-B14F-4D97-AF65-F5344CB8AC3E}">
        <p14:creationId xmlns:p14="http://schemas.microsoft.com/office/powerpoint/2010/main" xmlns="" val="327551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476672"/>
            <a:ext cx="7498080" cy="590465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Dopravě kralovaly:</a:t>
            </a:r>
          </a:p>
          <a:p>
            <a:pPr>
              <a:buFontTx/>
              <a:buChar char="-"/>
            </a:pPr>
            <a:r>
              <a:rPr lang="cs-CZ" dirty="0" smtClean="0"/>
              <a:t>vlaky </a:t>
            </a:r>
            <a:r>
              <a:rPr lang="cs-CZ" dirty="0"/>
              <a:t>tažené parními </a:t>
            </a:r>
            <a:r>
              <a:rPr lang="cs-CZ" dirty="0" smtClean="0"/>
              <a:t>lokomotivami,</a:t>
            </a:r>
          </a:p>
          <a:p>
            <a:pPr>
              <a:buFontTx/>
              <a:buChar char="-"/>
            </a:pPr>
            <a:r>
              <a:rPr lang="cs-CZ" dirty="0" smtClean="0"/>
              <a:t>vody </a:t>
            </a:r>
            <a:r>
              <a:rPr lang="cs-CZ" dirty="0"/>
              <a:t>brázdily </a:t>
            </a:r>
            <a:r>
              <a:rPr lang="cs-CZ" dirty="0" smtClean="0"/>
              <a:t>parníky,</a:t>
            </a:r>
          </a:p>
          <a:p>
            <a:pPr>
              <a:buFontTx/>
              <a:buChar char="-"/>
            </a:pPr>
            <a:r>
              <a:rPr lang="cs-CZ" dirty="0" smtClean="0"/>
              <a:t>průmyslové </a:t>
            </a:r>
            <a:r>
              <a:rPr lang="cs-CZ" dirty="0"/>
              <a:t>podniky měly stroje poháněné transmisemi od centrálního parního </a:t>
            </a:r>
            <a:r>
              <a:rPr lang="cs-CZ" dirty="0" smtClean="0"/>
              <a:t>stroje,</a:t>
            </a:r>
          </a:p>
          <a:p>
            <a:pPr>
              <a:buFontTx/>
              <a:buChar char="-"/>
            </a:pPr>
            <a:r>
              <a:rPr lang="cs-CZ" dirty="0" smtClean="0"/>
              <a:t>na </a:t>
            </a:r>
            <a:r>
              <a:rPr lang="cs-CZ" dirty="0"/>
              <a:t>polích se objevily parní </a:t>
            </a:r>
            <a:r>
              <a:rPr lang="cs-CZ" dirty="0" smtClean="0"/>
              <a:t>oračky,</a:t>
            </a:r>
          </a:p>
          <a:p>
            <a:pPr>
              <a:buFontTx/>
              <a:buChar char="-"/>
            </a:pPr>
            <a:r>
              <a:rPr lang="cs-CZ" dirty="0" smtClean="0"/>
              <a:t>parní mlátičky,</a:t>
            </a:r>
          </a:p>
          <a:p>
            <a:pPr>
              <a:buFontTx/>
              <a:buChar char="-"/>
            </a:pPr>
            <a:r>
              <a:rPr lang="cs-CZ" dirty="0" smtClean="0"/>
              <a:t>parní lokomobily,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ovrch </a:t>
            </a:r>
            <a:r>
              <a:rPr lang="cs-CZ" dirty="0"/>
              <a:t>silnic pak upravovaly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parní </a:t>
            </a:r>
            <a:r>
              <a:rPr lang="cs-CZ" dirty="0"/>
              <a:t>válcovačky resp. parní </a:t>
            </a:r>
            <a:r>
              <a:rPr lang="cs-CZ" dirty="0" smtClean="0"/>
              <a:t>válce,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559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0/04/Ctyrkol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830" y="4077072"/>
            <a:ext cx="3700865" cy="26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404664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20. století význam parního stroje postupně upadá.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dopravy </a:t>
            </a:r>
            <a:r>
              <a:rPr lang="cs-CZ" dirty="0" smtClean="0"/>
              <a:t>je </a:t>
            </a:r>
            <a:r>
              <a:rPr lang="cs-CZ" dirty="0"/>
              <a:t>vytlačen spalovacím </a:t>
            </a:r>
            <a:r>
              <a:rPr lang="cs-CZ" dirty="0" smtClean="0"/>
              <a:t>motorem, elektrickými </a:t>
            </a:r>
            <a:r>
              <a:rPr lang="cs-CZ" dirty="0"/>
              <a:t>stroji a parní </a:t>
            </a:r>
            <a:r>
              <a:rPr lang="cs-CZ" dirty="0" smtClean="0"/>
              <a:t>turbínou</a:t>
            </a:r>
          </a:p>
          <a:p>
            <a:r>
              <a:rPr lang="cs-CZ" dirty="0" smtClean="0"/>
              <a:t> </a:t>
            </a:r>
            <a:r>
              <a:rPr lang="cs-CZ" dirty="0"/>
              <a:t>Nejdéle sloužily těžní parní stroje, které </a:t>
            </a:r>
            <a:r>
              <a:rPr lang="cs-CZ" dirty="0" smtClean="0"/>
              <a:t>v dolech </a:t>
            </a:r>
            <a:r>
              <a:rPr lang="cs-CZ" dirty="0"/>
              <a:t>vydržely až do devadesátých let 20.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V </a:t>
            </a:r>
            <a:r>
              <a:rPr lang="cs-CZ" dirty="0"/>
              <a:t>současnosti je možné se s provozem parních strojů setkat především u nostalgických jízd parních </a:t>
            </a:r>
            <a:r>
              <a:rPr lang="cs-CZ" dirty="0" smtClean="0"/>
              <a:t>lokomotiv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9090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Jak jde doba kupředu</a:t>
            </a:r>
            <a:r>
              <a:rPr lang="cs-CZ" dirty="0" smtClean="0"/>
              <a:t>……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Před 100 000 lety se lidé 	                          naučili rozdělávat oheň…</a:t>
            </a:r>
          </a:p>
          <a:p>
            <a:pPr marL="0" indent="0">
              <a:buNone/>
            </a:pPr>
            <a:endParaRPr lang="cs-CZ" dirty="0" smtClean="0">
              <a:latin typeface="Palatino Linotype" panose="02040502050505030304" pitchFamily="18" charset="0"/>
            </a:endParaRPr>
          </a:p>
          <a:p>
            <a:r>
              <a:rPr lang="cs-CZ" dirty="0" smtClean="0">
                <a:latin typeface="Palatino Linotype" panose="02040502050505030304" pitchFamily="18" charset="0"/>
              </a:rPr>
              <a:t>Před 10 000 lety se naučili                  pěstovat obilí a chovat dobytek…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 descr="C:\Users\Subertova\AppData\Local\Microsoft\Windows\Temporary Internet Files\Content.IE5\G7D3TV42\MP9004387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32656"/>
            <a:ext cx="2123333" cy="318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bertova\AppData\Local\Microsoft\Windows\Temporary Internet Files\Content.IE5\KASWKEW7\MP9001444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87552"/>
            <a:ext cx="3441576" cy="2282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32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350"/>
            <a:ext cx="7366272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Účinnost motoru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981075"/>
            <a:ext cx="7704088" cy="5472113"/>
          </a:xfrm>
        </p:spPr>
        <p:txBody>
          <a:bodyPr/>
          <a:lstStyle/>
          <a:p>
            <a:r>
              <a:rPr lang="cs-CZ" altLang="cs-CZ" dirty="0" smtClean="0">
                <a:latin typeface="Palatino Linotype" panose="02040502050505030304" pitchFamily="18" charset="0"/>
              </a:rPr>
              <a:t>vyjadřuje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podíl využité energie k vložené energii </a:t>
            </a:r>
          </a:p>
          <a:p>
            <a:r>
              <a:rPr lang="cs-CZ" altLang="cs-CZ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kolik procent vložené energie E</a:t>
            </a:r>
            <a:r>
              <a:rPr lang="cs-CZ" altLang="cs-CZ" baseline="-25000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1</a:t>
            </a:r>
            <a:r>
              <a:rPr lang="cs-CZ" altLang="cs-CZ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 se přemění na pohybovou energii E</a:t>
            </a:r>
            <a:r>
              <a:rPr lang="cs-CZ" altLang="cs-CZ" baseline="-25000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2</a:t>
            </a:r>
            <a:endParaRPr lang="cs-CZ" altLang="cs-CZ" dirty="0" smtClean="0">
              <a:solidFill>
                <a:srgbClr val="009900"/>
              </a:solidFill>
              <a:latin typeface="Palatino Linotype" panose="02040502050505030304" pitchFamily="18" charset="0"/>
            </a:endParaRPr>
          </a:p>
          <a:p>
            <a:endParaRPr lang="cs-CZ" altLang="cs-CZ" dirty="0" smtClean="0">
              <a:latin typeface="Palatino Linotype" panose="02040502050505030304" pitchFamily="18" charset="0"/>
            </a:endParaRPr>
          </a:p>
          <a:p>
            <a:pPr>
              <a:buFontTx/>
              <a:buNone/>
            </a:pPr>
            <a:r>
              <a:rPr lang="cs-CZ" altLang="cs-CZ" sz="2800" dirty="0" smtClean="0">
                <a:latin typeface="Palatino Linotype" panose="02040502050505030304" pitchFamily="18" charset="0"/>
                <a:cs typeface="Arial" charset="0"/>
              </a:rPr>
              <a:t>                    </a:t>
            </a:r>
          </a:p>
          <a:p>
            <a:pPr>
              <a:buFontTx/>
              <a:buNone/>
            </a:pPr>
            <a:endParaRPr lang="cs-CZ" altLang="cs-CZ" sz="2800" dirty="0" smtClean="0">
              <a:latin typeface="Palatino Linotype" panose="02040502050505030304" pitchFamily="18" charset="0"/>
              <a:cs typeface="Arial" charset="0"/>
            </a:endParaRPr>
          </a:p>
          <a:p>
            <a:pPr>
              <a:buFontTx/>
              <a:buNone/>
            </a:pPr>
            <a:endParaRPr lang="cs-CZ" altLang="cs-CZ" sz="2800" dirty="0" smtClean="0">
              <a:latin typeface="Palatino Linotype" panose="02040502050505030304" pitchFamily="18" charset="0"/>
              <a:cs typeface="Arial" charset="0"/>
            </a:endParaRPr>
          </a:p>
          <a:p>
            <a:pPr>
              <a:buFontTx/>
              <a:buNone/>
            </a:pPr>
            <a:endParaRPr lang="cs-CZ" altLang="cs-CZ" sz="2800" dirty="0" smtClean="0">
              <a:latin typeface="Palatino Linotype" panose="02040502050505030304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cs-CZ" altLang="cs-CZ" dirty="0" smtClean="0">
                <a:latin typeface="Palatino Linotype" panose="02040502050505030304" pitchFamily="18" charset="0"/>
                <a:cs typeface="Arial" charset="0"/>
              </a:rPr>
              <a:t>např. účinnost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  <a:cs typeface="Arial" charset="0"/>
              </a:rPr>
              <a:t>elektromotoru je až 90%</a:t>
            </a:r>
            <a:endParaRPr lang="el-GR" altLang="cs-CZ" dirty="0" smtClean="0">
              <a:solidFill>
                <a:srgbClr val="0000FF"/>
              </a:solidFill>
              <a:latin typeface="Palatino Linotype" panose="02040502050505030304" pitchFamily="18" charset="0"/>
              <a:cs typeface="Arial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3789363"/>
          <a:ext cx="2928938" cy="1293812"/>
        </p:xfrm>
        <a:graphic>
          <a:graphicData uri="http://schemas.openxmlformats.org/presentationml/2006/ole">
            <p:oleObj spid="_x0000_s1030" name="Rovnice" r:id="rId3" imgW="977900" imgH="431800" progId="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2555875" y="3716338"/>
            <a:ext cx="3382963" cy="1368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241680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Zápis do sešitu             </a:t>
            </a:r>
            <a:r>
              <a:rPr lang="cs-CZ" dirty="0" smtClean="0"/>
              <a:t>Motory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Motory</a:t>
            </a:r>
            <a:r>
              <a:rPr lang="cs-CZ" sz="2000" dirty="0" smtClean="0"/>
              <a:t>  </a:t>
            </a:r>
            <a:r>
              <a:rPr lang="cs-CZ" sz="2000" dirty="0"/>
              <a:t>-jsou stroje, které energii určitého druhu</a:t>
            </a:r>
          </a:p>
          <a:p>
            <a:pPr marL="82296" indent="0">
              <a:buNone/>
            </a:pPr>
            <a:r>
              <a:rPr lang="cs-CZ" sz="2000" dirty="0" smtClean="0"/>
              <a:t>    </a:t>
            </a:r>
            <a:r>
              <a:rPr lang="cs-CZ" sz="2000" dirty="0"/>
              <a:t>přemění na energii </a:t>
            </a:r>
            <a:r>
              <a:rPr lang="cs-CZ" sz="2000" dirty="0" smtClean="0"/>
              <a:t>pohybovou</a:t>
            </a:r>
          </a:p>
          <a:p>
            <a:pPr>
              <a:buFont typeface="Arial" pitchFamily="34" charset="0"/>
              <a:buChar char="•"/>
            </a:pPr>
            <a:r>
              <a:rPr lang="cs-CZ" sz="2000" u="sng" dirty="0" smtClean="0"/>
              <a:t>Tepelný motor – </a:t>
            </a:r>
            <a:r>
              <a:rPr lang="cs-CZ" sz="2000" dirty="0" smtClean="0"/>
              <a:t>přeměňuje tepelnou energii na pohybovou</a:t>
            </a:r>
          </a:p>
          <a:p>
            <a:pPr>
              <a:buFont typeface="Arial" pitchFamily="34" charset="0"/>
              <a:buChar char="•"/>
            </a:pPr>
            <a:r>
              <a:rPr lang="cs-CZ" sz="2000" u="sng" dirty="0"/>
              <a:t>Parní stroj -</a:t>
            </a:r>
            <a:r>
              <a:rPr lang="cs-CZ" sz="2000" dirty="0" smtClean="0"/>
              <a:t>využívá </a:t>
            </a:r>
            <a:r>
              <a:rPr lang="cs-CZ" sz="2000" dirty="0"/>
              <a:t>energii vodní </a:t>
            </a:r>
            <a:r>
              <a:rPr lang="cs-CZ" sz="2000" dirty="0" smtClean="0"/>
              <a:t>páry, </a:t>
            </a:r>
            <a:r>
              <a:rPr lang="cs-CZ" sz="2000" u="sng" dirty="0" smtClean="0"/>
              <a:t> </a:t>
            </a:r>
            <a:r>
              <a:rPr lang="cs-CZ" sz="2000" dirty="0" smtClean="0"/>
              <a:t>byl </a:t>
            </a:r>
            <a:r>
              <a:rPr lang="cs-CZ" sz="2000" dirty="0"/>
              <a:t>velký a </a:t>
            </a:r>
            <a:r>
              <a:rPr lang="cs-CZ" sz="2000" dirty="0" smtClean="0"/>
              <a:t>těžký,</a:t>
            </a:r>
            <a:endParaRPr lang="cs-CZ" sz="2000" dirty="0"/>
          </a:p>
          <a:p>
            <a:pPr marL="82296" indent="0">
              <a:buNone/>
            </a:pPr>
            <a:r>
              <a:rPr lang="cs-CZ" sz="2000" dirty="0" smtClean="0"/>
              <a:t>     měl </a:t>
            </a:r>
            <a:r>
              <a:rPr lang="cs-CZ" sz="2000" dirty="0"/>
              <a:t>malou účinnost, jen 20</a:t>
            </a:r>
            <a:r>
              <a:rPr lang="cs-CZ" sz="2000" dirty="0" smtClean="0"/>
              <a:t>%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Nejvíce se na jeho sestrojení podílel skotský fyzik a mechanik </a:t>
            </a:r>
          </a:p>
          <a:p>
            <a:pPr marL="82296" indent="0">
              <a:buNone/>
            </a:pPr>
            <a:r>
              <a:rPr lang="cs-CZ" sz="2000" dirty="0" smtClean="0"/>
              <a:t>       JAMES    </a:t>
            </a:r>
            <a:r>
              <a:rPr lang="cs-CZ" sz="2000" dirty="0"/>
              <a:t>WATT v roce 1770.</a:t>
            </a:r>
          </a:p>
          <a:p>
            <a:pPr marL="82296" indent="0">
              <a:buNone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932" y="1340768"/>
            <a:ext cx="4038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5796136" y="177281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660232" y="17728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020272" y="1772816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660232" y="256490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652120" y="2564904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6444208" y="314096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020272" y="3140968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508104" y="42210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5796136" y="422108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344308" y="4077072"/>
            <a:ext cx="3240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7668344" y="407707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2099115"/>
      </p:ext>
    </p:extLst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Před 200 lety byl vynalezen parní stroj, který přeměňoval teplo v práci</a:t>
            </a:r>
            <a:r>
              <a:rPr lang="cs-CZ" dirty="0" smtClean="0">
                <a:latin typeface="Palatino Linotype" panose="02040502050505030304" pitchFamily="18" charset="0"/>
              </a:rPr>
              <a:t>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82296" indent="0">
              <a:buNone/>
            </a:pPr>
            <a:endParaRPr lang="cs-CZ" dirty="0"/>
          </a:p>
          <a:p>
            <a:r>
              <a:rPr lang="cs-CZ" dirty="0">
                <a:latin typeface="Palatino Linotype" panose="02040502050505030304" pitchFamily="18" charset="0"/>
              </a:rPr>
              <a:t>Před 130 lety byla postavena první elektrárna…</a:t>
            </a:r>
          </a:p>
          <a:p>
            <a:endParaRPr lang="cs-CZ" dirty="0"/>
          </a:p>
        </p:txBody>
      </p:sp>
      <p:pic>
        <p:nvPicPr>
          <p:cNvPr id="3074" name="Picture 2" descr="C:\Users\Subertova\AppData\Local\Microsoft\Windows\Temporary Internet Files\Content.IE5\G7D3TV42\MP9001455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3165105" cy="2088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bertova\AppData\Local\Microsoft\Windows\Temporary Internet Files\Content.IE5\G7D3TV42\MP9004486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3273562" cy="2178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89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Před 110 lety se začaly ve velkém vyrábět osobní automobily se spalovacími motory</a:t>
            </a:r>
            <a:r>
              <a:rPr lang="cs-CZ" dirty="0" smtClean="0">
                <a:latin typeface="Palatino Linotype" panose="02040502050505030304" pitchFamily="18" charset="0"/>
              </a:rPr>
              <a:t>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>
                <a:latin typeface="Palatino Linotype" panose="02040502050505030304" pitchFamily="18" charset="0"/>
              </a:rPr>
              <a:t>Před cca 70 lety byl sestrojen první tryskový motor…</a:t>
            </a:r>
          </a:p>
          <a:p>
            <a:endParaRPr lang="cs-CZ" dirty="0"/>
          </a:p>
        </p:txBody>
      </p:sp>
      <p:pic>
        <p:nvPicPr>
          <p:cNvPr id="4103" name="Picture 7" descr="C:\Users\Subertova\AppData\Local\Microsoft\Windows\Temporary Internet Files\Content.IE5\T2W54K7D\MC9004403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657143" cy="2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ubertova\AppData\Local\Microsoft\Windows\Temporary Internet Files\Content.IE5\KASWKEW7\MP9004019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168352" cy="2111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66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476672"/>
            <a:ext cx="7731968" cy="604867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Před 60 lety byly sestrojeny první počítače…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>
                <a:latin typeface="Palatino Linotype" panose="02040502050505030304" pitchFamily="18" charset="0"/>
              </a:rPr>
              <a:t>Co mají všechny tyto mezníky lidstva společného?</a:t>
            </a:r>
          </a:p>
          <a:p>
            <a:pPr marL="0" indent="0" algn="ctr">
              <a:buNone/>
            </a:pP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USNADŇUJÍ LIDEM PRÁCI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054" name="Picture 6" descr="C:\Users\Subertova\AppData\Local\Microsoft\Windows\Temporary Internet Files\Content.IE5\KASWKEW7\MP9003088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240360" cy="2154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076056" y="4797152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16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404664"/>
            <a:ext cx="5987008" cy="490537"/>
          </a:xfrm>
        </p:spPr>
        <p:txBody>
          <a:bodyPr>
            <a:normAutofit fontScale="90000"/>
          </a:bodyPr>
          <a:lstStyle/>
          <a:p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 smtClean="0"/>
              <a:t>     </a:t>
            </a:r>
            <a:r>
              <a:rPr lang="cs-CZ" altLang="cs-CZ" dirty="0" smtClean="0">
                <a:latin typeface="Palatino Linotype" panose="02040502050505030304" pitchFamily="18" charset="0"/>
              </a:rPr>
              <a:t>jsou stroje, které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energii určitého druhu</a:t>
            </a:r>
          </a:p>
          <a:p>
            <a:pPr>
              <a:buFontTx/>
              <a:buNone/>
            </a:pP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    přemění na energii pohybovou.</a:t>
            </a:r>
          </a:p>
        </p:txBody>
      </p:sp>
      <p:pic>
        <p:nvPicPr>
          <p:cNvPr id="4100" name="Picture 5" descr="Soubor:Model Engine Luc Viat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524986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80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654" y="274638"/>
            <a:ext cx="6695146" cy="490537"/>
          </a:xfrm>
        </p:spPr>
        <p:txBody>
          <a:bodyPr>
            <a:normAutofit fontScale="90000"/>
          </a:bodyPr>
          <a:lstStyle/>
          <a:p>
            <a:r>
              <a:rPr lang="cs-CZ" altLang="cs-CZ" sz="3200" u="sng" dirty="0" smtClean="0">
                <a:solidFill>
                  <a:srgbClr val="FF0000"/>
                </a:solidFill>
              </a:rPr>
              <a:t>  </a:t>
            </a:r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Vodní a větrné motory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82296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  </a:t>
            </a:r>
            <a:r>
              <a:rPr lang="cs-CZ" altLang="cs-CZ" dirty="0" smtClean="0">
                <a:latin typeface="Palatino Linotype" panose="02040502050505030304" pitchFamily="18" charset="0"/>
              </a:rPr>
              <a:t>využívají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vodní a větrnou energii</a:t>
            </a:r>
          </a:p>
        </p:txBody>
      </p:sp>
      <p:pic>
        <p:nvPicPr>
          <p:cNvPr id="5124" name="Picture 5" descr="MP90040110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506" y="1990726"/>
            <a:ext cx="1873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MP90040329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918" y="1493984"/>
            <a:ext cx="139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MP9004037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2383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Soubor:ČKD Blansko turbí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273" y="3489326"/>
            <a:ext cx="17827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Soubor:Hydroelectric dam-letters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419" y="4333731"/>
            <a:ext cx="29543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MP90040655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61048"/>
            <a:ext cx="28082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75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6" y="274638"/>
            <a:ext cx="6805613" cy="417512"/>
          </a:xfrm>
        </p:spPr>
        <p:txBody>
          <a:bodyPr>
            <a:normAutofit fontScale="90000"/>
          </a:bodyPr>
          <a:lstStyle/>
          <a:p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Elektromotory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7715250" cy="5218113"/>
          </a:xfrm>
        </p:spPr>
        <p:txBody>
          <a:bodyPr/>
          <a:lstStyle/>
          <a:p>
            <a:r>
              <a:rPr lang="cs-CZ" altLang="cs-CZ" dirty="0" smtClean="0">
                <a:latin typeface="Palatino Linotype" panose="02040502050505030304" pitchFamily="18" charset="0"/>
              </a:rPr>
              <a:t>využívají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elektrickou energii</a:t>
            </a:r>
          </a:p>
        </p:txBody>
      </p:sp>
      <p:pic>
        <p:nvPicPr>
          <p:cNvPr id="6148" name="Picture 5" descr="Soubor:Silniki by Zure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30972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MC90039765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063"/>
            <a:ext cx="18192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MP9003867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1304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MP90040215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554" y="4385180"/>
            <a:ext cx="21605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MC90039766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45256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MP90040116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2969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643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490537"/>
          </a:xfrm>
        </p:spPr>
        <p:txBody>
          <a:bodyPr>
            <a:normAutofit fontScale="90000"/>
          </a:bodyPr>
          <a:lstStyle/>
          <a:p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Tepelné motory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513"/>
            <a:ext cx="7715200" cy="5073650"/>
          </a:xfrm>
        </p:spPr>
        <p:txBody>
          <a:bodyPr/>
          <a:lstStyle/>
          <a:p>
            <a:r>
              <a:rPr lang="cs-CZ" altLang="cs-CZ" dirty="0" smtClean="0">
                <a:latin typeface="Palatino Linotype" panose="02040502050505030304" pitchFamily="18" charset="0"/>
              </a:rPr>
              <a:t>využívají 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tepelnou energii</a:t>
            </a:r>
          </a:p>
          <a:p>
            <a:r>
              <a:rPr lang="cs-CZ" altLang="cs-CZ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parní stroj, parní turbína</a:t>
            </a:r>
          </a:p>
          <a:p>
            <a:r>
              <a:rPr lang="cs-CZ" altLang="cs-CZ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spalovací motory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dirty="0" smtClean="0">
                <a:latin typeface="Palatino Linotype" panose="02040502050505030304" pitchFamily="18" charset="0"/>
              </a:rPr>
              <a:t>–</a:t>
            </a:r>
            <a:r>
              <a:rPr lang="cs-CZ" altLang="cs-CZ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dirty="0" smtClean="0">
                <a:solidFill>
                  <a:srgbClr val="CC00FF"/>
                </a:solidFill>
                <a:latin typeface="Palatino Linotype" panose="02040502050505030304" pitchFamily="18" charset="0"/>
              </a:rPr>
              <a:t>tryskové a pístové</a:t>
            </a:r>
          </a:p>
        </p:txBody>
      </p:sp>
      <p:pic>
        <p:nvPicPr>
          <p:cNvPr id="7172" name="Picture 11" descr="Soubor:SwanningtonEngine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6799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260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478</TotalTime>
  <Words>583</Words>
  <Application>Microsoft Office PowerPoint</Application>
  <PresentationFormat>Předvádění na obrazovce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Slunovrat</vt:lpstr>
      <vt:lpstr>Rovnice</vt:lpstr>
      <vt:lpstr>  TEPELNÉ MOTORY </vt:lpstr>
      <vt:lpstr>Jak jde doba kupředu……</vt:lpstr>
      <vt:lpstr>Snímek 3</vt:lpstr>
      <vt:lpstr>Snímek 4</vt:lpstr>
      <vt:lpstr>Snímek 5</vt:lpstr>
      <vt:lpstr>Motory</vt:lpstr>
      <vt:lpstr>  Vodní a větrné motory</vt:lpstr>
      <vt:lpstr>Elektromotory</vt:lpstr>
      <vt:lpstr>Tepelné motory</vt:lpstr>
      <vt:lpstr>Snímek 10</vt:lpstr>
      <vt:lpstr>CO JE TO TEPELNÝ MOTOR?</vt:lpstr>
      <vt:lpstr>Parní stroj, parní turbína</vt:lpstr>
      <vt:lpstr>PARNÍ STROJ</vt:lpstr>
      <vt:lpstr>Snímek 14</vt:lpstr>
      <vt:lpstr>Parní stroj…co o něm víme?</vt:lpstr>
      <vt:lpstr>Snímek 16</vt:lpstr>
      <vt:lpstr>K čemu parní stroj sloužil…</vt:lpstr>
      <vt:lpstr>Snímek 18</vt:lpstr>
      <vt:lpstr>Snímek 19</vt:lpstr>
      <vt:lpstr>Účinnost motoru</vt:lpstr>
      <vt:lpstr>Zápis do sešitu             Motory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TEPELNÉ MOTORY</dc:title>
  <dc:creator>Jana Šubertová</dc:creator>
  <cp:lastModifiedBy>Martin Seifert</cp:lastModifiedBy>
  <cp:revision>32</cp:revision>
  <dcterms:created xsi:type="dcterms:W3CDTF">2013-01-10T13:42:38Z</dcterms:created>
  <dcterms:modified xsi:type="dcterms:W3CDTF">2021-01-23T13:25:31Z</dcterms:modified>
</cp:coreProperties>
</file>