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90" r:id="rId5"/>
    <p:sldId id="296" r:id="rId6"/>
    <p:sldId id="292" r:id="rId7"/>
    <p:sldId id="277" r:id="rId8"/>
    <p:sldId id="297" r:id="rId9"/>
    <p:sldId id="298" r:id="rId10"/>
    <p:sldId id="27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A433-F33D-4512-BA77-B0992ECFC972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E76A-4E05-4EBA-BEDD-65180DF36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A433-F33D-4512-BA77-B0992ECFC972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E76A-4E05-4EBA-BEDD-65180DF36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A433-F33D-4512-BA77-B0992ECFC972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E76A-4E05-4EBA-BEDD-65180DF36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26989-8399-4BE9-8EF7-4346B924E4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E2368-3EE5-4DE5-B8BD-BE20BE1A5793}" type="datetimeFigureOut">
              <a:rPr lang="cs-CZ"/>
              <a:pPr>
                <a:defRPr/>
              </a:pPr>
              <a:t>04.04.2021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5385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A433-F33D-4512-BA77-B0992ECFC972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E76A-4E05-4EBA-BEDD-65180DF36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A433-F33D-4512-BA77-B0992ECFC972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E76A-4E05-4EBA-BEDD-65180DF36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A433-F33D-4512-BA77-B0992ECFC972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E76A-4E05-4EBA-BEDD-65180DF36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A433-F33D-4512-BA77-B0992ECFC972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E76A-4E05-4EBA-BEDD-65180DF36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A433-F33D-4512-BA77-B0992ECFC972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E76A-4E05-4EBA-BEDD-65180DF36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A433-F33D-4512-BA77-B0992ECFC972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E76A-4E05-4EBA-BEDD-65180DF36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A433-F33D-4512-BA77-B0992ECFC972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E76A-4E05-4EBA-BEDD-65180DF36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A433-F33D-4512-BA77-B0992ECFC972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E76A-4E05-4EBA-BEDD-65180DF36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1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DA433-F33D-4512-BA77-B0992ECFC972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7E76A-4E05-4EBA-BEDD-65180DF36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08" name="Group 40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3517876506"/>
              </p:ext>
            </p:extLst>
          </p:nvPr>
        </p:nvGraphicFramePr>
        <p:xfrm>
          <a:off x="468313" y="1268413"/>
          <a:ext cx="8229600" cy="3897316"/>
        </p:xfrm>
        <a:graphic>
          <a:graphicData uri="http://schemas.openxmlformats.org/drawingml/2006/table">
            <a:tbl>
              <a:tblPr/>
              <a:tblGrid>
                <a:gridCol w="2016125"/>
                <a:gridCol w="6213475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CZ.1.07/1.5.00/34.0969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Gymnázium Česká a Olympijských nadějí, České Budějovice, Česká 64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materiálu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Tvarosloví – skloňování názvů částí těla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Mgr. Lenka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Nečilová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Skloňování názvů částí těla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Datum tvorby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22.11.2012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Části těla a jejich odlišné skloňování, koncovky,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pokyn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Prezentace je určena jako výklad do hodiny i jako materiál k samostudiu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Možnosti využití: promítání při výuce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FF"/>
                    </a:solidFill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Pokud není uvedeno jinak, použitý materiál je z vlastních zdrojů autora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45"/>
          <p:cNvSpPr>
            <a:spLocks noChangeArrowheads="1"/>
          </p:cNvSpPr>
          <p:nvPr/>
        </p:nvSpPr>
        <p:spPr bwMode="auto">
          <a:xfrm>
            <a:off x="1979613" y="620713"/>
            <a:ext cx="504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>
                <a:latin typeface="+mj-lt"/>
              </a:rPr>
              <a:t>DIGITÁLNÍ UČEBNÍ MATERIÁL</a:t>
            </a:r>
          </a:p>
        </p:txBody>
      </p:sp>
      <p:pic>
        <p:nvPicPr>
          <p:cNvPr id="51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229225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535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6" name="Picture 46" descr="logo_pruh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26035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7319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2437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KRAUSOVÁ, Zdeňka a Renata TERŠOVÁ. </a:t>
            </a:r>
            <a:r>
              <a:rPr lang="cs-CZ" i="1" dirty="0"/>
              <a:t>Český jazyk pro 6. ročník základní školy a primu víceletého gymnázia</a:t>
            </a:r>
            <a:r>
              <a:rPr lang="cs-CZ" dirty="0"/>
              <a:t>. 1. vyd. Plzeň: Fraus, 2003, 136 s. ISBN 80-7238-206-3. </a:t>
            </a:r>
          </a:p>
          <a:p>
            <a:r>
              <a:rPr lang="cs-CZ" dirty="0" smtClean="0"/>
              <a:t>MELICHAR, Jiří a Vlastimil STYBLÍK. </a:t>
            </a:r>
            <a:r>
              <a:rPr lang="cs-CZ" i="1" dirty="0" smtClean="0"/>
              <a:t>Český jazyk: rozšířený přehled učiva základní školy s cvičeními a klíčem</a:t>
            </a:r>
            <a:r>
              <a:rPr lang="cs-CZ" dirty="0" smtClean="0"/>
              <a:t>. Praha: Státní pedagogické nakladatelství, 1991. ISBN 80-042-5228-1. </a:t>
            </a:r>
          </a:p>
          <a:p>
            <a:r>
              <a:rPr lang="cs-CZ" dirty="0" smtClean="0"/>
              <a:t>http://commons.wikimedia.org</a:t>
            </a:r>
          </a:p>
          <a:p>
            <a:r>
              <a:rPr lang="cs-CZ" dirty="0" smtClean="0"/>
              <a:t>http://cs.wikipedia.org</a:t>
            </a:r>
          </a:p>
          <a:p>
            <a:r>
              <a:rPr lang="cs-CZ" dirty="0" smtClean="0"/>
              <a:t>Ostatní materiál je z archivu autorky</a:t>
            </a:r>
          </a:p>
          <a:p>
            <a:r>
              <a:rPr lang="cs-CZ" dirty="0" smtClean="0"/>
              <a:t>Materiál </a:t>
            </a:r>
            <a:r>
              <a:rPr lang="cs-CZ" smtClean="0"/>
              <a:t>stažen 22. </a:t>
            </a:r>
            <a:r>
              <a:rPr lang="cs-CZ" dirty="0" smtClean="0"/>
              <a:t>11. 2012</a:t>
            </a:r>
          </a:p>
          <a:p>
            <a:endParaRPr lang="cs-CZ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45435" y="556078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400" b="1" dirty="0" smtClean="0"/>
              <a:t>Zdroje: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6" descr="logo_pruh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398" y="256721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284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2241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Skloňování názvů částí těla</a:t>
            </a:r>
            <a:endParaRPr lang="cs-CZ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45498"/>
            <a:ext cx="2853084" cy="355796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40152" y="3068960"/>
            <a:ext cx="2827164" cy="3557964"/>
          </a:xfrm>
          <a:prstGeom prst="rect">
            <a:avLst/>
          </a:prstGeom>
        </p:spPr>
      </p:pic>
      <p:sp>
        <p:nvSpPr>
          <p:cNvPr id="7" name="Oválný popisek 6"/>
          <p:cNvSpPr/>
          <p:nvPr/>
        </p:nvSpPr>
        <p:spPr>
          <a:xfrm>
            <a:off x="2267744" y="2060848"/>
            <a:ext cx="3096344" cy="1368152"/>
          </a:xfrm>
          <a:prstGeom prst="wedgeEllipseCallout">
            <a:avLst>
              <a:gd name="adj1" fmla="val -31960"/>
              <a:gd name="adj2" fmla="val 10228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Mám to udělat </a:t>
            </a:r>
            <a:r>
              <a:rPr lang="cs-CZ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oběmi</a:t>
            </a:r>
            <a:r>
              <a:rPr lang="cs-CZ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rukama nebo </a:t>
            </a:r>
            <a:r>
              <a:rPr lang="cs-CZ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obouma</a:t>
            </a:r>
            <a:r>
              <a:rPr lang="cs-CZ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rukami?</a:t>
            </a:r>
          </a:p>
        </p:txBody>
      </p:sp>
      <p:sp>
        <p:nvSpPr>
          <p:cNvPr id="9" name="Obláček 8"/>
          <p:cNvSpPr/>
          <p:nvPr/>
        </p:nvSpPr>
        <p:spPr>
          <a:xfrm>
            <a:off x="6156176" y="1988840"/>
            <a:ext cx="2808312" cy="1080120"/>
          </a:xfrm>
          <a:prstGeom prst="cloudCallout">
            <a:avLst>
              <a:gd name="adj1" fmla="val 27878"/>
              <a:gd name="adj2" fmla="val 8568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Trhni si oběma nohama!</a:t>
            </a:r>
            <a:endParaRPr lang="cs-CZ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9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900"/>
                            </p:stCondLst>
                            <p:childTnLst>
                              <p:par>
                                <p:cTn id="27" presetID="27" presetClass="emph" presetSubtype="0" repeatCount="5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animBg="1"/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496944" cy="3701008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názvy označující části lidského či zvířecího těla  mají v některých pádech zvláštní tvary.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v jednotném čísle se skloňují podle vzorů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množném čísle 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mají zbytky tzv. duálového skloňování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Skloňování názvů částí těla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889339" y="6188326"/>
            <a:ext cx="1421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00" dirty="0"/>
              <a:t>http://upload.wikimedia.org/wikipedia/commons/thumb/f/fb/071228_human_hands.JPG/800px-071228_human_hands.JPG</a:t>
            </a:r>
          </a:p>
        </p:txBody>
      </p:sp>
      <p:sp>
        <p:nvSpPr>
          <p:cNvPr id="2" name="Obdélník 1"/>
          <p:cNvSpPr/>
          <p:nvPr/>
        </p:nvSpPr>
        <p:spPr>
          <a:xfrm>
            <a:off x="1331640" y="3743807"/>
            <a:ext cx="4572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RUCE</a:t>
            </a:r>
            <a:endParaRPr lang="cs-CZ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1., 4., 5.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 ruce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2.	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   rukou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3.	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   rukám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6.	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   rukou 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i rukách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7. 	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   rukama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http://upload.wikimedia.org/wikipedia/commons/thumb/f/fb/071228_human_hands.JPG/800px-071228_human_hand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775" y="3662164"/>
            <a:ext cx="3105707" cy="2329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Skloňování názvů částí těla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635896" y="5513242"/>
            <a:ext cx="710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00" dirty="0"/>
              <a:t>http://upload.wikimedia.org/wikipedia/commons/thumb/8/82/Giraffe_Legs.jpg/800px-Giraffe_Legs.jpg</a:t>
            </a:r>
          </a:p>
        </p:txBody>
      </p:sp>
      <p:sp>
        <p:nvSpPr>
          <p:cNvPr id="2" name="Obdélník 1"/>
          <p:cNvSpPr/>
          <p:nvPr/>
        </p:nvSpPr>
        <p:spPr>
          <a:xfrm>
            <a:off x="539552" y="1700808"/>
            <a:ext cx="288968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NOHY</a:t>
            </a:r>
            <a:endParaRPr lang="cs-CZ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nohy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2.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nohou 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i noh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3. nohám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6. nohou i nohách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7. nohama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4320711"/>
            <a:ext cx="3105706" cy="2329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5364088" y="4260065"/>
            <a:ext cx="31683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KOLENA</a:t>
            </a:r>
            <a:endParaRPr lang="cs-CZ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. kolena</a:t>
            </a:r>
          </a:p>
          <a:p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2. kolenou i kolen</a:t>
            </a:r>
          </a:p>
          <a:p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3. kolenům</a:t>
            </a:r>
          </a:p>
          <a:p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6. kolenou i kolenech</a:t>
            </a:r>
          </a:p>
          <a:p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7. koleny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4054" y="1700808"/>
            <a:ext cx="1905774" cy="2329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4499248" y="3198719"/>
            <a:ext cx="710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00" dirty="0"/>
              <a:t>http://upload.wikimedia.org/wikipedia/commons/0/05/Knee_extension-CDC_strength_training_for_older_adults.gif</a:t>
            </a:r>
          </a:p>
        </p:txBody>
      </p:sp>
    </p:spTree>
    <p:extLst>
      <p:ext uri="{BB962C8B-B14F-4D97-AF65-F5344CB8AC3E}">
        <p14:creationId xmlns="" xmlns:p14="http://schemas.microsoft.com/office/powerpoint/2010/main" val="334355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/>
      <p:bldP spid="2" grpId="0" uiExpand="1" build="p"/>
      <p:bldP spid="8" grpId="0" uiExpand="1" build="p"/>
      <p:bldP spid="10" grpId="0" uiExpan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Skloňování názvů částí </a:t>
            </a:r>
            <a:r>
              <a:rPr lang="cs-CZ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těla var. III</a:t>
            </a:r>
            <a:endParaRPr lang="cs-CZ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050197" y="5535281"/>
            <a:ext cx="710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00" dirty="0"/>
              <a:t>http://upload.wikimedia.org/wikipedia/commons/0/01/Coat_hangers_-_geograph.org.uk_-_</a:t>
            </a:r>
            <a:r>
              <a:rPr lang="cs-CZ" sz="600" dirty="0" smtClean="0"/>
              <a:t>977679.jpg</a:t>
            </a:r>
          </a:p>
        </p:txBody>
      </p:sp>
      <p:sp>
        <p:nvSpPr>
          <p:cNvPr id="2" name="Obdélník 1"/>
          <p:cNvSpPr/>
          <p:nvPr/>
        </p:nvSpPr>
        <p:spPr>
          <a:xfrm>
            <a:off x="539552" y="1700808"/>
            <a:ext cx="331236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RAMENA</a:t>
            </a:r>
            <a:endParaRPr lang="cs-CZ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1. ramena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2. ramenou i ramen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3. ramenům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6. ramenou i ramenech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7. rameny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2901" y="4320711"/>
            <a:ext cx="1746960" cy="2329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5364088" y="4260065"/>
            <a:ext cx="31683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PRSA</a:t>
            </a:r>
            <a:endParaRPr lang="cs-CZ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1. prsa</a:t>
            </a:r>
          </a:p>
          <a:p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2. prsou</a:t>
            </a:r>
          </a:p>
          <a:p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3. prsům</a:t>
            </a:r>
          </a:p>
          <a:p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6. prsou</a:t>
            </a:r>
          </a:p>
          <a:p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7. prsy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499248" y="3198719"/>
            <a:ext cx="710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00" dirty="0"/>
              <a:t>http://upload.wikimedia.org/wikipedia/commons/5/58/Seefeld_-_Sitzende_2011-12-09_15-49-39_%28SX230%29.JPG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7433"/>
          <a:stretch/>
        </p:blipFill>
        <p:spPr>
          <a:xfrm>
            <a:off x="5448439" y="1616379"/>
            <a:ext cx="2401414" cy="26436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4047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build="p"/>
      <p:bldP spid="8" grpId="0" uiExpand="1" build="p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Skloňování názvů částí </a:t>
            </a:r>
            <a:r>
              <a:rPr lang="cs-CZ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těla</a:t>
            </a:r>
            <a:endParaRPr lang="cs-CZ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635896" y="5513242"/>
            <a:ext cx="710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00" dirty="0"/>
              <a:t>http://upload.wikimedia.org/wikipedia/commons/0/01/Coat_hangers_-_geograph.org.uk_-_977679.jpg</a:t>
            </a:r>
          </a:p>
        </p:txBody>
      </p:sp>
      <p:sp>
        <p:nvSpPr>
          <p:cNvPr id="2" name="Obdélník 1"/>
          <p:cNvSpPr/>
          <p:nvPr/>
        </p:nvSpPr>
        <p:spPr>
          <a:xfrm>
            <a:off x="539552" y="1700808"/>
            <a:ext cx="165618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OČI</a:t>
            </a:r>
            <a:endParaRPr lang="cs-CZ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1. oči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2. očí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3. očím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6. očím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7. očima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4933305"/>
            <a:ext cx="3105706" cy="11040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5364088" y="4260065"/>
            <a:ext cx="31683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UŠI</a:t>
            </a:r>
            <a:endParaRPr lang="cs-CZ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1. uši</a:t>
            </a:r>
          </a:p>
          <a:p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2. uší</a:t>
            </a:r>
          </a:p>
          <a:p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3. uším</a:t>
            </a:r>
          </a:p>
          <a:p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6. uších</a:t>
            </a:r>
          </a:p>
          <a:p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7. ušima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333880" y="4179176"/>
            <a:ext cx="710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00" dirty="0"/>
              <a:t>http://upload.wikimedia.org/wikipedia/commons/6/6a/Heart_Necklace_in_Chest.jpg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682521"/>
            <a:ext cx="2193136" cy="2008979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6381" y="1868335"/>
            <a:ext cx="2716881" cy="20372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/>
          <p:cNvSpPr/>
          <p:nvPr/>
        </p:nvSpPr>
        <p:spPr>
          <a:xfrm>
            <a:off x="1876381" y="3992818"/>
            <a:ext cx="27168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00" dirty="0"/>
              <a:t>http://</a:t>
            </a:r>
            <a:r>
              <a:rPr lang="cs-CZ" sz="600" dirty="0" smtClean="0"/>
              <a:t>upload.wikimedia.org/wikipedia/commons/8/82/Cat_Eyes.jpg</a:t>
            </a:r>
            <a:endParaRPr lang="cs-CZ" sz="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076056" y="1697955"/>
            <a:ext cx="3849320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zakončení 7. pádu  </a:t>
            </a:r>
            <a:r>
              <a:rPr 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cs-CZ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</a:t>
            </a:r>
            <a:r>
              <a:rPr 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mají i zdrobnělé tvary označující části těla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př. očičkama, nožičkama, ouškama</a:t>
            </a:r>
            <a:r>
              <a:rPr lang="cs-CZ" sz="2800" b="1" dirty="0" smtClean="0">
                <a:solidFill>
                  <a:srgbClr val="FF0000"/>
                </a:solidFill>
              </a:rPr>
              <a:t>...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947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uiExpand="1" build="p"/>
      <p:bldP spid="8" grpId="0" uiExpand="1" build="p"/>
      <p:bldP spid="10" grpId="0"/>
      <p:bldP spid="13" grpId="0"/>
      <p:bldP spid="3" grpId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2101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Procvičování</a:t>
            </a:r>
            <a:endParaRPr lang="cs-CZ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27721" y="2289772"/>
            <a:ext cx="7704856" cy="3677074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noha  (2.)</a:t>
            </a:r>
          </a:p>
          <a:p>
            <a:pPr marL="0" indent="0">
              <a:buNone/>
            </a:pPr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ruka (7.)</a:t>
            </a:r>
          </a:p>
          <a:p>
            <a:pPr marL="0" indent="0">
              <a:buNone/>
            </a:pPr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ucho (3.)</a:t>
            </a:r>
          </a:p>
          <a:p>
            <a:pPr marL="0" indent="0">
              <a:buNone/>
            </a:pPr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koleno (6</a:t>
            </a:r>
            <a:r>
              <a:rPr lang="cs-CZ" sz="4000" b="1" dirty="0" smtClean="0">
                <a:solidFill>
                  <a:schemeClr val="accent6">
                    <a:lumMod val="50000"/>
                  </a:schemeClr>
                </a:solidFill>
              </a:rPr>
              <a:t>.)</a:t>
            </a:r>
          </a:p>
          <a:p>
            <a:pPr marL="0" indent="0">
              <a:buNone/>
            </a:pPr>
            <a:endParaRPr lang="cs-CZ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ruka  (2.)</a:t>
            </a:r>
          </a:p>
          <a:p>
            <a:pPr marL="0" indent="0">
              <a:buNone/>
            </a:pPr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noha (7.)</a:t>
            </a:r>
          </a:p>
          <a:p>
            <a:pPr marL="0" indent="0">
              <a:buNone/>
            </a:pPr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oko (3.)</a:t>
            </a:r>
          </a:p>
          <a:p>
            <a:pPr marL="0" indent="0">
              <a:buNone/>
            </a:pPr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rameno (6.)</a:t>
            </a:r>
            <a:endParaRPr lang="cs-CZ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7721" y="1594354"/>
            <a:ext cx="5412431" cy="44267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defPPr>
              <a:defRPr lang="cs-CZ"/>
            </a:defPPr>
            <a:lvl1pPr>
              <a:defRPr sz="2000" b="1" spc="150">
                <a:ln w="1143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cs-CZ" dirty="0"/>
              <a:t>Úkol</a:t>
            </a:r>
            <a:r>
              <a:rPr lang="cs-CZ" dirty="0" smtClean="0"/>
              <a:t>: </a:t>
            </a:r>
            <a:r>
              <a:rPr lang="cs-CZ" dirty="0"/>
              <a:t>utvoř tvary v množném čísle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694" y="1594354"/>
            <a:ext cx="783530" cy="7835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648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2101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Procvičování</a:t>
            </a:r>
            <a:endParaRPr lang="cs-CZ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5576" y="2636912"/>
            <a:ext cx="7704856" cy="3677074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U stolu stála stará židle s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rozviklaným_ ……………………..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Řekni mi to mezi </a:t>
            </a:r>
            <a:r>
              <a:rPr lang="cs-CZ" sz="2400" b="1" dirty="0" err="1" smtClean="0">
                <a:solidFill>
                  <a:schemeClr val="accent6">
                    <a:lumMod val="50000"/>
                  </a:schemeClr>
                </a:solidFill>
              </a:rPr>
              <a:t>čtyřm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_ ……………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Na stole stál starý hrnec s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uraženým_ ……………..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Na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.................. 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se vojákovi leskly řády za statečnost v boji.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Dítě vesele tleskalo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........................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Na ten starý stůl s rozviklaným_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................. 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nic nepokládej.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Kluk jen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vztekle kopal ...................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Petr nesl zraněného na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......................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Stál </a:t>
            </a:r>
            <a:r>
              <a:rPr lang="cs-CZ" sz="2400" b="1" dirty="0" err="1" smtClean="0">
                <a:solidFill>
                  <a:schemeClr val="accent6">
                    <a:lumMod val="50000"/>
                  </a:schemeClr>
                </a:solidFill>
              </a:rPr>
              <a:t>oběm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_ ………………… zemi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27721" y="1594354"/>
            <a:ext cx="5412431" cy="44267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defPPr>
              <a:defRPr lang="cs-CZ"/>
            </a:defPPr>
            <a:lvl1pPr>
              <a:defRPr sz="2000" b="1" spc="150">
                <a:ln w="1143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cs-CZ" dirty="0"/>
              <a:t>Úkol</a:t>
            </a:r>
            <a:r>
              <a:rPr lang="cs-CZ" dirty="0" smtClean="0"/>
              <a:t>: doplň </a:t>
            </a:r>
            <a:r>
              <a:rPr lang="cs-CZ" dirty="0"/>
              <a:t>vhodné </a:t>
            </a:r>
            <a:r>
              <a:rPr lang="cs-CZ" dirty="0" smtClean="0"/>
              <a:t>tvary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694" y="1594354"/>
            <a:ext cx="783530" cy="7835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3493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2101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Procvičování</a:t>
            </a:r>
            <a:endParaRPr lang="cs-CZ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27720" y="2708920"/>
            <a:ext cx="7932711" cy="3677074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rozzářené oči</a:t>
            </a:r>
          </a:p>
          <a:p>
            <a:pPr marL="0" indent="0">
              <a:buNone/>
            </a:pPr>
            <a:r>
              <a:rPr lang="cs-CZ" sz="4000" b="1" dirty="0" smtClean="0">
                <a:solidFill>
                  <a:schemeClr val="accent6">
                    <a:lumMod val="50000"/>
                  </a:schemeClr>
                </a:solidFill>
              </a:rPr>
              <a:t>		hrneček </a:t>
            </a:r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- ucha</a:t>
            </a:r>
          </a:p>
          <a:p>
            <a:pPr marL="0" indent="0">
              <a:buNone/>
            </a:pPr>
            <a:r>
              <a:rPr lang="cs-CZ" sz="4000" b="1" dirty="0" smtClean="0">
                <a:solidFill>
                  <a:schemeClr val="accent6">
                    <a:lumMod val="50000"/>
                  </a:schemeClr>
                </a:solidFill>
              </a:rPr>
              <a:t>				síť </a:t>
            </a:r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- velká oka</a:t>
            </a:r>
          </a:p>
          <a:p>
            <a:pPr marL="0" indent="0">
              <a:buNone/>
            </a:pPr>
            <a:r>
              <a:rPr lang="cs-CZ" sz="4000" b="1" dirty="0" smtClean="0">
                <a:solidFill>
                  <a:schemeClr val="accent6">
                    <a:lumMod val="50000"/>
                  </a:schemeClr>
                </a:solidFill>
              </a:rPr>
              <a:t>						silné </a:t>
            </a:r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ruce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27721" y="1594354"/>
            <a:ext cx="5412431" cy="78319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defPPr>
              <a:defRPr lang="cs-CZ"/>
            </a:defPPr>
            <a:lvl1pPr>
              <a:defRPr sz="2000" b="1" spc="150">
                <a:ln w="1143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cs-CZ" dirty="0"/>
              <a:t>Úkol</a:t>
            </a:r>
            <a:r>
              <a:rPr lang="cs-CZ" dirty="0" smtClean="0"/>
              <a:t>: převeďte </a:t>
            </a:r>
            <a:r>
              <a:rPr lang="cs-CZ" dirty="0"/>
              <a:t>spojení do 7. pádu a tvořte krátké věty.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694" y="1594354"/>
            <a:ext cx="783530" cy="7835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717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537</Words>
  <Application>Microsoft Office PowerPoint</Application>
  <PresentationFormat>Předvádění na obrazovce (4:3)</PresentationFormat>
  <Paragraphs>119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Skloňování názvů částí těla</vt:lpstr>
      <vt:lpstr>Skloňování názvů částí těla</vt:lpstr>
      <vt:lpstr>Skloňování názvů částí těla</vt:lpstr>
      <vt:lpstr>Skloňování názvů částí těla var. III</vt:lpstr>
      <vt:lpstr>Skloňování názvů částí těla</vt:lpstr>
      <vt:lpstr>Procvičování</vt:lpstr>
      <vt:lpstr>Procvičování</vt:lpstr>
      <vt:lpstr>Procvičování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Lenka</dc:creator>
  <cp:lastModifiedBy>Martin Seifert</cp:lastModifiedBy>
  <cp:revision>52</cp:revision>
  <dcterms:created xsi:type="dcterms:W3CDTF">2012-10-30T20:52:10Z</dcterms:created>
  <dcterms:modified xsi:type="dcterms:W3CDTF">2021-04-04T08:49:56Z</dcterms:modified>
</cp:coreProperties>
</file>