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60" r:id="rId2"/>
    <p:sldId id="263" r:id="rId3"/>
    <p:sldId id="273" r:id="rId4"/>
    <p:sldId id="264" r:id="rId5"/>
    <p:sldId id="265" r:id="rId6"/>
    <p:sldId id="270" r:id="rId7"/>
    <p:sldId id="271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FF"/>
    <a:srgbClr val="CCFFCC"/>
    <a:srgbClr val="CCCCFF"/>
    <a:srgbClr val="FF0000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65" d="100"/>
          <a:sy n="65" d="100"/>
        </p:scale>
        <p:origin x="-13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á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9C5312-9817-4209-B2B7-DE8AE128F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0BC4-7F76-4352-AD46-0891335F8E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B2C6-6DD9-47B6-B8AD-FB9838B5F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A350-4E8C-4E42-BDBD-D58D4374D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á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á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08295-B98D-4634-873C-B1A92BE36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0CCF-4D6A-49C8-A20F-2ED9D7D1F6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D14B43-B83E-4463-A368-ACF17FB7B5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8B45-4091-4D51-AA31-878DA2EAFC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7391E1-13A9-4778-A7B4-7E3F5C2EF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927CDA-9E9D-4A27-BF04-230CB04664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7BC25-9181-4AF6-9D70-0BF51F9024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4159AD8-A88E-408D-98C3-F332D2D496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12" r:id="rId3"/>
    <p:sldLayoutId id="2147483707" r:id="rId4"/>
    <p:sldLayoutId id="2147483713" r:id="rId5"/>
    <p:sldLayoutId id="2147483708" r:id="rId6"/>
    <p:sldLayoutId id="2147483714" r:id="rId7"/>
    <p:sldLayoutId id="2147483715" r:id="rId8"/>
    <p:sldLayoutId id="2147483716" r:id="rId9"/>
    <p:sldLayoutId id="2147483709" r:id="rId10"/>
    <p:sldLayoutId id="2147483710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2565400"/>
            <a:ext cx="70056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b="1" u="sng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Tryskové motory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oubor:A-10 Thunderbolt fli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88913"/>
            <a:ext cx="2700337" cy="3382962"/>
          </a:xfrm>
          <a:noFill/>
        </p:spPr>
      </p:pic>
      <p:pic>
        <p:nvPicPr>
          <p:cNvPr id="17411" name="Picture 6" descr="Soubor:Chengdu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549275"/>
            <a:ext cx="43926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Soubor:Sukhoi T-50 Maksim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789363"/>
            <a:ext cx="432117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4638"/>
            <a:ext cx="7283450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Tryskové (reaktivní) motory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7715250" cy="5145088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Palatino Linotype" pitchFamily="18" charset="0"/>
              </a:rPr>
              <a:t>pracují na principu </a:t>
            </a:r>
            <a:r>
              <a:rPr lang="cs-CZ" altLang="cs-CZ" smtClean="0">
                <a:solidFill>
                  <a:srgbClr val="0000FF"/>
                </a:solidFill>
                <a:latin typeface="Palatino Linotype" pitchFamily="18" charset="0"/>
              </a:rPr>
              <a:t>zákona akce a reakce</a:t>
            </a:r>
          </a:p>
          <a:p>
            <a:pPr eaLnBrk="1" hangingPunct="1"/>
            <a:r>
              <a:rPr lang="cs-CZ" altLang="cs-CZ" smtClean="0">
                <a:solidFill>
                  <a:srgbClr val="CC00FF"/>
                </a:solidFill>
                <a:latin typeface="Palatino Linotype" pitchFamily="18" charset="0"/>
              </a:rPr>
              <a:t>z trysek unikají plyny a opačná síla žene motor vpřed</a:t>
            </a:r>
          </a:p>
          <a:p>
            <a:pPr eaLnBrk="1" hangingPunct="1"/>
            <a:r>
              <a:rPr lang="cs-CZ" altLang="cs-CZ" smtClean="0">
                <a:solidFill>
                  <a:srgbClr val="009900"/>
                </a:solidFill>
                <a:latin typeface="Palatino Linotype" pitchFamily="18" charset="0"/>
              </a:rPr>
              <a:t>raketový motor</a:t>
            </a:r>
            <a:r>
              <a:rPr lang="cs-CZ" altLang="cs-CZ" smtClean="0">
                <a:latin typeface="Palatino Linotype" pitchFamily="18" charset="0"/>
              </a:rPr>
              <a:t> a </a:t>
            </a:r>
            <a:r>
              <a:rPr lang="cs-CZ" altLang="cs-CZ" smtClean="0">
                <a:solidFill>
                  <a:srgbClr val="009900"/>
                </a:solidFill>
                <a:latin typeface="Palatino Linotype" pitchFamily="18" charset="0"/>
              </a:rPr>
              <a:t>proudový motor</a:t>
            </a:r>
          </a:p>
        </p:txBody>
      </p:sp>
      <p:pic>
        <p:nvPicPr>
          <p:cNvPr id="9220" name="Picture 4" descr="MP9002891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748088"/>
            <a:ext cx="19589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MP90042243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97300"/>
            <a:ext cx="36004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2">
                    <a:satMod val="130000"/>
                  </a:schemeClr>
                </a:solidFill>
                <a:latin typeface="Palatino Linotype" panose="02040502050505030304" pitchFamily="18" charset="0"/>
              </a:rPr>
              <a:t>Tryskové motory raketové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Palatino Linotype" pitchFamily="18" charset="0"/>
              </a:rPr>
              <a:t>Využívají se v kosmických lodích (raketách)</a:t>
            </a:r>
          </a:p>
          <a:p>
            <a:pPr eaLnBrk="1" hangingPunct="1"/>
            <a:r>
              <a:rPr lang="cs-CZ" altLang="cs-CZ" smtClean="0">
                <a:latin typeface="Palatino Linotype" pitchFamily="18" charset="0"/>
              </a:rPr>
              <a:t>V motorech se stlačuje kyslík a spaluje palivo (kerosin nebo kapalný vodík)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Raketový motor</a:t>
            </a: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1042988" y="981075"/>
            <a:ext cx="7643812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>
                <a:solidFill>
                  <a:srgbClr val="0000FF"/>
                </a:solidFill>
              </a:rPr>
              <a:t>- </a:t>
            </a:r>
            <a:r>
              <a:rPr lang="cs-CZ" altLang="cs-CZ" smtClean="0">
                <a:solidFill>
                  <a:srgbClr val="0000FF"/>
                </a:solidFill>
                <a:latin typeface="Palatino Linotype" pitchFamily="18" charset="0"/>
              </a:rPr>
              <a:t>nádrže s palivem</a:t>
            </a:r>
          </a:p>
          <a:p>
            <a:pPr eaLnBrk="1" hangingPunct="1">
              <a:buFontTx/>
              <a:buChar char="-"/>
            </a:pPr>
            <a:r>
              <a:rPr lang="cs-CZ" altLang="cs-CZ" smtClean="0">
                <a:solidFill>
                  <a:srgbClr val="009900"/>
                </a:solidFill>
                <a:latin typeface="Palatino Linotype" pitchFamily="18" charset="0"/>
              </a:rPr>
              <a:t>nádrže s kyslíkem</a:t>
            </a:r>
          </a:p>
          <a:p>
            <a:pPr eaLnBrk="1" hangingPunct="1">
              <a:buFontTx/>
              <a:buChar char="-"/>
            </a:pPr>
            <a:r>
              <a:rPr lang="cs-CZ" altLang="cs-CZ" smtClean="0">
                <a:solidFill>
                  <a:srgbClr val="0000FF"/>
                </a:solidFill>
                <a:latin typeface="Palatino Linotype" pitchFamily="18" charset="0"/>
              </a:rPr>
              <a:t>spalovací komora</a:t>
            </a:r>
          </a:p>
          <a:p>
            <a:pPr eaLnBrk="1" hangingPunct="1">
              <a:buFontTx/>
              <a:buChar char="-"/>
            </a:pPr>
            <a:r>
              <a:rPr lang="cs-CZ" altLang="cs-CZ" smtClean="0">
                <a:solidFill>
                  <a:srgbClr val="009900"/>
                </a:solidFill>
                <a:latin typeface="Palatino Linotype" pitchFamily="18" charset="0"/>
              </a:rPr>
              <a:t>trysky</a:t>
            </a:r>
          </a:p>
          <a:p>
            <a:pPr eaLnBrk="1" hangingPunct="1">
              <a:buFontTx/>
              <a:buChar char="-"/>
            </a:pPr>
            <a:endParaRPr lang="cs-CZ" altLang="cs-CZ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25538"/>
            <a:ext cx="3879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Soubor:GEM-60 solid booster of Delta IV ro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16338"/>
            <a:ext cx="38100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smtClean="0">
                <a:solidFill>
                  <a:srgbClr val="CC00FF"/>
                </a:solidFill>
              </a:rPr>
              <a:t>         </a:t>
            </a:r>
            <a:r>
              <a:rPr lang="cs-CZ" altLang="cs-CZ" sz="2800" smtClean="0">
                <a:solidFill>
                  <a:srgbClr val="CC00FF"/>
                </a:solidFill>
                <a:latin typeface="Palatino Linotype" pitchFamily="18" charset="0"/>
              </a:rPr>
              <a:t>Saturn (USA)                    Sojuz (SSSR)</a:t>
            </a:r>
            <a:endParaRPr lang="cs-CZ" altLang="cs-CZ" smtClean="0">
              <a:solidFill>
                <a:srgbClr val="CC00FF"/>
              </a:solidFill>
              <a:latin typeface="Palatino Linotype" pitchFamily="18" charset="0"/>
            </a:endParaRPr>
          </a:p>
        </p:txBody>
      </p:sp>
      <p:pic>
        <p:nvPicPr>
          <p:cNvPr id="12291" name="Picture 5" descr="Soubor:Apollo 7 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3981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Soubor:Soyuz 2 me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1075"/>
            <a:ext cx="43195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510463" cy="490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 smtClean="0">
                <a:solidFill>
                  <a:srgbClr val="CC00FF"/>
                </a:solidFill>
                <a:latin typeface="Palatino Linotype" panose="02040502050505030304" pitchFamily="18" charset="0"/>
              </a:rPr>
              <a:t>Raketoplán Atlantis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3316" name="Picture 5" descr="Soubor:Atlantis taking off on STS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89281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2">
                    <a:satMod val="130000"/>
                  </a:schemeClr>
                </a:solidFill>
                <a:latin typeface="Palatino Linotype" panose="02040502050505030304" pitchFamily="18" charset="0"/>
              </a:rPr>
              <a:t>Tryskové motory proudové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Palatino Linotype" pitchFamily="18" charset="0"/>
              </a:rPr>
              <a:t>Využívají se v letecké dopravě</a:t>
            </a:r>
          </a:p>
          <a:p>
            <a:pPr eaLnBrk="1" hangingPunct="1"/>
            <a:r>
              <a:rPr lang="cs-CZ" altLang="cs-CZ" smtClean="0">
                <a:latin typeface="Palatino Linotype" pitchFamily="18" charset="0"/>
              </a:rPr>
              <a:t>V motorech se stlačuje vzduch a spaluje palivo (letecký petrolej)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74638"/>
            <a:ext cx="7354887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Proudový motor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7715250" cy="514508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altLang="cs-CZ" sz="2800" smtClean="0">
                <a:solidFill>
                  <a:srgbClr val="0000FF"/>
                </a:solidFill>
                <a:latin typeface="Palatino Linotype" pitchFamily="18" charset="0"/>
              </a:rPr>
              <a:t>spalovací komora</a:t>
            </a:r>
          </a:p>
          <a:p>
            <a:pPr eaLnBrk="1" hangingPunct="1">
              <a:buFontTx/>
              <a:buChar char="-"/>
            </a:pPr>
            <a:r>
              <a:rPr lang="cs-CZ" altLang="cs-CZ" sz="2800" smtClean="0">
                <a:solidFill>
                  <a:srgbClr val="009900"/>
                </a:solidFill>
                <a:latin typeface="Palatino Linotype" pitchFamily="18" charset="0"/>
              </a:rPr>
              <a:t>kompresor </a:t>
            </a:r>
            <a:r>
              <a:rPr lang="cs-CZ" altLang="cs-CZ" sz="2800" smtClean="0">
                <a:latin typeface="Palatino Linotype" pitchFamily="18" charset="0"/>
              </a:rPr>
              <a:t>– nasává vzduch</a:t>
            </a:r>
          </a:p>
          <a:p>
            <a:pPr eaLnBrk="1" hangingPunct="1">
              <a:buFontTx/>
              <a:buChar char="-"/>
            </a:pPr>
            <a:r>
              <a:rPr lang="cs-CZ" altLang="cs-CZ" sz="2800" smtClean="0">
                <a:solidFill>
                  <a:srgbClr val="0000FF"/>
                </a:solidFill>
                <a:latin typeface="Palatino Linotype" pitchFamily="18" charset="0"/>
              </a:rPr>
              <a:t>turbína </a:t>
            </a:r>
            <a:r>
              <a:rPr lang="cs-CZ" altLang="cs-CZ" sz="2800" smtClean="0">
                <a:latin typeface="Palatino Linotype" pitchFamily="18" charset="0"/>
              </a:rPr>
              <a:t>– pohání kompresor</a:t>
            </a:r>
          </a:p>
          <a:p>
            <a:pPr eaLnBrk="1" hangingPunct="1">
              <a:buFontTx/>
              <a:buChar char="-"/>
            </a:pPr>
            <a:r>
              <a:rPr lang="cs-CZ" altLang="cs-CZ" sz="2800" smtClean="0">
                <a:solidFill>
                  <a:srgbClr val="009900"/>
                </a:solidFill>
                <a:latin typeface="Palatino Linotype" pitchFamily="18" charset="0"/>
              </a:rPr>
              <a:t>trysky</a:t>
            </a:r>
          </a:p>
          <a:p>
            <a:pPr eaLnBrk="1" hangingPunct="1">
              <a:buFontTx/>
              <a:buNone/>
            </a:pPr>
            <a:endParaRPr lang="cs-CZ" altLang="cs-CZ" sz="2800" smtClean="0">
              <a:solidFill>
                <a:srgbClr val="009900"/>
              </a:solidFill>
            </a:endParaRPr>
          </a:p>
          <a:p>
            <a:pPr eaLnBrk="1" hangingPunct="1">
              <a:buFontTx/>
              <a:buChar char="-"/>
            </a:pPr>
            <a:endParaRPr lang="cs-CZ" altLang="cs-CZ" smtClean="0"/>
          </a:p>
        </p:txBody>
      </p:sp>
      <p:pic>
        <p:nvPicPr>
          <p:cNvPr id="15364" name="Picture 5" descr="Soubor:Turbojet operation- axial f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573463"/>
            <a:ext cx="4895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Soubor:Junkers Jumo 109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19380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oubor:Sofia Airport September 2005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Soubor:Ethnic.ba.b737.ndebele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250"/>
            <a:ext cx="43195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Soubor:1er vol de l' A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644900"/>
            <a:ext cx="412908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307</TotalTime>
  <Words>110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Gill Sans MT</vt:lpstr>
      <vt:lpstr>Wingdings 2</vt:lpstr>
      <vt:lpstr>Verdana</vt:lpstr>
      <vt:lpstr>Calibri</vt:lpstr>
      <vt:lpstr>Palatino Linotype</vt:lpstr>
      <vt:lpstr>Slunovrat</vt:lpstr>
      <vt:lpstr>Tryskové motory</vt:lpstr>
      <vt:lpstr>Tryskové (reaktivní) motory</vt:lpstr>
      <vt:lpstr>Tryskové motory raketové</vt:lpstr>
      <vt:lpstr>Raketový motor</vt:lpstr>
      <vt:lpstr>Snímek 5</vt:lpstr>
      <vt:lpstr>Raketoplán Atlantis </vt:lpstr>
      <vt:lpstr>Tryskové motory proudové</vt:lpstr>
      <vt:lpstr>Proudový motor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mokry</dc:creator>
  <cp:lastModifiedBy>Martin Seifert</cp:lastModifiedBy>
  <cp:revision>44</cp:revision>
  <dcterms:created xsi:type="dcterms:W3CDTF">2011-10-04T09:03:37Z</dcterms:created>
  <dcterms:modified xsi:type="dcterms:W3CDTF">2021-02-13T16:39:36Z</dcterms:modified>
</cp:coreProperties>
</file>