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5" r:id="rId6"/>
    <p:sldId id="305" r:id="rId7"/>
    <p:sldId id="306" r:id="rId8"/>
    <p:sldId id="307" r:id="rId9"/>
    <p:sldId id="298" r:id="rId10"/>
    <p:sldId id="308" r:id="rId11"/>
    <p:sldId id="297" r:id="rId12"/>
    <p:sldId id="309" r:id="rId13"/>
    <p:sldId id="310" r:id="rId14"/>
    <p:sldId id="311" r:id="rId15"/>
    <p:sldId id="291" r:id="rId16"/>
    <p:sldId id="303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2E00"/>
    <a:srgbClr val="001800"/>
    <a:srgbClr val="008000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94660"/>
  </p:normalViewPr>
  <p:slideViewPr>
    <p:cSldViewPr>
      <p:cViewPr>
        <p:scale>
          <a:sx n="80" d="100"/>
          <a:sy n="80" d="100"/>
        </p:scale>
        <p:origin x="-92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31BD-D235-420E-BA13-959C033E804D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9361D-DA32-44C1-9AB1-987BA743CD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3536-3CA8-493D-A5B0-EDC0374B521B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665AC-75DE-4F19-9BA0-0870CEFB75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E9D4-7349-44B0-B747-A7BBE3A0B808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37C5-7200-4C36-8B0E-57B8356288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28E3-FBD3-45E2-A789-7441D60CFA78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A66F-85AC-4866-B7CF-A744D5F04E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3F57B-8AD5-4339-8D3E-1BA178D5161A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310A-8743-41D6-9C97-B0318F7A16B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B216-695C-4DD3-9F2F-F973DE4FD13B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F354-FF12-4389-A71F-B707FFA0AC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A3A9-F3D1-4C90-9A13-F2F60504C4F2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3BA53-7C06-46A8-AA77-F81B091B740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DD53B-BCEC-413D-9188-AF0E5D2F2A68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F85C-0063-419B-A887-56E533A4E2C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383F-BDDB-444F-B750-AB7E1A351870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B5D4-8A12-4C5B-AB80-4885E72B32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ECA8-2584-4F86-8EF1-09380E006F6E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5023-7BC8-4F76-8E76-994C0F46590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EF36-C60A-4D24-8E47-6E9EAA6F3F9A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7376-DC69-49FB-BB9B-9DE442CC5EA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B05E07-CE7D-49DE-AF34-A99883DBB248}" type="datetimeFigureOut">
              <a:rPr lang="cs-CZ"/>
              <a:pPr>
                <a:defRPr/>
              </a:pPr>
              <a:t>27.02.2021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117C8-0570-4C73-8C9F-DC9A526C4E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source.org/wiki/Star%C3%A9_pov%C4%9Bsti_%C4%8Desk%C3%A9/O_%C4%8Cechov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ietnam%C5%A1tina" TargetMode="External"/><Relationship Id="rId2" Type="http://schemas.openxmlformats.org/officeDocument/2006/relationships/hyperlink" Target="http://cs.wikipedia.org/wiki/Rom%C5%A1tin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margareta.blogspot.cz/2013/01/zpet-do-historie-ceske-literatury-cesta.html" TargetMode="External"/><Relationship Id="rId2" Type="http://schemas.openxmlformats.org/officeDocument/2006/relationships/hyperlink" Target="http://www.raft.cz/mapa_c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Cyril_a_Metod%C4%9Bj" TargetMode="External"/><Relationship Id="rId2" Type="http://schemas.openxmlformats.org/officeDocument/2006/relationships/hyperlink" Target="http://www.berounstimestane.cz/index.php?SMid=183&amp;bmsess=42365899f2dde158fc39fb0089967d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4.bp.blogspot.com/-MBXZ7ozXCEk/UPQqKcraS0I/AAAAAAAAEfY/J3TfReywowQ/s1600/16250887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989138"/>
            <a:ext cx="9001125" cy="5429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Název školy:</a:t>
            </a:r>
            <a:r>
              <a:rPr lang="cs-CZ" sz="2000" b="1" smtClean="0">
                <a:latin typeface="Arial" charset="0"/>
                <a:cs typeface="Arial" charset="0"/>
              </a:rPr>
              <a:t> </a:t>
            </a:r>
            <a:r>
              <a:rPr lang="cs-CZ" sz="2000" smtClean="0">
                <a:latin typeface="Arial" charset="0"/>
                <a:cs typeface="Arial" charset="0"/>
              </a:rPr>
              <a:t>ZŠ Bor, okres Tachov, příspěvková organizace</a:t>
            </a:r>
          </a:p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Autor:</a:t>
            </a:r>
            <a:r>
              <a:rPr lang="cs-CZ" sz="2000" smtClean="0">
                <a:latin typeface="Arial" charset="0"/>
                <a:cs typeface="Arial" charset="0"/>
              </a:rPr>
              <a:t> Mgr. Ludmila Handrejchová</a:t>
            </a:r>
          </a:p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Vytvořeno dne:</a:t>
            </a:r>
            <a:r>
              <a:rPr lang="cs-CZ" sz="2000" smtClean="0">
                <a:latin typeface="Arial" charset="0"/>
                <a:cs typeface="Arial" charset="0"/>
              </a:rPr>
              <a:t> 22. 8. 2013</a:t>
            </a:r>
          </a:p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Název:</a:t>
            </a:r>
            <a:r>
              <a:rPr lang="cs-CZ" sz="2000" smtClean="0">
                <a:latin typeface="Arial" charset="0"/>
                <a:cs typeface="Arial" charset="0"/>
              </a:rPr>
              <a:t> 	</a:t>
            </a:r>
            <a:r>
              <a:rPr lang="cs-CZ" sz="2000" smtClean="0">
                <a:latin typeface="Arial" charset="0"/>
                <a:ea typeface="Calibri" pitchFamily="34" charset="0"/>
                <a:cs typeface="Arial" charset="0"/>
              </a:rPr>
              <a:t>VY_32_INOVACE_11B_CJ8_05_OBECNÉ_VÝKLADY_O_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>
                <a:latin typeface="Arial" charset="0"/>
                <a:ea typeface="Calibri" pitchFamily="34" charset="0"/>
                <a:cs typeface="Arial" charset="0"/>
              </a:rPr>
              <a:t>		ČESKÉM_JAZYCE – Čeština jako jeden ze slovanských jazyků</a:t>
            </a:r>
          </a:p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Číslo projektu:</a:t>
            </a:r>
            <a:r>
              <a:rPr lang="cs-CZ" sz="2000" smtClean="0">
                <a:latin typeface="Arial" charset="0"/>
                <a:cs typeface="Arial" charset="0"/>
              </a:rPr>
              <a:t> CZ.1.07/1.4.00/21.3534</a:t>
            </a:r>
          </a:p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Vzdělávací oblast:</a:t>
            </a:r>
            <a:r>
              <a:rPr lang="cs-CZ" sz="2000" smtClean="0">
                <a:latin typeface="Arial" charset="0"/>
                <a:cs typeface="Arial" charset="0"/>
              </a:rPr>
              <a:t> Jazyk a jazyková komunikace</a:t>
            </a:r>
          </a:p>
          <a:p>
            <a:pPr eaLnBrk="1" hangingPunct="1">
              <a:lnSpc>
                <a:spcPct val="115000"/>
              </a:lnSpc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Téma:</a:t>
            </a:r>
            <a:r>
              <a:rPr lang="cs-CZ" sz="2000" smtClean="0">
                <a:latin typeface="Arial" charset="0"/>
                <a:cs typeface="Arial" charset="0"/>
              </a:rPr>
              <a:t> 	OBECNÉ VÝKLADY O ČESKÉM JAZYCE</a:t>
            </a:r>
            <a:endParaRPr lang="cs-CZ" sz="2000" smtClean="0">
              <a:latin typeface="Arial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smtClean="0">
                <a:latin typeface="Arial" charset="0"/>
                <a:cs typeface="Calibri" pitchFamily="34" charset="0"/>
              </a:rPr>
              <a:t>		Čeština jako jeden ze slovanských jazyků</a:t>
            </a:r>
            <a:endParaRPr lang="cs-CZ" sz="20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Ročník:</a:t>
            </a:r>
            <a:r>
              <a:rPr lang="cs-CZ" sz="2000" smtClean="0">
                <a:latin typeface="Arial" charset="0"/>
                <a:cs typeface="Arial" charset="0"/>
              </a:rPr>
              <a:t> 8. ročník</a:t>
            </a:r>
          </a:p>
          <a:p>
            <a:pPr eaLnBrk="1" hangingPunct="1">
              <a:buFont typeface="Arial" charset="0"/>
              <a:buNone/>
            </a:pPr>
            <a:r>
              <a:rPr lang="cs-CZ" sz="2000" b="1" u="sng" smtClean="0">
                <a:latin typeface="Arial" charset="0"/>
                <a:cs typeface="Arial" charset="0"/>
              </a:rPr>
              <a:t>Klíčová slova:</a:t>
            </a:r>
            <a:r>
              <a:rPr lang="cs-CZ" sz="2000" smtClean="0">
                <a:latin typeface="Arial" charset="0"/>
                <a:cs typeface="Arial" charset="0"/>
              </a:rPr>
              <a:t> praslovanština, staroslověnština, slovanské jazyky, hlaholice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85750"/>
            <a:ext cx="667385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850" y="188913"/>
            <a:ext cx="18335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Hlaholice: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235825" y="6092825"/>
            <a:ext cx="13906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</a:rPr>
              <a:t>obrázek 3</a:t>
            </a:r>
          </a:p>
        </p:txBody>
      </p:sp>
      <p:pic>
        <p:nvPicPr>
          <p:cNvPr id="40962" name="Picture 2" descr="Hlaholice a Cyrilice 1.dí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15888"/>
            <a:ext cx="4464050" cy="660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721350"/>
          </a:xfrm>
        </p:spPr>
        <p:txBody>
          <a:bodyPr/>
          <a:lstStyle/>
          <a:p>
            <a:pPr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druhým spisovným </a:t>
            </a:r>
            <a:r>
              <a:rPr lang="cs-CZ" dirty="0" smtClean="0"/>
              <a:t>slovanským jazykem je </a:t>
            </a:r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čeština</a:t>
            </a:r>
            <a:endParaRPr lang="cs-CZ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dirty="0" smtClean="0"/>
              <a:t>vyvinula se na základě jazyka západoslovanského kmene Čechů, který sídlil na území dnešních středních Čech a podmanil si ostatní kmeny usídlené na našem území 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Staré pověsti české</a:t>
            </a:r>
            <a:r>
              <a:rPr lang="cs-CZ" dirty="0" smtClean="0"/>
              <a:t> – A. Jirásek </a:t>
            </a:r>
          </a:p>
          <a:p>
            <a:pPr marL="808038" indent="-357188">
              <a:buFont typeface="Courier New" pitchFamily="49" charset="0"/>
              <a:buChar char="o"/>
              <a:defRPr/>
            </a:pPr>
            <a:r>
              <a:rPr lang="cs-CZ" dirty="0" smtClean="0"/>
              <a:t>pověst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Čechovi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1. kapitola</a:t>
            </a:r>
            <a:r>
              <a:rPr lang="cs-CZ" dirty="0" smtClean="0"/>
              <a:t>)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		</a:t>
            </a:r>
            <a:endParaRPr lang="cs-CZ" sz="1000" dirty="0" smtClean="0"/>
          </a:p>
          <a:p>
            <a:pPr>
              <a:buFont typeface="Arial" charset="0"/>
              <a:buNone/>
              <a:defRPr/>
            </a:pPr>
            <a:endParaRPr lang="cs-CZ" sz="1000" dirty="0" smtClean="0"/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136650"/>
            <a:ext cx="8229600" cy="57213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spisovná čeština prošla historickým vývojem, který trvá už déle než tisíc let</a:t>
            </a:r>
            <a:endParaRPr lang="cs-CZ" i="1" dirty="0" smtClean="0"/>
          </a:p>
          <a:p>
            <a:pPr>
              <a:defRPr/>
            </a:pPr>
            <a:r>
              <a:rPr lang="cs-CZ" dirty="0" smtClean="0"/>
              <a:t>s vývojem společnosti se vyvíjela slovní zásoba i mluvnická stavba</a:t>
            </a:r>
          </a:p>
          <a:p>
            <a:pPr>
              <a:defRPr/>
            </a:pPr>
            <a:r>
              <a:rPr lang="cs-CZ" dirty="0" smtClean="0"/>
              <a:t>vývoj pokračuje i nyní</a:t>
            </a: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721350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„…Český jazyk je společný výtvor dávných i pozdějších příslušníků našeho národa až po naši dobu. Základy k němu položili už velmi vzdálení naši předkové, po kterých se nám nedochovalo víc než právě jen dědictví jazyka… v jazyku se odráží život a myšlení našeho národa od samých začátků až do dneška…“</a:t>
            </a:r>
          </a:p>
          <a:p>
            <a:pPr>
              <a:buFont typeface="Arial" charset="0"/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František Trávníček</a:t>
            </a:r>
          </a:p>
          <a:p>
            <a:pPr>
              <a:buFont typeface="Arial" charset="0"/>
              <a:buNone/>
              <a:defRPr/>
            </a:pPr>
            <a:endParaRPr lang="cs-CZ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0"/>
            <a:ext cx="8496300" cy="5721350"/>
          </a:xfrm>
        </p:spPr>
        <p:txBody>
          <a:bodyPr/>
          <a:lstStyle/>
          <a:p>
            <a:pPr algn="ctr">
              <a:buClr>
                <a:schemeClr val="tx1"/>
              </a:buClr>
              <a:defRPr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český jazyk = čeština = mateřský jazyk 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národní jazyk</a:t>
            </a:r>
          </a:p>
          <a:p>
            <a:pPr>
              <a:defRPr/>
            </a:pPr>
            <a:r>
              <a:rPr lang="cs-CZ" dirty="0" smtClean="0"/>
              <a:t>čeština je v České republice jediným úředním jazykem</a:t>
            </a:r>
          </a:p>
          <a:p>
            <a:pPr>
              <a:defRPr/>
            </a:pPr>
            <a:r>
              <a:rPr lang="cs-CZ" dirty="0" smtClean="0"/>
              <a:t>používá ji zhruba 96 % obyvatel ČR</a:t>
            </a:r>
          </a:p>
          <a:p>
            <a:pPr>
              <a:defRPr/>
            </a:pPr>
            <a:r>
              <a:rPr lang="cs-CZ" dirty="0" smtClean="0"/>
              <a:t>často zde můžeme slyšet </a:t>
            </a:r>
          </a:p>
          <a:p>
            <a:pPr marL="2149475" indent="-355600">
              <a:buFont typeface="Courier New" pitchFamily="49" charset="0"/>
              <a:buChar char="o"/>
              <a:defRPr/>
            </a:pPr>
            <a:r>
              <a:rPr lang="cs-CZ" dirty="0" smtClean="0"/>
              <a:t>slovenštinu</a:t>
            </a:r>
          </a:p>
          <a:p>
            <a:pPr marL="2149475" indent="-355600">
              <a:buFont typeface="Courier New" pitchFamily="49" charset="0"/>
              <a:buChar char="o"/>
              <a:defRPr/>
            </a:pPr>
            <a:r>
              <a:rPr lang="cs-CZ" dirty="0" smtClean="0"/>
              <a:t>polštinu</a:t>
            </a:r>
          </a:p>
          <a:p>
            <a:pPr marL="2149475" indent="-355600">
              <a:buFont typeface="Courier New" pitchFamily="49" charset="0"/>
              <a:buChar char="o"/>
              <a:defRPr/>
            </a:pPr>
            <a:r>
              <a:rPr lang="cs-CZ" dirty="0" smtClean="0"/>
              <a:t>ruštinu</a:t>
            </a:r>
          </a:p>
          <a:p>
            <a:pPr marL="2149475" indent="-355600">
              <a:buFont typeface="Courier New" pitchFamily="49" charset="0"/>
              <a:buChar char="o"/>
              <a:defRPr/>
            </a:pPr>
            <a:r>
              <a:rPr lang="cs-CZ" dirty="0" smtClean="0">
                <a:hlinkClick r:id="rId2"/>
              </a:rPr>
              <a:t>romštinu</a:t>
            </a:r>
            <a:endParaRPr lang="cs-CZ" dirty="0" smtClean="0"/>
          </a:p>
          <a:p>
            <a:pPr marL="2149475" indent="-355600">
              <a:buFont typeface="Courier New" pitchFamily="49" charset="0"/>
              <a:buChar char="o"/>
              <a:defRPr/>
            </a:pPr>
            <a:r>
              <a:rPr lang="cs-CZ" dirty="0" smtClean="0">
                <a:hlinkClick r:id="rId3"/>
              </a:rPr>
              <a:t>vietnamštinu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cs-CZ" b="1" u="sng" smtClean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1063625"/>
            <a:ext cx="8472488" cy="4525963"/>
          </a:xfrm>
        </p:spPr>
        <p:txBody>
          <a:bodyPr/>
          <a:lstStyle/>
          <a:p>
            <a:pPr eaLnBrk="1" hangingPunct="1"/>
            <a:r>
              <a:rPr lang="cs-CZ" sz="2400" smtClean="0"/>
              <a:t>STYBLÍK, Vlastimil a kolektiv. Český jazyk pro 8. ročník základní školy. Praha: SPN – PEDAGOGICKÉ NAKLADATELSTVÍ. a. s., 2002, ISBN 80-7235-126-5.</a:t>
            </a:r>
          </a:p>
          <a:p>
            <a:pPr eaLnBrk="1" hangingPunct="1"/>
            <a:r>
              <a:rPr lang="cs-CZ" sz="2400" smtClean="0"/>
              <a:t>SOUKAL, Josef. Metodická příručka k čítankám pro 6. – 9. ročník základní školy. Praha:  SPN – PEDAGOGICKÉ NAKLADATELSTVÍ, a. s., 2002, ISBN 80-7235-055-2.</a:t>
            </a:r>
          </a:p>
          <a:p>
            <a:pPr eaLnBrk="1" hangingPunct="1">
              <a:buFont typeface="Arial" charset="0"/>
              <a:buNone/>
            </a:pPr>
            <a:r>
              <a:rPr lang="cs-CZ" sz="2400" u="sng" smtClean="0"/>
              <a:t>Mapa řek Čech a Moravy (obrázek 1):</a:t>
            </a:r>
          </a:p>
          <a:p>
            <a:pPr eaLnBrk="1" hangingPunct="1"/>
            <a:r>
              <a:rPr lang="cs-CZ" sz="2400" smtClean="0"/>
              <a:t>AUTOR NEUVEDEN. </a:t>
            </a:r>
            <a:r>
              <a:rPr lang="cs-CZ" sz="2400" i="1" smtClean="0"/>
              <a:t>raft.cz</a:t>
            </a:r>
            <a:r>
              <a:rPr lang="cs-CZ" sz="2400" smtClean="0"/>
              <a:t> [online]. [cit. 22.8.2013]. Dostupný na WWW: </a:t>
            </a:r>
            <a:r>
              <a:rPr lang="cs-CZ" sz="2400" smtClean="0">
                <a:hlinkClick r:id="rId2"/>
              </a:rPr>
              <a:t>http://www.raft.cz/mapa_c.aspx</a:t>
            </a:r>
            <a:endParaRPr lang="cs-CZ" sz="2400" smtClean="0"/>
          </a:p>
          <a:p>
            <a:pPr eaLnBrk="1" hangingPunct="1">
              <a:buFont typeface="Arial" charset="0"/>
              <a:buNone/>
            </a:pPr>
            <a:r>
              <a:rPr lang="cs-CZ" sz="2400" u="sng" smtClean="0"/>
              <a:t>Cyril a Metoděj (obrázek 2):</a:t>
            </a:r>
          </a:p>
          <a:p>
            <a:pPr eaLnBrk="1" hangingPunct="1"/>
            <a:r>
              <a:rPr lang="cs-CZ" sz="2400" smtClean="0"/>
              <a:t>MARGARETA. </a:t>
            </a:r>
            <a:r>
              <a:rPr lang="cs-CZ" sz="2400" i="1" smtClean="0"/>
              <a:t>mmargareta.blogspot.cz</a:t>
            </a:r>
            <a:r>
              <a:rPr lang="cs-CZ" sz="2400" smtClean="0"/>
              <a:t> [online]. [cit. 22.8.2013]. Dostupný na WWW: </a:t>
            </a:r>
            <a:r>
              <a:rPr lang="cs-CZ" sz="2400" smtClean="0">
                <a:hlinkClick r:id="rId3"/>
              </a:rPr>
              <a:t>http://mmargareta.blogspot.cz/2013/01/zpet-do-historie-ceske-literatury-cesta.html</a:t>
            </a:r>
            <a:endParaRPr lang="cs-CZ" sz="2400" smtClean="0"/>
          </a:p>
          <a:p>
            <a:pPr eaLnBrk="1" hangingPunct="1">
              <a:buFont typeface="Arial" charset="0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88913"/>
            <a:ext cx="8472488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u="sng" smtClean="0"/>
              <a:t>Hlaholice (obrázek 3):</a:t>
            </a:r>
          </a:p>
          <a:p>
            <a:pPr eaLnBrk="1" hangingPunct="1"/>
            <a:r>
              <a:rPr lang="cs-CZ" sz="2400" smtClean="0"/>
              <a:t>AUTOR NEUVEDEN. </a:t>
            </a:r>
            <a:r>
              <a:rPr lang="cs-CZ" sz="2400" i="1" smtClean="0"/>
              <a:t>berounstimestane.cz</a:t>
            </a:r>
            <a:r>
              <a:rPr lang="cs-CZ" sz="2400" smtClean="0"/>
              <a:t> [online]. [cit. 22.8.2013]. Dostupný na WWW: </a:t>
            </a:r>
            <a:r>
              <a:rPr lang="cs-CZ" sz="2400" smtClean="0">
                <a:hlinkClick r:id="rId2"/>
              </a:rPr>
              <a:t>http://www.berounstimestane.cz/index.php?SMid=183&amp;bmsess=42365899f2dde158fc39fb0089967d36</a:t>
            </a:r>
            <a:endParaRPr lang="cs-CZ" sz="2400" smtClean="0"/>
          </a:p>
          <a:p>
            <a:pPr eaLnBrk="1" hangingPunct="1">
              <a:buFont typeface="Arial" charset="0"/>
              <a:buNone/>
            </a:pPr>
            <a:r>
              <a:rPr lang="cs-CZ" sz="2400" smtClean="0"/>
              <a:t> </a:t>
            </a:r>
            <a:r>
              <a:rPr lang="cs-CZ" sz="2400" u="sng" smtClean="0"/>
              <a:t>Cyril a Metoděj (text):</a:t>
            </a:r>
          </a:p>
          <a:p>
            <a:pPr eaLnBrk="1" hangingPunct="1"/>
            <a:r>
              <a:rPr lang="cs-CZ" sz="2400" smtClean="0"/>
              <a:t>AUTOR NEUVEDEN. </a:t>
            </a:r>
            <a:r>
              <a:rPr lang="cs-CZ" sz="2400" i="1" smtClean="0"/>
              <a:t>cs.wikipedia.org</a:t>
            </a:r>
            <a:r>
              <a:rPr lang="cs-CZ" sz="2400" smtClean="0"/>
              <a:t> [online]. [cit. 23.8.2013]. Dostupný na WWW: </a:t>
            </a:r>
            <a:r>
              <a:rPr lang="cs-CZ" sz="2400" smtClean="0">
                <a:hlinkClick r:id="rId3"/>
              </a:rPr>
              <a:t>http://cs.wikipedia.org/wiki/Cyril_a_Metod%C4%9Bj</a:t>
            </a:r>
            <a:endParaRPr lang="cs-CZ" sz="2400" smtClean="0"/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  <a:p>
            <a:pPr eaLnBrk="1" hangingPunct="1">
              <a:buFont typeface="Arial" charset="0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u="sng" smtClean="0"/>
              <a:t>ANOTACE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Materiál slouží k opakování slovanských jazyků. Seznamuje žáky se vznikem českého jazyka a s jeho počátečním vývojem.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</p:spPr>
        <p:txBody>
          <a:bodyPr/>
          <a:lstStyle/>
          <a:p>
            <a:pPr eaLnBrk="1" hangingPunct="1"/>
            <a:r>
              <a:rPr lang="cs-CZ" sz="5400" b="1" u="sng" smtClean="0"/>
              <a:t> OBECNÉ VÝKLADY O ČESKÉM JAZYCE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50" y="3714750"/>
            <a:ext cx="6400800" cy="1752600"/>
          </a:xfrm>
        </p:spPr>
        <p:txBody>
          <a:bodyPr/>
          <a:lstStyle/>
          <a:p>
            <a:pPr eaLnBrk="1" hangingPunct="1"/>
            <a:r>
              <a:rPr lang="cs-CZ" b="1" u="sng" smtClean="0">
                <a:solidFill>
                  <a:schemeClr val="tx1"/>
                </a:solidFill>
              </a:rPr>
              <a:t>Čeština jako jeden ze slovanských jazyků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27088" y="2708275"/>
            <a:ext cx="7345362" cy="4033838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68313" y="269875"/>
            <a:ext cx="8229600" cy="1143000"/>
          </a:xfrm>
        </p:spPr>
        <p:txBody>
          <a:bodyPr/>
          <a:lstStyle/>
          <a:p>
            <a:pPr eaLnBrk="1" hangingPunct="1"/>
            <a:r>
              <a:rPr lang="cs-CZ" b="1" u="sng" smtClean="0"/>
              <a:t>Čeština jako jeden ze slovanských jazyků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00213"/>
            <a:ext cx="8374062" cy="4525962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cs-CZ" dirty="0" smtClean="0"/>
              <a:t>na našem území se Slované usadili v nížinách u velkých řek v průběhu 5. a 6. století po Kristu</a:t>
            </a:r>
            <a:endParaRPr lang="cs-CZ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04113" y="5300663"/>
            <a:ext cx="138906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</a:rPr>
              <a:t>obrázek 1</a:t>
            </a:r>
          </a:p>
        </p:txBody>
      </p:sp>
      <p:pic>
        <p:nvPicPr>
          <p:cNvPr id="5127" name="Picture 7" descr="mapa 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708275"/>
            <a:ext cx="7056438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22" grpId="0" autoUpdateAnimBg="0"/>
      <p:bldP spid="3" grpId="0" autoUpdateAnimBg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036638"/>
            <a:ext cx="8229600" cy="5821362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cs-CZ" dirty="0" smtClean="0"/>
              <a:t>žili v rodech, které se spojovaly do kmenů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k dorozumívání používali praslovanštinu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před příchodem křesťanství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nepoužívali</a:t>
            </a:r>
            <a:r>
              <a:rPr lang="cs-CZ" dirty="0" smtClean="0"/>
              <a:t> písmo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praslovanština se nedochovala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2133600"/>
            <a:ext cx="8229600" cy="5821363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cs-CZ" dirty="0" smtClean="0"/>
              <a:t>Čeština patří mezi jazyky …</a:t>
            </a:r>
          </a:p>
          <a:p>
            <a:pPr marL="355600" indent="-355600" eaLnBrk="1" hangingPunct="1">
              <a:buFont typeface="Arial" charset="0"/>
              <a:buNone/>
              <a:defRPr/>
            </a:pP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slovanské západní 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Slovanské jazyky patří do rodiny jazyků …</a:t>
            </a:r>
          </a:p>
          <a:p>
            <a:pPr marL="355600" indent="-355600" eaLnBrk="1" hangingPunct="1">
              <a:buFont typeface="Arial" charset="0"/>
              <a:buNone/>
              <a:defRPr/>
            </a:pP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indoevropských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Původní sídla Slovanů …</a:t>
            </a:r>
          </a:p>
          <a:p>
            <a:pPr marL="355600" indent="-355600" eaLnBrk="1" hangingPunct="1">
              <a:buFont typeface="Arial" charset="0"/>
              <a:buNone/>
              <a:defRPr/>
            </a:pP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mezi řekami Visla a Dněpr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11413" y="404813"/>
            <a:ext cx="4481512" cy="1446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Opakování </a:t>
            </a:r>
          </a:p>
          <a:p>
            <a:pPr algn="ctr">
              <a:defRPr/>
            </a:pPr>
            <a:r>
              <a:rPr lang="cs-CZ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Slovanské jazyky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 eaLnBrk="1" hangingPunct="1">
              <a:defRPr/>
            </a:pPr>
            <a:r>
              <a:rPr lang="cs-CZ" dirty="0" smtClean="0"/>
              <a:t>Proč Slované opustili původní sídla …</a:t>
            </a:r>
          </a:p>
          <a:p>
            <a:pPr marL="355600" indent="-355600" eaLnBrk="1" hangingPunct="1">
              <a:buFont typeface="Arial" charset="0"/>
              <a:buNone/>
              <a:defRPr/>
            </a:pP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útoky Avarů</a:t>
            </a:r>
          </a:p>
          <a:p>
            <a:pPr marL="355600" indent="-355600"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– hledání úrodné půdy</a:t>
            </a:r>
          </a:p>
          <a:p>
            <a:pPr marL="355600" indent="-355600"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– hledání nových sídel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Praslovanština je …</a:t>
            </a:r>
          </a:p>
          <a:p>
            <a:pPr marL="355600" indent="-355600" eaLnBrk="1" hangingPunct="1">
              <a:buFont typeface="Arial" charset="0"/>
              <a:buNone/>
              <a:defRPr/>
            </a:pP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původní společná řeč všech Slovanů</a:t>
            </a: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88913"/>
            <a:ext cx="8229600" cy="5821362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cs-CZ" dirty="0" smtClean="0"/>
              <a:t>v roce 863 přišli na pozvání knížete Rostislava na naše území bratři </a:t>
            </a:r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Cyril (= Konstantin)</a:t>
            </a:r>
            <a:r>
              <a:rPr lang="cs-CZ" dirty="0" smtClean="0"/>
              <a:t> a </a:t>
            </a:r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Metoděj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Konstantin sestavil písmena pro slovanský jazyk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přeložil do něho části Písma svatého, které se čtou při bohoslužbách a všechny obřadní knihy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začali šířit křesťanství v jazyce srozumitelném – v jazyce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staroslověnském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byl to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spisovný</a:t>
            </a:r>
            <a:r>
              <a:rPr lang="cs-CZ" dirty="0" smtClean="0"/>
              <a:t> slovanský jazyk</a:t>
            </a:r>
          </a:p>
          <a:p>
            <a:pPr marL="355600" indent="-355600" eaLnBrk="1" hangingPunct="1">
              <a:defRPr/>
            </a:pPr>
            <a:r>
              <a:rPr lang="cs-CZ" dirty="0" smtClean="0"/>
              <a:t>psali písmem </a:t>
            </a:r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hlaholice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850" y="188913"/>
            <a:ext cx="28146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Cyril a Metoděj: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235825" y="6092825"/>
            <a:ext cx="13906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</a:rPr>
              <a:t>obrázek 2</a:t>
            </a:r>
          </a:p>
        </p:txBody>
      </p:sp>
      <p:pic>
        <p:nvPicPr>
          <p:cNvPr id="11271" name="Picture 7" descr="http://4.bp.blogspot.com/-MBXZ7ozXCEk/UPQqKcraS0I/AAAAAAAAEfY/J3TfReywowQ/s640/1625088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981075"/>
            <a:ext cx="70897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 autoUpdateAnimBg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526</Words>
  <Application>Microsoft Office PowerPoint</Application>
  <PresentationFormat>Předvádění na obrazovce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Motiv sady Office</vt:lpstr>
      <vt:lpstr>Snímek 1</vt:lpstr>
      <vt:lpstr>ANOTACE</vt:lpstr>
      <vt:lpstr> OBECNÉ VÝKLADY O ČESKÉM JAZYCE</vt:lpstr>
      <vt:lpstr>Čeština jako jeden ze slovanských jazyků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POUŽITÉ ZDROJE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VY_32_INOVACE_10A_CJ9_04_SKLADBA - Souvětí podřadné</dc:title>
  <dc:creator>Ludmila Handrejchová</dc:creator>
  <cp:lastModifiedBy>Martin Seifert</cp:lastModifiedBy>
  <cp:revision>181</cp:revision>
  <dcterms:created xsi:type="dcterms:W3CDTF">2013-03-19T06:24:00Z</dcterms:created>
  <dcterms:modified xsi:type="dcterms:W3CDTF">2021-02-27T16:49:12Z</dcterms:modified>
</cp:coreProperties>
</file>