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293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916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227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506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62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4006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420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598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50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541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3264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14D6-42FF-4C79-9C6C-5F7A3CA49126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9EFF7-3C53-42AC-9BB7-1A8FC0FD8B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373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6414" y="4869160"/>
            <a:ext cx="6096000" cy="1495425"/>
          </a:xfrm>
          <a:prstGeom prst="rect">
            <a:avLst/>
          </a:prstGeom>
          <a:noFill/>
          <a:ln>
            <a:noFill/>
          </a:ln>
          <a:effectLst/>
        </p:spPr>
      </p:pic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4482021"/>
              </p:ext>
            </p:extLst>
          </p:nvPr>
        </p:nvGraphicFramePr>
        <p:xfrm>
          <a:off x="1524000" y="1397000"/>
          <a:ext cx="6720408" cy="276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7024"/>
                <a:gridCol w="508338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Název školy:</a:t>
                      </a:r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kern="1200" dirty="0" smtClean="0"/>
                        <a:t>ZÁKLADNÍ ŠKOLA SADSKÁ</a:t>
                      </a:r>
                      <a:endParaRPr lang="cs-CZ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/>
                        <a:t>Autor:</a:t>
                      </a:r>
                      <a:endParaRPr lang="cs-CZ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Michaela Blažková 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kern="1200" dirty="0" smtClean="0"/>
                        <a:t>Název DUM:</a:t>
                      </a:r>
                      <a:endParaRPr lang="cs-CZ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VY_32_Inovace_10.1.15 Karel Hynek Mácha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Název sady:</a:t>
                      </a:r>
                      <a:endParaRPr lang="cs-CZ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Český jazyk 8. ročník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kern="1200" dirty="0" smtClean="0"/>
                        <a:t>Číslo projektu:</a:t>
                      </a:r>
                      <a:endParaRPr lang="cs-CZ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effectLst/>
                        </a:rPr>
                        <a:t>CZ.1.07/1.4.00/21.3577</a:t>
                      </a:r>
                      <a:endParaRPr lang="cs-CZ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kern="1200" dirty="0" smtClean="0"/>
                        <a:t>Anotace:</a:t>
                      </a:r>
                      <a:endParaRPr lang="cs-CZ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Prezentace je určena žákům 8. ročníku.  Seznamuje je s osobností Karla Hynka Máchy, jeho životem, dílem a především s jeho nejvýznamnější básní Máj.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4" name="Obráze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476588"/>
            <a:ext cx="1043608" cy="144032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xmlns="" val="11436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4807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Umělecké a jazykové prostředky Máje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r>
              <a:rPr lang="cs-CZ" sz="2800" b="1" dirty="0"/>
              <a:t>m</a:t>
            </a:r>
            <a:r>
              <a:rPr lang="cs-CZ" sz="2800" b="1" dirty="0" smtClean="0"/>
              <a:t>etafory</a:t>
            </a:r>
            <a:r>
              <a:rPr lang="cs-CZ" sz="2800" dirty="0" smtClean="0"/>
              <a:t> („</a:t>
            </a:r>
            <a:r>
              <a:rPr lang="cs-CZ" sz="2800" i="1" dirty="0" smtClean="0"/>
              <a:t>bledá tvář lůny</a:t>
            </a:r>
            <a:r>
              <a:rPr lang="cs-CZ" sz="2800" dirty="0" smtClean="0"/>
              <a:t>“)</a:t>
            </a:r>
          </a:p>
          <a:p>
            <a:r>
              <a:rPr lang="cs-CZ" sz="2800" b="1" dirty="0"/>
              <a:t>p</a:t>
            </a:r>
            <a:r>
              <a:rPr lang="cs-CZ" sz="2800" b="1" dirty="0" smtClean="0"/>
              <a:t>ersonifikace</a:t>
            </a:r>
            <a:r>
              <a:rPr lang="cs-CZ" sz="2800" dirty="0" smtClean="0"/>
              <a:t> („</a:t>
            </a:r>
            <a:r>
              <a:rPr lang="cs-CZ" sz="2800" i="1" dirty="0" smtClean="0"/>
              <a:t>o lásce šeptal tichý mech</a:t>
            </a:r>
            <a:r>
              <a:rPr lang="cs-CZ" sz="2800" dirty="0" smtClean="0"/>
              <a:t>“)</a:t>
            </a:r>
          </a:p>
          <a:p>
            <a:r>
              <a:rPr lang="cs-CZ" sz="2800" b="1" dirty="0" err="1"/>
              <a:t>o</a:t>
            </a:r>
            <a:r>
              <a:rPr lang="cs-CZ" sz="2800" b="1" dirty="0" err="1" smtClean="0"/>
              <a:t>xymorón</a:t>
            </a:r>
            <a:r>
              <a:rPr lang="cs-CZ" sz="2800" b="1" dirty="0" smtClean="0"/>
              <a:t> </a:t>
            </a:r>
            <a:r>
              <a:rPr lang="cs-CZ" sz="2800" dirty="0" smtClean="0"/>
              <a:t>(„</a:t>
            </a:r>
            <a:r>
              <a:rPr lang="cs-CZ" sz="2800" i="1" dirty="0" smtClean="0"/>
              <a:t>zbortěné harfy tón</a:t>
            </a:r>
            <a:r>
              <a:rPr lang="cs-CZ" sz="2800" dirty="0" smtClean="0"/>
              <a:t>“)</a:t>
            </a:r>
          </a:p>
          <a:p>
            <a:r>
              <a:rPr lang="cs-CZ" sz="2800" b="1" dirty="0"/>
              <a:t>g</a:t>
            </a:r>
            <a:r>
              <a:rPr lang="cs-CZ" sz="2800" b="1" dirty="0" smtClean="0"/>
              <a:t>radace</a:t>
            </a:r>
            <a:r>
              <a:rPr lang="cs-CZ" sz="2800" dirty="0" smtClean="0"/>
              <a:t> („</a:t>
            </a:r>
            <a:r>
              <a:rPr lang="cs-CZ" sz="2800" i="1" dirty="0" smtClean="0"/>
              <a:t>Temná noc, temnější mně nastává</a:t>
            </a:r>
            <a:r>
              <a:rPr lang="cs-CZ" sz="2800" dirty="0" smtClean="0"/>
              <a:t>“)</a:t>
            </a:r>
          </a:p>
          <a:p>
            <a:r>
              <a:rPr lang="cs-CZ" sz="2800" b="1" dirty="0"/>
              <a:t>z</a:t>
            </a:r>
            <a:r>
              <a:rPr lang="cs-CZ" sz="2800" b="1" dirty="0" smtClean="0"/>
              <a:t>vukomalba</a:t>
            </a:r>
            <a:r>
              <a:rPr lang="cs-CZ" sz="2800" dirty="0" smtClean="0"/>
              <a:t> („</a:t>
            </a:r>
            <a:r>
              <a:rPr lang="cs-CZ" sz="2800" i="1" dirty="0" smtClean="0"/>
              <a:t>nocí řinčí řetězů hřmot</a:t>
            </a:r>
            <a:r>
              <a:rPr lang="cs-CZ" sz="2800" dirty="0" smtClean="0"/>
              <a:t>“)</a:t>
            </a:r>
          </a:p>
          <a:p>
            <a:r>
              <a:rPr lang="cs-CZ" sz="2800" b="1" dirty="0"/>
              <a:t>k</a:t>
            </a:r>
            <a:r>
              <a:rPr lang="cs-CZ" sz="2800" b="1" dirty="0" smtClean="0"/>
              <a:t>ontrasty</a:t>
            </a:r>
          </a:p>
          <a:p>
            <a:r>
              <a:rPr lang="cs-CZ" sz="2800" b="1" dirty="0"/>
              <a:t>b</a:t>
            </a:r>
            <a:r>
              <a:rPr lang="cs-CZ" sz="2800" b="1" dirty="0" smtClean="0"/>
              <a:t>arvitý obraz přírody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(„</a:t>
            </a:r>
            <a:r>
              <a:rPr lang="cs-CZ" sz="2800" i="1" dirty="0" smtClean="0"/>
              <a:t>Modravé páry z lesů temných </a:t>
            </a:r>
          </a:p>
          <a:p>
            <a:pPr marL="0" indent="0">
              <a:buNone/>
            </a:pPr>
            <a:r>
              <a:rPr lang="cs-CZ" sz="2800" i="1" dirty="0"/>
              <a:t> </a:t>
            </a:r>
            <a:r>
              <a:rPr lang="cs-CZ" sz="2800" i="1" dirty="0" smtClean="0"/>
              <a:t>    v růžové nebe vstoupají…</a:t>
            </a:r>
            <a:r>
              <a:rPr lang="cs-CZ" sz="2800" dirty="0" smtClean="0"/>
              <a:t>“)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54304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34082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Použité zdroje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17443"/>
          </a:xfrm>
        </p:spPr>
        <p:txBody>
          <a:bodyPr>
            <a:normAutofit fontScale="40000" lnSpcReduction="20000"/>
          </a:bodyPr>
          <a:lstStyle/>
          <a:p>
            <a:r>
              <a:rPr lang="cs-CZ" sz="4500" dirty="0"/>
              <a:t>AUTOR NEUVEDEN. </a:t>
            </a:r>
            <a:r>
              <a:rPr lang="cs-CZ" sz="4500" i="1" dirty="0"/>
              <a:t>Kahyma.webzdarma.cz</a:t>
            </a:r>
            <a:r>
              <a:rPr lang="cs-CZ" sz="4500" dirty="0"/>
              <a:t> [online]. [cit. </a:t>
            </a:r>
            <a:r>
              <a:rPr lang="cs-CZ" sz="4500" dirty="0" smtClean="0"/>
              <a:t>10.1.2013</a:t>
            </a:r>
            <a:r>
              <a:rPr lang="cs-CZ" sz="4500" dirty="0"/>
              <a:t>]. Dostupný na WWW: http://czechfolks.com/plus/2010/11/16/milan-richtermoc-macha-ponekud-neznamy</a:t>
            </a:r>
            <a:r>
              <a:rPr lang="cs-CZ" sz="4500" dirty="0" smtClean="0"/>
              <a:t>/</a:t>
            </a:r>
            <a:endParaRPr lang="cs-CZ" sz="4500" dirty="0"/>
          </a:p>
          <a:p>
            <a:r>
              <a:rPr lang="cs-CZ" sz="4500" dirty="0" smtClean="0"/>
              <a:t>AUTOR </a:t>
            </a:r>
            <a:r>
              <a:rPr lang="cs-CZ" sz="4500" dirty="0"/>
              <a:t>NEUVEDEN. </a:t>
            </a:r>
            <a:r>
              <a:rPr lang="cs-CZ" sz="4500" i="1" dirty="0"/>
              <a:t>Czechfolks.com</a:t>
            </a:r>
            <a:r>
              <a:rPr lang="cs-CZ" sz="4500" dirty="0"/>
              <a:t> [online]. [cit. </a:t>
            </a:r>
            <a:r>
              <a:rPr lang="cs-CZ" sz="4500" smtClean="0"/>
              <a:t>10.1.2013</a:t>
            </a:r>
            <a:r>
              <a:rPr lang="cs-CZ" sz="4500" dirty="0"/>
              <a:t>]. Dostupný na WWW: http://czechfolks.com/plus/2010/11/16/milan-richtermoc-macha-ponekud-neznamy/</a:t>
            </a:r>
          </a:p>
          <a:p>
            <a:r>
              <a:rPr lang="cs-CZ" sz="4500" dirty="0"/>
              <a:t>AUTOR NEUVEDEN. </a:t>
            </a:r>
            <a:r>
              <a:rPr lang="cs-CZ" sz="4500" i="1" dirty="0"/>
              <a:t>Antikopava.cz</a:t>
            </a:r>
            <a:r>
              <a:rPr lang="cs-CZ" sz="4500" dirty="0"/>
              <a:t> [online]. [cit. </a:t>
            </a:r>
            <a:r>
              <a:rPr lang="cs-CZ" sz="4500" dirty="0" smtClean="0"/>
              <a:t>10.1.2013</a:t>
            </a:r>
            <a:r>
              <a:rPr lang="cs-CZ" sz="4500" dirty="0"/>
              <a:t>]. Dostupný na WWW: http://www.antikopava.cz/kniha/cikani-3007</a:t>
            </a:r>
          </a:p>
          <a:p>
            <a:r>
              <a:rPr lang="cs-CZ" sz="4500" dirty="0"/>
              <a:t>AUTOR NEUVEDEN. </a:t>
            </a:r>
            <a:r>
              <a:rPr lang="cs-CZ" sz="4500" i="1" dirty="0"/>
              <a:t>Databazeknih.cz</a:t>
            </a:r>
            <a:r>
              <a:rPr lang="cs-CZ" sz="4500" dirty="0"/>
              <a:t> [online]. [cit. </a:t>
            </a:r>
            <a:r>
              <a:rPr lang="cs-CZ" sz="4500" dirty="0" smtClean="0"/>
              <a:t>10.1.2013</a:t>
            </a:r>
            <a:r>
              <a:rPr lang="cs-CZ" sz="4500" dirty="0"/>
              <a:t>]. Dostupný na WWW: http://www.databazeknih.cz/knihy/marinka-a-jine-drobne-prosy-118582</a:t>
            </a:r>
          </a:p>
          <a:p>
            <a:r>
              <a:rPr lang="cs-CZ" sz="4500" dirty="0"/>
              <a:t>AUTOR NEUVEDEN. </a:t>
            </a:r>
            <a:r>
              <a:rPr lang="cs-CZ" sz="4500" i="1" dirty="0"/>
              <a:t>Knihcentrum-revue.cz</a:t>
            </a:r>
            <a:r>
              <a:rPr lang="cs-CZ" sz="4500" dirty="0"/>
              <a:t> [online]. [cit. </a:t>
            </a:r>
            <a:r>
              <a:rPr lang="cs-CZ" sz="4500" dirty="0" smtClean="0"/>
              <a:t>10.1.2013</a:t>
            </a:r>
            <a:r>
              <a:rPr lang="cs-CZ" sz="4500" dirty="0"/>
              <a:t>]. Dostupný na WWW: http://www.knihcentrum-revue.cz/novinky-zajimavosti-tipy/knihy-jako-dobra-investice.aspx</a:t>
            </a:r>
          </a:p>
          <a:p>
            <a:r>
              <a:rPr lang="cs-CZ" sz="4500" dirty="0"/>
              <a:t>AUTOR NEUVEDEN. </a:t>
            </a:r>
            <a:r>
              <a:rPr lang="cs-CZ" sz="4500" i="1" dirty="0"/>
              <a:t>Wikipedia.cz</a:t>
            </a:r>
            <a:r>
              <a:rPr lang="cs-CZ" sz="4500" dirty="0"/>
              <a:t> [online]. [cit. </a:t>
            </a:r>
            <a:r>
              <a:rPr lang="cs-CZ" sz="4500" dirty="0" smtClean="0"/>
              <a:t>10.1.2013</a:t>
            </a:r>
            <a:r>
              <a:rPr lang="cs-CZ" sz="4500" dirty="0"/>
              <a:t>]. Dostupný na WWW: http://cs.wikipedia.org/wiki/Soubor:Karel_Hynek_M%C3%A1cha_-_d%C5%AFm,_kde_napsal_M%C3%A1j.jpg</a:t>
            </a:r>
          </a:p>
          <a:p>
            <a:pPr marL="0" indent="0">
              <a:buNone/>
            </a:pPr>
            <a:r>
              <a:rPr lang="cs-CZ" sz="4500" dirty="0"/>
              <a:t/>
            </a:r>
            <a:br>
              <a:rPr lang="cs-CZ" sz="4500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00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7300" b="1" dirty="0" smtClean="0">
                <a:latin typeface="French Script MT" pitchFamily="66" charset="0"/>
              </a:rPr>
              <a:t>Karel Hynek Mácha</a:t>
            </a:r>
            <a:br>
              <a:rPr lang="cs-CZ" sz="7300" b="1" dirty="0" smtClean="0">
                <a:latin typeface="French Script MT" pitchFamily="66" charset="0"/>
              </a:rPr>
            </a:br>
            <a:r>
              <a:rPr lang="cs-CZ" b="1" dirty="0" smtClean="0">
                <a:latin typeface="French Script MT" pitchFamily="66" charset="0"/>
              </a:rPr>
              <a:t>(</a:t>
            </a:r>
            <a:r>
              <a:rPr lang="cs-CZ" sz="4900" b="1" dirty="0" smtClean="0">
                <a:latin typeface="French Script MT" pitchFamily="66" charset="0"/>
              </a:rPr>
              <a:t>1810 – 1836)</a:t>
            </a:r>
            <a:endParaRPr lang="cs-CZ" sz="4900" b="1" dirty="0">
              <a:latin typeface="French Script MT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39248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blazkova\Desktop\111px-Macha_kar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6046" y="2060848"/>
            <a:ext cx="3950676" cy="419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06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6048672" cy="56886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Narozen v Praze na Újezdě, otec byl krupařem</a:t>
            </a:r>
          </a:p>
          <a:p>
            <a:r>
              <a:rPr lang="cs-CZ" dirty="0" smtClean="0"/>
              <a:t>Z</a:t>
            </a:r>
            <a:r>
              <a:rPr lang="cs-CZ" smtClean="0"/>
              <a:t>a </a:t>
            </a:r>
            <a:r>
              <a:rPr lang="cs-CZ" dirty="0" smtClean="0"/>
              <a:t>studií hrál ochotnicky v divadle, kde se poznal s J. K. Tylem</a:t>
            </a:r>
          </a:p>
          <a:p>
            <a:r>
              <a:rPr lang="cs-CZ" dirty="0" smtClean="0"/>
              <a:t>Vystudoval práva, pracoval jako advokátní koncipient v Litoměřicích</a:t>
            </a:r>
          </a:p>
          <a:p>
            <a:r>
              <a:rPr lang="cs-CZ" dirty="0" smtClean="0"/>
              <a:t>Měl velkou zálibu v </a:t>
            </a:r>
            <a:r>
              <a:rPr lang="cs-CZ" b="1" dirty="0" smtClean="0"/>
              <a:t>cestování</a:t>
            </a:r>
            <a:r>
              <a:rPr lang="cs-CZ" dirty="0" smtClean="0"/>
              <a:t> (okolí Prahy, Krkonoše, východní Čechy, Itálie, hrady a zříceniny)</a:t>
            </a:r>
          </a:p>
          <a:p>
            <a:r>
              <a:rPr lang="cs-CZ" dirty="0" smtClean="0"/>
              <a:t>zemřel těsně před sňatkem s Lori </a:t>
            </a:r>
            <a:r>
              <a:rPr lang="cs-CZ" dirty="0" err="1" smtClean="0"/>
              <a:t>Šomkovou</a:t>
            </a:r>
            <a:r>
              <a:rPr lang="cs-CZ" dirty="0" smtClean="0"/>
              <a:t>, patrně jako jedna z posledních obětí epidemie cholery na území Čech</a:t>
            </a:r>
            <a:endParaRPr lang="cs-CZ" dirty="0"/>
          </a:p>
        </p:txBody>
      </p:sp>
      <p:pic>
        <p:nvPicPr>
          <p:cNvPr id="2050" name="Picture 2" descr="C:\Users\blazkova\Desktop\220px-Castle_Hazmburk_(183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285520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zechfolks.com/plus/wp-content/uploads/2010/11/2.-Bezd%C4%9Bz-na-kresb%C4%9B-K.H.M%C3%A1chy-300x2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3064" y="3645024"/>
            <a:ext cx="28575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33064" y="5816725"/>
            <a:ext cx="170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Máchovy kresby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174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7060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5904656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 smtClean="0"/>
              <a:t>Próza</a:t>
            </a:r>
            <a:r>
              <a:rPr lang="cs-CZ" dirty="0" smtClean="0"/>
              <a:t>:</a:t>
            </a:r>
          </a:p>
          <a:p>
            <a:r>
              <a:rPr lang="cs-CZ" sz="2800" b="1" i="1" dirty="0" smtClean="0"/>
              <a:t>Cikáni</a:t>
            </a:r>
            <a:r>
              <a:rPr lang="cs-CZ" sz="2800" dirty="0" smtClean="0"/>
              <a:t> – Máchův jediný román; o osudu pohozeného dítěte, ze kterého daleko od Čech vyrostl  ušlechtilý mladý muž</a:t>
            </a:r>
          </a:p>
          <a:p>
            <a:r>
              <a:rPr lang="cs-CZ" sz="2800" b="1" i="1" dirty="0" err="1" smtClean="0"/>
              <a:t>Marinka</a:t>
            </a:r>
            <a:r>
              <a:rPr lang="cs-CZ" sz="2800" dirty="0" smtClean="0"/>
              <a:t> – povídka ze současné Prahy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amýšlený 4-dílný historický cyklus </a:t>
            </a:r>
            <a:r>
              <a:rPr lang="cs-CZ" sz="2800" b="1" i="1" dirty="0" smtClean="0"/>
              <a:t>Kat</a:t>
            </a:r>
            <a:r>
              <a:rPr lang="cs-CZ" sz="2800" dirty="0" smtClean="0"/>
              <a:t> – stihl dokončit pouze povídku </a:t>
            </a:r>
            <a:r>
              <a:rPr lang="cs-CZ" sz="2800" b="1" i="1" dirty="0" err="1" smtClean="0"/>
              <a:t>Křivoklad</a:t>
            </a:r>
            <a:endParaRPr lang="cs-CZ" sz="2800" b="1" i="1" dirty="0" smtClean="0"/>
          </a:p>
          <a:p>
            <a:r>
              <a:rPr lang="cs-CZ" sz="2800" b="1" i="1" dirty="0" smtClean="0"/>
              <a:t>Pouť krkonošská </a:t>
            </a:r>
            <a:r>
              <a:rPr lang="cs-CZ" sz="2800" dirty="0" smtClean="0"/>
              <a:t>– obraz přírody</a:t>
            </a:r>
          </a:p>
          <a:p>
            <a:pPr marL="0" indent="0">
              <a:buNone/>
            </a:pPr>
            <a:r>
              <a:rPr lang="cs-CZ" u="sng" dirty="0" smtClean="0"/>
              <a:t>Poezie:</a:t>
            </a:r>
          </a:p>
          <a:p>
            <a:r>
              <a:rPr lang="cs-CZ" sz="2800" b="1" i="1" dirty="0" smtClean="0"/>
              <a:t>Máj</a:t>
            </a:r>
            <a:r>
              <a:rPr lang="cs-CZ" sz="2800" dirty="0" smtClean="0"/>
              <a:t> – lyricko-epická skladba</a:t>
            </a:r>
            <a:endParaRPr lang="cs-CZ" sz="2800" dirty="0"/>
          </a:p>
        </p:txBody>
      </p:sp>
      <p:pic>
        <p:nvPicPr>
          <p:cNvPr id="2050" name="Picture 2" descr="http://www.antikopava.cz/upload/836e0aa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2737"/>
            <a:ext cx="1847850" cy="259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QUEhQVFRUWFxUYFBQUFxgXGBcUFRUXFxUWFBQYGyYeFx0jGRcUHy8gJCcpLCwsFR4xNTAqNSYrLCkBCQoKDgwOGg8PFykcHBwsKSksKSwsLCkpKSwsKSkpKSkpLCwpKSkpKSkpKSwpLCwsKSksLCksLCwsLCwsKSkpLP/AABEIAQQAwgMBIgACEQEDEQH/xAAbAAABBQEBAAAAAAAAAAAAAAADAAECBAUGB//EAD4QAAEDAgQEAgcGBQQCAwAAAAEAAhEDIQQSMUEFIlFhcYEGEzKRobHwI0JScsHRM2KisuEUgpLSJPFjo8L/xAAZAQADAQEBAAAAAAAAAAAAAAAAAQIDBAX/xAAeEQEBAQEAAgMBAQAAAAAAAAAAARECITEDEkFhUf/aAAwDAQACEQMRAD8A6LCU4YDrp/lalMlUOH4lrmZQZI+BH0bq/S0Xn13RMypJ2hPlUhgY/jNSlVIIaWiLXmDpBnX4WQW8fc4G7G3gTJIBBg26Rr3UvSGhleCB7QknW4tF9LELJNC09CJ03037FayTEW1ZZxV5qNe4l2XYWEbwtyjx2idXZezgR8dFz1KnALouIcB1GaD5f5QAPr6CLJRtjssRjmMaHOPK4gAi+t5tssjFekYOdoZIuGnNrtP62VfCVGGl6twcXOL3CBZhDSRHjfTqs6EpzBadmIcDOZ09ZKucSr5iw5gXZefKbAyYgi2hiypEJw1Xhaf1pnV1u5V6vXPqaZzkuzuk5iS2RYEzbSVRLUetiMwAEDcgC0gZWmdZiUYFg8UJoOa55LszcvXKLm/iAqP+od+J0/mP7pBh+gmLUsDtsLGRumg0vt1RHKnwV4NCnHSPcSFcKyaaYhRyohCZACKgVYhRLQgKzmod1bLEMsQFU0W/hb7h+yZFdqknpMH0bp2JvBIidwBr8R7l01NllhcFweRjfavEzG3mugpBPq7RPSUJSnhQyqTc5x6q9z7sIa2Q07Gd9I2VCg+LOmCIMa9QR4H9Vf4txQvBYWwA7Um9pGiy5Ws9M6serIII5mzlkaX2INxIJQ3wTEgAEgE9J3hGwpIDjNi13T2m6DxGqpuJ6JwJmQSAeokdNCop6zIgjQgEa66Ee8FDn6hMk8ycOQ8qHiKwaLkCbAmAJgkXOmiMA5qbbxMdup2HmkMQAfaiACD8jOgXJVuIMhrHzWcMxhg5C6xvBBdA38Ngiv4qeRjfV5TSLnFkkSM0hs3GgGXyWv0Z/d1oYYsPqYPxsorB9GeKOqMcw6MjKAIDQbAC8k8pJlbYWdmeFy61uGYv1VKo+JJc1oGg0JW/g8UKjGuEgHY7diuSp4n7MscJE5m9Q73XBCNwytkqtcdJM9pEfDVZ3lcrrkoWTW42W2yjMTynNyFuxzLSo4lrxLSCOoUYrUyEyUpikZnFQITlNCAqvNyko1HXNtymVEbBew1aVMWWdg/4bPBaVPRKmkEOrMGLmDHSdpREOvTlpEkSNQYI80g5TieJD35uoFj907jT4qmUfHMDXkNuBGjs3xQqTJImwkSek9VtGaVJ+oOh+B2I+tCUM9NvG3iiZWS4SYGaLakez70PJadjp5ICVOqBZwJbM2MEHq39t0z6TdnT2IIP6j4pNokzGwnyCi1vVMkCEPFYZtRhY4SCO/kivpoOIxLabZe6Js0AEkmJhoGpThVg4HgtVrA6kWCoXPDs4+4Dly6dQT3kIeJ4UKVT+GXjKJcJLGnV0gmBse1lvHESXAcjgJHrDlBkSQSDYz0MiVXp4Oo/KXEPBgkEwHNsQNLiDJtfL3W+slL0R4c5odUdYOENHUTMn9PNdFl+oQWVuWYIAJF+Ww0IB7bIjY+o/dZdbvlpPXgQUz+vlMT70SnR0tI2AsT5QTHdJrTAm7Q6Le8gGPqe6Y1HdY10sL7QPJQpaoVmuP2ruUaAX7ZQdgOi6am4EAtiDpGi40Eq83ibhluQGtiBoTBgn4e5RYqV08pwszgeKL2EOJLmnU6wdL+/3LRcVGKRJTFMUxKDUar7nxKSBWccx8T80lRD8ObFKmCdBE9tvgtRmizMJ/DZ4fotGkLBTTFTOFk4ShIOQ4qHCoQ6OzWxDQdv180XEYUCiwnKHGDmm5bEiBtrGmyN6RUjIJJIkxIAF9hF3Hv4IuKw3/jsDWukxyjdxGt5I02jVaahiQSdZJ6nfuSr+JoktzBw5TIEagta4Zeuht/KU3Bmc5gNLspyhxIv2EXQmYh9EuaCDfTUSNf2+gmStUiSRIBuBr5TPiosaOqnUrzqxk9RIPjYx8EI2CcJNjGmZJAAknprubLEoZjUFVzHvA5aQzNEDWSHEX3tOvULS4liJeKDIiJqOMWBOhnd0OMdGxujigJGUxkmw8iYM+U9yt+ZjK3VT1eZuSpGWPZziABa5AaXatHiihwaGDMTm9iba8wEnXlERr+mXx3AvhzmtFNsEPDACXyd411+oR8FhQ5lMVG08zWtyiLgEA7zeb2HmqI/FKjAIe0kataCRmLb5BvvGkRCt4DE5qbDEW0BBAgkWO479FSx2Dz1GOBMSWvDSRLNoJ05hB7EdFdbi8hIDCBMFwgtEQLnaIAtp2up6mw+b5XmOmxMAZiPEj9YAQwkHdvr3pZuywanBRJ8VBouuiwvBGhrS6c183eREeSVpyMnhmILKgIBM2IHQrpy1V8HwptNxIJM2E7fVlchRbq4CWqJCM5CckbJre07xPzSQ67uZ3ifmkqSF6PGWD2bBt2tgaHQ7/ouiomwXOejhlk9miesDQmxJG8roqTUdzKc9DBOUgnUG5/0i+7Y+JNvAN+ZV6kyMNynLyG52mSdPNPxrD5qRtJlsebgFdYyAB0Ee7zVb4JznAcNNUuvLb3ncf5/wqnG2BlV2gFhAbGvstaN7dO+wW1isS3CitVeOWW5Q0XcSIyt3Jk/Nc5Xx5qH1+IGVobOUE5qTNSAIEuMXPkBAV8y3yi2Tw0cfhWCnTLQILTzzAmd5EnsO6ywyR5xpbqtDiGNY9rIblawE80TBAJLth31XM8a48BTfk7NYRoXvB0H8rZJPVwWnPF/UddRawlQerq1nXzuLwJg5AMtMGL7fFX8LTDWybOI5iYBJuTPmSY2lYmH4Kz1TS2o7NYRIIMvAuFuVK9vuF34cwaD4TdbM1TH0WZXkkudldEukzta2hjwWJ6Q8Q9W1rW6nWCbMBAAMHfr2stivi8052sLQ4XBBuHDcTAmJXD8SrGo8vdadBP3W9R92ycKul4VxL1gAcQ4QZM8zZBiR94227WW3Tque0FrmzAzNPMASBIsQR5rJ4HwkMogOBzOubXEiwB2gfqhOwL8Mc1EktvLDExbQWLtDbuo+03FZW3SY4SXZewaNBG0/LxvsCALIw3HRXYW5XNeQPuktJibOjtutRhtbTS3a0KO5i+aK1xBBEgjTxHkup4TXe9mZ8XNoEW0v5yuUBK6PgvEQ5oYbOAt0IHS+qx6actcJFRanJWakXITlMlDKDYeI9t1tz806bEu53fmPzSWidC9Gnyw6aNFoFstra+8mV09PQLmvR4H1faGxPht92NNPNdHSNku/Z8+hpTlRBTqDNCq8Ux3qmSPaNmg6TuT2GvuG6uQs3G8G9a/MajwIADWhkDqZc0kyYPkE+c3yV3PDnMa91WMz3wBaHZdRe7YmY3Kx8bwim2k6TUdpZ1V13GwBJ2uFq8ToPo1HMAD4a0yOU82aBlJg+z+Iarn+NY8PZlBcNGgQQfWVJaLay1oefFwXbz/ABzX+r1LhIqgOqgOBFgMwkEzmMncRb/0s70h4NTZSmmxrS0OfP5IsexBd5wtPD4ohom8NFtNLIHE6frRVmMrKY1nW7jp2DUyCovqljAaTPZYS4PIJaSDyw2xMWvZX6r4AApZgBHM8NgCY1kHQ3nr3UqTg6nTLb8gI12yyPHTzCG2tmMD8Uf8Tf8AR09ygKuKxBFOQwtPrbtMP0a12rZsSBPboq+L4Tme6Yg5gOhiPaIvq4W3haNVhyOIEANqEmRfkiI1BkR0gRdFxGGBJJ3c2+tngt37kD6CAx8JTdnLKhLsoABdu0gZf6Y8DK6DC0AGiAOoMLMp0vtKZJ9ppYZJu+kQ0x4j5LcDUBncV4o2gBILnOnK0bxrc+IXP0ePta94dNJznEw4WFh1HUHUbroOIU/t8Mehq/Gmg4rBscyqHNBmqCZE7sJ8LWSCzQfLQR0R6NUtIcJkGQVBoFuylCwrZ1+DxYqMDhvqOh3HvR1zPC+K+r5XDlJJncGBtvouiw9UOaHNNjosbMaSpkIT0Qob0jc/ifbd+Y/NJNifbd+Z3zSWiC9HmH1ZnfLci5trmi+1tl0lMWC5z0fa4UxLgdPZ6xefguhpFLu7VT0KphQBUgoNIpJgUpQGJx3g1SpmfRLC/K0Br5AJaXauGlnHb3Lzri/+rDvtcI7lIiA9wB/leJF41HRewgp5WvPy3nwz64leK0uMlsCsx9PYFwMHfceHvW1g3Ase6QQ4OPWQGMaPKzl6ViMO2o3K9oe06tcAQfIrzyhh2ta9jBADDA253VHAe6Ftx39mXXP1V+FOLsPTLfaaGOAnXlILT0m4+pMuFvaKlVgmWuL2gwOWqAfg7MPNB9Fa00Gdsw8g93u1H1rWxuEDsdRLtHB431YC4QSe48IWiW/6nkcIABBECdwRr4R7lAEupZtJpsdP8zRm+cKy9vKfBB4aJo0z/JF46RfrokFXHQDP4KtN4/LUGX+4Fa4CzMaydpzUiY703NeB/UVpB3TyQGb681qtMsbyMLiXkxMtLYA316p6g/jDfNPvpsKJwYRRaOmYe57lmYyuRWeI1cy8i8sa39IQGtN08qDR9f5RGMJ0BO9u3gsGyZAIAAOYzI27RZdRwjDllIB1jcx0krnuG8PdUcIkAG7o0I6d11wCz6q4g5BqIzihPKhTncUed/5nfNMmxR53/md8yktUNHCHlb9bLUpGwWXgv4bY+rLUp6BZ1YiY1dvr3qLiogpAbMkHKEpwUAUJymBSlADrvytLugJ9wledYR5/8ifukNH+2k3Xrcld5xl8Yesf/jf/AGlcJgzLa3epV/aPKF0fD6rH5FL0TAY19MxyvMX2c1rh8D8CjcTEVsM6IiuR/wA2EdB9brK4Li8uKqtmxawnxbDf/wBbLX9JGxTY/TLWpGf92X5FbsmvXfDST9bdD8ih8JEUmj8JePc9wRKsRfQHSJnpaOqbCNABDfxPmepcSfiUgBUqc9KRIz1KZ7AguH9gHmj4b2G9hHm2x+SqcRdAJ/A+k6+gktBPhd3uKt0NXjo4x5gO+ZKAFwxsMv8Aiqj/AO1/+FzPEsTlxrwd3UPgNffC66lQyjrdx/5OJ/Vcji8EanES2Q0chJPRjWOIA+W0oDpW+aLTBhxmABfz0HeSp4lga45QcgNiREyAbndW8KwOon+IXdGNsNxmMCf0XPW0a/AQ31QyzP3pJ17Amy0lX4fSLaTAZJAGvy0VlZVpA3BCeiuQXhI3LYt32j/zO+ZSSxbftH/md8yktULXA6nK788+RH+F0NI2WFwfCFtNubcN6WPNIt4repCwWdXDlMApFKEgcJwE0KQQEgknToDM9Ib4d7fxZW/8nCfhJ8lwPo/UD6dQ3g1amusQ1em1qIcC1wDgdQRIPkVxnE8H/pi8toltPO4t9WGZDyA6B0t0dst/i6npj8k/XB4Crlx8bOdUZGlpc0An/aF0XpASGQbtcBqdMpBsOsCR5rmcbTczFesa10U6gJBLTGSC/TX7xXZYlzarHUyYJDsg2dIORzTvseoXSxFZjRlZF3PbLWjUyN+g7mynwx5yGdQ94JG5DiC73oHB8M44Ki6DduUwb5gTI7aeSBxPEuwdGWU2uaIvmygl7vwgE6m9xqpNdxtEOFRpBg0yDGp9rTvH6IXCMWXxmEOFNgMkElwBmwNtSuLr+lGIrTz+rAEwzltLRGbXfqt7hQLTTd1DRBPkb7zDr908Guz4fg2vJlwEEQ2RJG4A18+6Z/Bqbq/rxTtGWwdLWt9qw1knbp4qXBmB7gSLXNz00JvbbZaZIzk08rpE5Zg5hpl/lu4kdyubrrK2k2MzjAGXOzNldAkk80SZg3PQeB7K96P/AMIcxNyIOjY2Cbicua5rj7LQeRsSXTAIJMC19FPgVGKQ9oE65vhl7b+azvpc9r5epJ8qRUqQcEEoriguKA5bGO+0f+Z3zKZDx1T7R/53fMpLZm6HDfw2+XyWlSFgsvC3ps+tlp0tAsq0EhRKmmKQMFMJgE4QDp0gnSCLjZcvx3iJdNMwQL8sgGGHuZmT4ZV09UcptNtLX99veuc4pwx0GoSdCCHEEgRY2sNTbZXz7TXJ8QwAFSv1NSoPi6O2kDyV7hVSaDYa0uYMrQ+YGUwCd9BO3lqrWIbNSpO73G/kFGlhckfhcCP9zTefEPH/ABXZ+OfFLg7nupvAcQ5tVxkdXNa91uhc4lA9NL4UyY52k94DoHvhXuH4cMdVA/E3T8jVneljs3qaR++8uI6tY0/qU/0nGMLWtIadTE9eVxAFt3AL1zg3AsmGp+tDi/IA5uW4eRI2uBJ2/ZcTw70N9fUDGloyse4T99wyiDv5wY816LwKk+jRirnc723bhktBi5nY2ErL5evyL+Pn/VjCU8oY1pgNkvMZRGhEEXvv2Klh8wLS0NMk5hlAIk2c4jSw0jUq0cSDEAuDhNoiLbmBvohYADM+L3E2yxP3csWiB167rm1sLToxnmIOl5OkGZHha6nTYGtAGwAE9lOU8JGZMVKEyRhFBqKw8KvUCYcfi/4j/wAzvmUk+LIzv/M75lJbRmvejpPqhIbt7Dco0vt/6XSU9FzXo4/7P/j/AG6Hc+J1tFl0tPRR3Mq56ETgpBJQZ04CYFSSBwkUgnQESq9bCZnAk2EcsCJkEnvYRCsQoV6ZLSAYJBAOsSIlMMbA8Izlz3xDy4tjo5xI+EJ+L8NDMMSNaZFSfCz/ACyFy2mMAAAsAIA6AaKGKoh7HtOjmuafBwI/VX97qPrMcTh23eervk1o/Rct6RPdUx1CmwEkZBA6vcZ+ELqMO0icwg5nSD4ql6PYDNxN9UgxTEaavLAGjtoY8uq67c8sM3w7vhHDhSpNaQM2riPxHWD8PJF4g+GaxcAyQLbi5ClhcTnbJaWmXAgkatMG4sQhNxxDZIlxFg0H2xq0ybeOmq4rtrp9Jf6RjWjNtFyY3BHxDfcrQCzmZDLZ5oMkzlkkZoE2JmPNXMLXzZgS2Q4i3TrEki8jySApCSklCQRSKdMQgw3FBejEITwmHF4pnO/8zvmUlPGfxH/md8yktULnowfsQLWiw2lujR03B3krp6Ysua9GHfYN6ztpGUeztGvfWV0rNFPftXPpMJwE0p1mZJ0DDYjOJAdGxNpHUX+aBWLmc2bMS4jIbTJsGQJBA8rGeqeBfSUKLyRJGU9JB+IUwUgcJEJQnKAjCDi8U2m0ucYA+JNgB1ko65HjL8RUqOHqK2VjnCnkDCCNM/M8SSPcDG5V8Tb5T1cigyvDg155nCcxm7puJiPC/wAl1HAOECiHO1NVxe4xB5g3K3vAB9657C8IrVIZVovaCDmLsgb8KhIK7WlThoHQAe4Qtfk68ZGfHP6pjCOzOdABfYhpjK0zLr2c7y/VPQpOZnDgCzXQE6RGUC9toV1KVhrVWdRLRFINE3M2+Eb2T1GODnOABtoZmBs2B196soLcIBGUkdbzIHXNPv1QCwtQuYCYk6xMC+l+mnkiFMxgAgdz7ySfiUHDYrPm2yuLYmTbqNp1hAHSVTFcQDJsTETAsJMCTsnxeKygtbBqEcrf1d0HdBjuQnIiG5AcdjiPW1Pzu/uKSljmfav/ADu+ZSWqFj0YafVi4+6f6TfSYPTaF1FPQLlvRak4Mu5pnL7Ls14IJJk3Nvcuqao7u1U9JJJwUpUGpspPYMrQ1zR7OYlpA6WBkBBxVN4Idn57hjGtEd4LtLauI/Y6cKFWg10ZmgxpImE9GKNQsIOZ1So0e1uwdZygA/FXaVZsANgAiQNOX8vRVavDzo13LJcWEAgyZibWm8KtiMEQ0OdzVC5uZ/4WiSA0gHKAYEgbkpk2QhNxLSzPoO/jGgWXRqEuLA+xALjLrNvORzySSRaRYRK1Ww1toDQPINA/ZLAhSxjXOLRIcBJBaRA7yIU2VwSQDJGvSekxE9lm0sZDXENd6yqeWWmL2YJ0gNg+9WMNiGsa4Q4CmBmJA5ibmL6mZ/3BPAvpLPqcZYJs4w3NytkRMQDPWb6W1R3Y4SBB1aCYENc7QE9b7TEpYFglVcRjcubK0uy3cZAAtMSdTF4VbB15EMMl1RzjFw1mffpmA015kbHsAovy/e+JeQP1TCD8XUJaAGtFScsyXNAE5iNDbbwRMLiCA/O6QxxGYwCRAN4AE3jRSqj7WmOjah/tb+pVNmYk5WkgVnudoJuQ0NnWLH3IA2Hxn2bQOZ8hnNI5yMzpm8C/uVPFUyTVkiW02khhIBdzAHrp8+yt0+HuJJecvMXtDToSALkiDAt5lWqOFDJI1OrjqfH3oCicLUeHxDW1HZg4zmAgADLH8o30Kv0MOGCw8TuT1J3KLKaEtCL0NyIQhvKDcjjT9o/8zvmUkXFs+0f+Z3zKS1Q0+Et+yp676iOi2GrKwA5GBajXLOrTThRaVOFIJA/1QJIaC6LGIgHpmJiewVbjWKLKYAMZnBpd+EHU9rK3hiwDKyIaAIGwOmngngQdjA2M4LQfvGC2dgSDbzViVR43VDaD53EDxOn7+SbB4XNSZ6zMTlGpIi1rAiLb6oJcfSa7VoPiAUq1AOEGY3Gx7Ht2WZweq+o1wzHI1xDXfecNhJ6DfW6nia5pVaTWuc4PMOa45rSOYE3Gp9yeBaxtIcr3OLQ3oBq6GzJ08dpKqYXB5iG5s9NpLnGOVz5sCSSXRqbxYBasp8yWhSqcPcZ5gC54c608rfYaB2gfFDPC3c0P1zEPIl4LheL5R4gTstHMlmRoxTp8LaJgnKQ0ZRaQ0Rci5396sPw7SA2LCCALDlII+ICEH1PWkQ0UwNfvF3boP2VnMgI5RM76T26KUqMrMxuJL6opCcoE1Y1I2b5yJ8UYGg3FNJyhwJ6A3RSqbMOS9riMoYCGNtvYkxYWtCtygEmKSYpAxCg4KUqLkG5nFUud/wCZ3zKSNifbd+Y/NJa6hD0drF1McsQQPaLh7IJgk+GnVdC1c96OO+yvMZhE7AtEXjTv1ldAHqeplVPQrVMIYKmCoNDE4VtRuV4kKOEwLKTYYIGp7nujSq/EMRkpucBJ+6Im50+uyYZuJ+3xAZqynd3Qu6fIe9G47icrAxvtVDlHhv8AoPNT4JgslOXe0/mdOvafn5oGCpmriHVHAhrLMkHvB+Z8wmTRwWGFKm1vQXPfUlZ/DD62q+sfZHLTnpufd/cUfjlYinkYCXPtYEwN9Pd5qGIw724ZzGNgBsfzGTzHKNLSdZ7IJbpu9YJBIYdIsXDrOoHSLrMwRc/EOAe406ZO5g3sCZ5rzr0RHcTcKAyU3h0BtxYGI5eu5QXNdRw4a1pzP1O8nW20C1+qcAFfibi+pUaXZGDK0Ccsmwc4aHc+5WnYg0sODnl5aCSXFzpdoBOgA+Rsr+C4a1tIUyAfxTudT9dlnVsP6yuGtZ9nTvAGUF/c9NBN9Cn4CzRc6jh8znEujM4vJJBOjRPkPeg4Km71DqlZ7+YF0BxEDaCDaegtcJ+Ih1WoyjsDmqEAx4Se3xKlxhpe5lFjTFi+LCBoJ0H/AKSBcLruZhjUqEnUtm5jQCe5+aHw6jFJ1R7i11QySPayzYN7m8eSfiFJ1RzKFo1dlBytAFmzvA69Qk/Dv/1Lcgc5tMQSTaSDYaAC4FggD4APp02tcSajyYDjOUamT0GvnCr8dY5ga9r3ZpicxvI0DBbqmrVqrcTJYX8uUBsxBvYnW+v6KLm1K1cZm8tPRv3c3d299YG3mgNThmFLKTWkknUySbm+pVkqNKmRMmSb9AOwHRSKkw3KJUioOQbExDed3ifmkpVmjM7xPzSWiRsBhmimCABJl1hzEjV3VaIVPDCKTZtdqtA3UVQwUkMOUpUhOU4KHKWZMCgqSE0qcpBJOogpSgJJJpSBQDp00pSgHlJRzJZkBNMo5ksyCOVFIuTSmZ5TOTSmJQDFDKkSoEoDJr+07xPzSRazeY+J+aZWlyOC9MK725HBmWNMp20Oq0WellV2rafud/2SSXTeOf8AGP2q3R4+8/dZ/V/2Vkcaf+Fv9X/ZJJZ3mKnVSHF3fhb/AFf9lMcWd0b/AFfukkl9YraIOJu6N+P7o7Me7oPj+6SSmyHKmMYeg+P7qYxR6D4/ukkpwxBWPb4/upNq9h8f3SSUmK0p4SSSM4ZKkKQSSSBCiO6RojunSRAY0B3S9QO6dJMjeoHdJ2HHUp0kwA6h3Kp1SRukkqkJlPxJkpJJLXIn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data:image/jpeg;base64,/9j/4AAQSkZJRgABAQAAAQABAAD/2wCEAAkGBhQSERQUEhQVFRUWFxUYFBQUFxgXGBcUFRUXFxUWFBQYGyYeFx0jGRcUHy8gJCcpLCwsFR4xNTAqNSYrLCkBCQoKDgwOGg8PFykcHBwsKSksKSwsLCkpKSwsKSkpKSkpLCwpKSkpKSkpKSwpLCwsKSksLCksLCwsLCwsKSkpLP/AABEIAQQAwgMBIgACEQEDEQH/xAAbAAABBQEBAAAAAAAAAAAAAAADAAECBAUGB//EAD4QAAEDAgQEAgcGBQQCAwAAAAEAAhEDIQQSMUEFIlFhcYEGEzKRobHwI0JScsHRM2KisuEUgpLSJPFjo8L/xAAZAQADAQEBAAAAAAAAAAAAAAAAAQIDBAX/xAAeEQEBAQEAAgMBAQAAAAAAAAAAARECITEDEkFhUf/aAAwDAQACEQMRAD8A6LCU4YDrp/lalMlUOH4lrmZQZI+BH0bq/S0Xn13RMypJ2hPlUhgY/jNSlVIIaWiLXmDpBnX4WQW8fc4G7G3gTJIBBg26Rr3UvSGhleCB7QknW4tF9LELJNC09CJ03037FayTEW1ZZxV5qNe4l2XYWEbwtyjx2idXZezgR8dFz1KnALouIcB1GaD5f5QAPr6CLJRtjssRjmMaHOPK4gAi+t5tssjFekYOdoZIuGnNrtP62VfCVGGl6twcXOL3CBZhDSRHjfTqs6EpzBadmIcDOZ09ZKucSr5iw5gXZefKbAyYgi2hiypEJw1Xhaf1pnV1u5V6vXPqaZzkuzuk5iS2RYEzbSVRLUetiMwAEDcgC0gZWmdZiUYFg8UJoOa55LszcvXKLm/iAqP+od+J0/mP7pBh+gmLUsDtsLGRumg0vt1RHKnwV4NCnHSPcSFcKyaaYhRyohCZACKgVYhRLQgKzmod1bLEMsQFU0W/hb7h+yZFdqknpMH0bp2JvBIidwBr8R7l01NllhcFweRjfavEzG3mugpBPq7RPSUJSnhQyqTc5x6q9z7sIa2Q07Gd9I2VCg+LOmCIMa9QR4H9Vf4txQvBYWwA7Um9pGiy5Ws9M6serIII5mzlkaX2INxIJQ3wTEgAEgE9J3hGwpIDjNi13T2m6DxGqpuJ6JwJmQSAeokdNCop6zIgjQgEa66Ee8FDn6hMk8ycOQ8qHiKwaLkCbAmAJgkXOmiMA5qbbxMdup2HmkMQAfaiACD8jOgXJVuIMhrHzWcMxhg5C6xvBBdA38Ngiv4qeRjfV5TSLnFkkSM0hs3GgGXyWv0Z/d1oYYsPqYPxsorB9GeKOqMcw6MjKAIDQbAC8k8pJlbYWdmeFy61uGYv1VKo+JJc1oGg0JW/g8UKjGuEgHY7diuSp4n7MscJE5m9Q73XBCNwytkqtcdJM9pEfDVZ3lcrrkoWTW42W2yjMTynNyFuxzLSo4lrxLSCOoUYrUyEyUpikZnFQITlNCAqvNyko1HXNtymVEbBew1aVMWWdg/4bPBaVPRKmkEOrMGLmDHSdpREOvTlpEkSNQYI80g5TieJD35uoFj907jT4qmUfHMDXkNuBGjs3xQqTJImwkSek9VtGaVJ+oOh+B2I+tCUM9NvG3iiZWS4SYGaLakez70PJadjp5ICVOqBZwJbM2MEHq39t0z6TdnT2IIP6j4pNokzGwnyCi1vVMkCEPFYZtRhY4SCO/kivpoOIxLabZe6Js0AEkmJhoGpThVg4HgtVrA6kWCoXPDs4+4Dly6dQT3kIeJ4UKVT+GXjKJcJLGnV0gmBse1lvHESXAcjgJHrDlBkSQSDYz0MiVXp4Oo/KXEPBgkEwHNsQNLiDJtfL3W+slL0R4c5odUdYOENHUTMn9PNdFl+oQWVuWYIAJF+Ww0IB7bIjY+o/dZdbvlpPXgQUz+vlMT70SnR0tI2AsT5QTHdJrTAm7Q6Le8gGPqe6Y1HdY10sL7QPJQpaoVmuP2ruUaAX7ZQdgOi6am4EAtiDpGi40Eq83ibhluQGtiBoTBgn4e5RYqV08pwszgeKL2EOJLmnU6wdL+/3LRcVGKRJTFMUxKDUar7nxKSBWccx8T80lRD8ObFKmCdBE9tvgtRmizMJ/DZ4fotGkLBTTFTOFk4ShIOQ4qHCoQ6OzWxDQdv180XEYUCiwnKHGDmm5bEiBtrGmyN6RUjIJJIkxIAF9hF3Hv4IuKw3/jsDWukxyjdxGt5I02jVaahiQSdZJ6nfuSr+JoktzBw5TIEagta4Zeuht/KU3Bmc5gNLspyhxIv2EXQmYh9EuaCDfTUSNf2+gmStUiSRIBuBr5TPiosaOqnUrzqxk9RIPjYx8EI2CcJNjGmZJAAknprubLEoZjUFVzHvA5aQzNEDWSHEX3tOvULS4liJeKDIiJqOMWBOhnd0OMdGxujigJGUxkmw8iYM+U9yt+ZjK3VT1eZuSpGWPZziABa5AaXatHiihwaGDMTm9iba8wEnXlERr+mXx3AvhzmtFNsEPDACXyd411+oR8FhQ5lMVG08zWtyiLgEA7zeb2HmqI/FKjAIe0kataCRmLb5BvvGkRCt4DE5qbDEW0BBAgkWO479FSx2Dz1GOBMSWvDSRLNoJ05hB7EdFdbi8hIDCBMFwgtEQLnaIAtp2up6mw+b5XmOmxMAZiPEj9YAQwkHdvr3pZuywanBRJ8VBouuiwvBGhrS6c183eREeSVpyMnhmILKgIBM2IHQrpy1V8HwptNxIJM2E7fVlchRbq4CWqJCM5CckbJre07xPzSQ67uZ3ifmkqSF6PGWD2bBt2tgaHQ7/ouiomwXOejhlk9miesDQmxJG8roqTUdzKc9DBOUgnUG5/0i+7Y+JNvAN+ZV6kyMNynLyG52mSdPNPxrD5qRtJlsebgFdYyAB0Ee7zVb4JznAcNNUuvLb3ncf5/wqnG2BlV2gFhAbGvstaN7dO+wW1isS3CitVeOWW5Q0XcSIyt3Jk/Nc5Xx5qH1+IGVobOUE5qTNSAIEuMXPkBAV8y3yi2Tw0cfhWCnTLQILTzzAmd5EnsO6ywyR5xpbqtDiGNY9rIblawE80TBAJLth31XM8a48BTfk7NYRoXvB0H8rZJPVwWnPF/UddRawlQerq1nXzuLwJg5AMtMGL7fFX8LTDWybOI5iYBJuTPmSY2lYmH4Kz1TS2o7NYRIIMvAuFuVK9vuF34cwaD4TdbM1TH0WZXkkudldEukzta2hjwWJ6Q8Q9W1rW6nWCbMBAAMHfr2stivi8052sLQ4XBBuHDcTAmJXD8SrGo8vdadBP3W9R92ycKul4VxL1gAcQ4QZM8zZBiR94227WW3Tque0FrmzAzNPMASBIsQR5rJ4HwkMogOBzOubXEiwB2gfqhOwL8Mc1EktvLDExbQWLtDbuo+03FZW3SY4SXZewaNBG0/LxvsCALIw3HRXYW5XNeQPuktJibOjtutRhtbTS3a0KO5i+aK1xBBEgjTxHkup4TXe9mZ8XNoEW0v5yuUBK6PgvEQ5oYbOAt0IHS+qx6actcJFRanJWakXITlMlDKDYeI9t1tz806bEu53fmPzSWidC9Gnyw6aNFoFstra+8mV09PQLmvR4H1faGxPht92NNPNdHSNku/Z8+hpTlRBTqDNCq8Ux3qmSPaNmg6TuT2GvuG6uQs3G8G9a/MajwIADWhkDqZc0kyYPkE+c3yV3PDnMa91WMz3wBaHZdRe7YmY3Kx8bwim2k6TUdpZ1V13GwBJ2uFq8ToPo1HMAD4a0yOU82aBlJg+z+Iarn+NY8PZlBcNGgQQfWVJaLay1oefFwXbz/ABzX+r1LhIqgOqgOBFgMwkEzmMncRb/0s70h4NTZSmmxrS0OfP5IsexBd5wtPD4ohom8NFtNLIHE6frRVmMrKY1nW7jp2DUyCovqljAaTPZYS4PIJaSDyw2xMWvZX6r4AApZgBHM8NgCY1kHQ3nr3UqTg6nTLb8gI12yyPHTzCG2tmMD8Uf8Tf8AR09ygKuKxBFOQwtPrbtMP0a12rZsSBPboq+L4Tme6Yg5gOhiPaIvq4W3haNVhyOIEANqEmRfkiI1BkR0gRdFxGGBJJ3c2+tngt37kD6CAx8JTdnLKhLsoABdu0gZf6Y8DK6DC0AGiAOoMLMp0vtKZJ9ppYZJu+kQ0x4j5LcDUBncV4o2gBILnOnK0bxrc+IXP0ePta94dNJznEw4WFh1HUHUbroOIU/t8Mehq/Gmg4rBscyqHNBmqCZE7sJ8LWSCzQfLQR0R6NUtIcJkGQVBoFuylCwrZ1+DxYqMDhvqOh3HvR1zPC+K+r5XDlJJncGBtvouiw9UOaHNNjosbMaSpkIT0Qob0jc/ifbd+Y/NJNifbd+Z3zSWiC9HmH1ZnfLci5trmi+1tl0lMWC5z0fa4UxLgdPZ6xefguhpFLu7VT0KphQBUgoNIpJgUpQGJx3g1SpmfRLC/K0Br5AJaXauGlnHb3Lzri/+rDvtcI7lIiA9wB/leJF41HRewgp5WvPy3nwz64leK0uMlsCsx9PYFwMHfceHvW1g3Ase6QQ4OPWQGMaPKzl6ViMO2o3K9oe06tcAQfIrzyhh2ta9jBADDA253VHAe6Ftx39mXXP1V+FOLsPTLfaaGOAnXlILT0m4+pMuFvaKlVgmWuL2gwOWqAfg7MPNB9Fa00Gdsw8g93u1H1rWxuEDsdRLtHB431YC4QSe48IWiW/6nkcIABBECdwRr4R7lAEupZtJpsdP8zRm+cKy9vKfBB4aJo0z/JF46RfrokFXHQDP4KtN4/LUGX+4Fa4CzMaydpzUiY703NeB/UVpB3TyQGb681qtMsbyMLiXkxMtLYA316p6g/jDfNPvpsKJwYRRaOmYe57lmYyuRWeI1cy8i8sa39IQGtN08qDR9f5RGMJ0BO9u3gsGyZAIAAOYzI27RZdRwjDllIB1jcx0krnuG8PdUcIkAG7o0I6d11wCz6q4g5BqIzihPKhTncUed/5nfNMmxR53/md8yktUNHCHlb9bLUpGwWXgv4bY+rLUp6BZ1YiY1dvr3qLiogpAbMkHKEpwUAUJymBSlADrvytLugJ9wledYR5/8ifukNH+2k3Xrcld5xl8Yesf/jf/AGlcJgzLa3epV/aPKF0fD6rH5FL0TAY19MxyvMX2c1rh8D8CjcTEVsM6IiuR/wA2EdB9brK4Li8uKqtmxawnxbDf/wBbLX9JGxTY/TLWpGf92X5FbsmvXfDST9bdD8ih8JEUmj8JePc9wRKsRfQHSJnpaOqbCNABDfxPmepcSfiUgBUqc9KRIz1KZ7AguH9gHmj4b2G9hHm2x+SqcRdAJ/A+k6+gktBPhd3uKt0NXjo4x5gO+ZKAFwxsMv8Aiqj/AO1/+FzPEsTlxrwd3UPgNffC66lQyjrdx/5OJ/Vcji8EanES2Q0chJPRjWOIA+W0oDpW+aLTBhxmABfz0HeSp4lga45QcgNiREyAbndW8KwOon+IXdGNsNxmMCf0XPW0a/AQ31QyzP3pJ17Amy0lX4fSLaTAZJAGvy0VlZVpA3BCeiuQXhI3LYt32j/zO+ZSSxbftH/md8yktULXA6nK788+RH+F0NI2WFwfCFtNubcN6WPNIt4repCwWdXDlMApFKEgcJwE0KQQEgknToDM9Ib4d7fxZW/8nCfhJ8lwPo/UD6dQ3g1amusQ1em1qIcC1wDgdQRIPkVxnE8H/pi8toltPO4t9WGZDyA6B0t0dst/i6npj8k/XB4Crlx8bOdUZGlpc0An/aF0XpASGQbtcBqdMpBsOsCR5rmcbTczFesa10U6gJBLTGSC/TX7xXZYlzarHUyYJDsg2dIORzTvseoXSxFZjRlZF3PbLWjUyN+g7mynwx5yGdQ94JG5DiC73oHB8M44Ki6DduUwb5gTI7aeSBxPEuwdGWU2uaIvmygl7vwgE6m9xqpNdxtEOFRpBg0yDGp9rTvH6IXCMWXxmEOFNgMkElwBmwNtSuLr+lGIrTz+rAEwzltLRGbXfqt7hQLTTd1DRBPkb7zDr908Guz4fg2vJlwEEQ2RJG4A18+6Z/Bqbq/rxTtGWwdLWt9qw1knbp4qXBmB7gSLXNz00JvbbZaZIzk08rpE5Zg5hpl/lu4kdyubrrK2k2MzjAGXOzNldAkk80SZg3PQeB7K96P/AMIcxNyIOjY2Cbicua5rj7LQeRsSXTAIJMC19FPgVGKQ9oE65vhl7b+azvpc9r5epJ8qRUqQcEEoriguKA5bGO+0f+Z3zKZDx1T7R/53fMpLZm6HDfw2+XyWlSFgsvC3ps+tlp0tAsq0EhRKmmKQMFMJgE4QDp0gnSCLjZcvx3iJdNMwQL8sgGGHuZmT4ZV09UcptNtLX99veuc4pwx0GoSdCCHEEgRY2sNTbZXz7TXJ8QwAFSv1NSoPi6O2kDyV7hVSaDYa0uYMrQ+YGUwCd9BO3lqrWIbNSpO73G/kFGlhckfhcCP9zTefEPH/ABXZ+OfFLg7nupvAcQ5tVxkdXNa91uhc4lA9NL4UyY52k94DoHvhXuH4cMdVA/E3T8jVneljs3qaR++8uI6tY0/qU/0nGMLWtIadTE9eVxAFt3AL1zg3AsmGp+tDi/IA5uW4eRI2uBJ2/ZcTw70N9fUDGloyse4T99wyiDv5wY816LwKk+jRirnc723bhktBi5nY2ErL5evyL+Pn/VjCU8oY1pgNkvMZRGhEEXvv2Klh8wLS0NMk5hlAIk2c4jSw0jUq0cSDEAuDhNoiLbmBvohYADM+L3E2yxP3csWiB167rm1sLToxnmIOl5OkGZHha6nTYGtAGwAE9lOU8JGZMVKEyRhFBqKw8KvUCYcfi/4j/wAzvmUk+LIzv/M75lJbRmvejpPqhIbt7Dco0vt/6XSU9FzXo4/7P/j/AG6Hc+J1tFl0tPRR3Mq56ETgpBJQZ04CYFSSBwkUgnQESq9bCZnAk2EcsCJkEnvYRCsQoV6ZLSAYJBAOsSIlMMbA8Izlz3xDy4tjo5xI+EJ+L8NDMMSNaZFSfCz/ACyFy2mMAAAsAIA6AaKGKoh7HtOjmuafBwI/VX97qPrMcTh23eervk1o/Rct6RPdUx1CmwEkZBA6vcZ+ELqMO0icwg5nSD4ql6PYDNxN9UgxTEaavLAGjtoY8uq67c8sM3w7vhHDhSpNaQM2riPxHWD8PJF4g+GaxcAyQLbi5ClhcTnbJaWmXAgkatMG4sQhNxxDZIlxFg0H2xq0ybeOmq4rtrp9Jf6RjWjNtFyY3BHxDfcrQCzmZDLZ5oMkzlkkZoE2JmPNXMLXzZgS2Q4i3TrEki8jySApCSklCQRSKdMQgw3FBejEITwmHF4pnO/8zvmUlPGfxH/md8yktULnowfsQLWiw2lujR03B3krp6Ysua9GHfYN6ztpGUeztGvfWV0rNFPftXPpMJwE0p1mZJ0DDYjOJAdGxNpHUX+aBWLmc2bMS4jIbTJsGQJBA8rGeqeBfSUKLyRJGU9JB+IUwUgcJEJQnKAjCDi8U2m0ucYA+JNgB1ko65HjL8RUqOHqK2VjnCnkDCCNM/M8SSPcDG5V8Tb5T1cigyvDg155nCcxm7puJiPC/wAl1HAOECiHO1NVxe4xB5g3K3vAB9657C8IrVIZVovaCDmLsgb8KhIK7WlThoHQAe4Qtfk68ZGfHP6pjCOzOdABfYhpjK0zLr2c7y/VPQpOZnDgCzXQE6RGUC9toV1KVhrVWdRLRFINE3M2+Eb2T1GODnOABtoZmBs2B196soLcIBGUkdbzIHXNPv1QCwtQuYCYk6xMC+l+mnkiFMxgAgdz7ySfiUHDYrPm2yuLYmTbqNp1hAHSVTFcQDJsTETAsJMCTsnxeKygtbBqEcrf1d0HdBjuQnIiG5AcdjiPW1Pzu/uKSljmfav/ADu+ZSWqFj0YafVi4+6f6TfSYPTaF1FPQLlvRak4Mu5pnL7Ls14IJJk3Nvcuqao7u1U9JJJwUpUGpspPYMrQ1zR7OYlpA6WBkBBxVN4Idn57hjGtEd4LtLauI/Y6cKFWg10ZmgxpImE9GKNQsIOZ1So0e1uwdZygA/FXaVZsANgAiQNOX8vRVavDzo13LJcWEAgyZibWm8KtiMEQ0OdzVC5uZ/4WiSA0gHKAYEgbkpk2QhNxLSzPoO/jGgWXRqEuLA+xALjLrNvORzySSRaRYRK1Ww1toDQPINA/ZLAhSxjXOLRIcBJBaRA7yIU2VwSQDJGvSekxE9lm0sZDXENd6yqeWWmL2YJ0gNg+9WMNiGsa4Q4CmBmJA5ibmL6mZ/3BPAvpLPqcZYJs4w3NytkRMQDPWb6W1R3Y4SBB1aCYENc7QE9b7TEpYFglVcRjcubK0uy3cZAAtMSdTF4VbB15EMMl1RzjFw1mffpmA015kbHsAovy/e+JeQP1TCD8XUJaAGtFScsyXNAE5iNDbbwRMLiCA/O6QxxGYwCRAN4AE3jRSqj7WmOjah/tb+pVNmYk5WkgVnudoJuQ0NnWLH3IA2Hxn2bQOZ8hnNI5yMzpm8C/uVPFUyTVkiW02khhIBdzAHrp8+yt0+HuJJecvMXtDToSALkiDAt5lWqOFDJI1OrjqfH3oCicLUeHxDW1HZg4zmAgADLH8o30Kv0MOGCw8TuT1J3KLKaEtCL0NyIQhvKDcjjT9o/8zvmUkXFs+0f+Z3zKS1Q0+Et+yp676iOi2GrKwA5GBajXLOrTThRaVOFIJA/1QJIaC6LGIgHpmJiewVbjWKLKYAMZnBpd+EHU9rK3hiwDKyIaAIGwOmngngQdjA2M4LQfvGC2dgSDbzViVR43VDaD53EDxOn7+SbB4XNSZ6zMTlGpIi1rAiLb6oJcfSa7VoPiAUq1AOEGY3Gx7Ht2WZweq+o1wzHI1xDXfecNhJ6DfW6nia5pVaTWuc4PMOa45rSOYE3Gp9yeBaxtIcr3OLQ3oBq6GzJ08dpKqYXB5iG5s9NpLnGOVz5sCSSXRqbxYBasp8yWhSqcPcZ5gC54c608rfYaB2gfFDPC3c0P1zEPIl4LheL5R4gTstHMlmRoxTp8LaJgnKQ0ZRaQ0Rci5396sPw7SA2LCCALDlII+ICEH1PWkQ0UwNfvF3boP2VnMgI5RM76T26KUqMrMxuJL6opCcoE1Y1I2b5yJ8UYGg3FNJyhwJ6A3RSqbMOS9riMoYCGNtvYkxYWtCtygEmKSYpAxCg4KUqLkG5nFUud/wCZ3zKSNifbd+Y/NJa6hD0drF1McsQQPaLh7IJgk+GnVdC1c96OO+yvMZhE7AtEXjTv1ldAHqeplVPQrVMIYKmCoNDE4VtRuV4kKOEwLKTYYIGp7nujSq/EMRkpucBJ+6Im50+uyYZuJ+3xAZqynd3Qu6fIe9G47icrAxvtVDlHhv8AoPNT4JgslOXe0/mdOvafn5oGCpmriHVHAhrLMkHvB+Z8wmTRwWGFKm1vQXPfUlZ/DD62q+sfZHLTnpufd/cUfjlYinkYCXPtYEwN9Pd5qGIw724ZzGNgBsfzGTzHKNLSdZ7IJbpu9YJBIYdIsXDrOoHSLrMwRc/EOAe406ZO5g3sCZ5rzr0RHcTcKAyU3h0BtxYGI5eu5QXNdRw4a1pzP1O8nW20C1+qcAFfibi+pUaXZGDK0Ccsmwc4aHc+5WnYg0sODnl5aCSXFzpdoBOgA+Rsr+C4a1tIUyAfxTudT9dlnVsP6yuGtZ9nTvAGUF/c9NBN9Cn4CzRc6jh8znEujM4vJJBOjRPkPeg4Km71DqlZ7+YF0BxEDaCDaegtcJ+Ih1WoyjsDmqEAx4Se3xKlxhpe5lFjTFi+LCBoJ0H/AKSBcLruZhjUqEnUtm5jQCe5+aHw6jFJ1R7i11QySPayzYN7m8eSfiFJ1RzKFo1dlBytAFmzvA69Qk/Dv/1Lcgc5tMQSTaSDYaAC4FggD4APp02tcSajyYDjOUamT0GvnCr8dY5ga9r3ZpicxvI0DBbqmrVqrcTJYX8uUBsxBvYnW+v6KLm1K1cZm8tPRv3c3d299YG3mgNThmFLKTWkknUySbm+pVkqNKmRMmSb9AOwHRSKkw3KJUioOQbExDed3ifmkpVmjM7xPzSWiRsBhmimCABJl1hzEjV3VaIVPDCKTZtdqtA3UVQwUkMOUpUhOU4KHKWZMCgqSE0qcpBJOogpSgJJJpSBQDp00pSgHlJRzJZkBNMo5ksyCOVFIuTSmZ5TOTSmJQDFDKkSoEoDJr+07xPzSRazeY+J+aZWlyOC9MK725HBmWNMp20Oq0WellV2rafud/2SSXTeOf8AGP2q3R4+8/dZ/V/2Vkcaf+Fv9X/ZJJZ3mKnVSHF3fhb/AFf9lMcWd0b/AFfukkl9YraIOJu6N+P7o7Me7oPj+6SSmyHKmMYeg+P7qYxR6D4/ukkpwxBWPb4/upNq9h8f3SSUmK0p4SSSM4ZKkKQSSSBCiO6RojunSRAY0B3S9QO6dJMjeoHdJ2HHUp0kwA6h3Kp1SRukkqkJlPxJkpJJLXInX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33056"/>
            <a:ext cx="18478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17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060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Máj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/>
          <a:lstStyle/>
          <a:p>
            <a:r>
              <a:rPr lang="cs-CZ" dirty="0" smtClean="0"/>
              <a:t>Lyricko-epická báseň</a:t>
            </a:r>
          </a:p>
          <a:p>
            <a:r>
              <a:rPr lang="cs-CZ" dirty="0" smtClean="0"/>
              <a:t>Obsahuje 4 zpěvy a 2 intermezza</a:t>
            </a:r>
          </a:p>
          <a:p>
            <a:r>
              <a:rPr lang="cs-CZ" dirty="0" smtClean="0"/>
              <a:t>Navazuje na loupežnické příběhy, rozšířené v zábavné četbě</a:t>
            </a:r>
            <a:endParaRPr lang="cs-CZ" dirty="0"/>
          </a:p>
        </p:txBody>
      </p:sp>
      <p:pic>
        <p:nvPicPr>
          <p:cNvPr id="3074" name="Picture 2" descr="Karel Hynek Mácha - Máj (vydání z roku 1836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56992"/>
            <a:ext cx="2304256" cy="321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oubor:Karel Hynek Mácha - dům, kde napsal Má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56992"/>
            <a:ext cx="5582195" cy="318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584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60648"/>
            <a:ext cx="4470857" cy="640871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Viléma, obávaného vůdce loupežníků, poznáváme už jako vězně odsouzeného za otcovraždu.</a:t>
            </a:r>
          </a:p>
          <a:p>
            <a:r>
              <a:rPr lang="cs-CZ" dirty="0" smtClean="0"/>
              <a:t>V noci před popravou rozvažuje svou situaci, ráno je vyveden na popraviště, loučí se se životem a lámán kolem umírá.</a:t>
            </a:r>
          </a:p>
          <a:p>
            <a:r>
              <a:rPr lang="cs-CZ" dirty="0" smtClean="0"/>
              <a:t>Odmítá svou vinu (vraždil svého soka, aniž věděl, že jde o otce – ten ho totiž v dětství zatratil a vyhnal z domu). Děsí se smrti, v níž definitivně vidí konec života.</a:t>
            </a:r>
          </a:p>
          <a:p>
            <a:r>
              <a:rPr lang="cs-CZ" dirty="0" smtClean="0"/>
              <a:t>Loučí se se zemí jako s kolébkou člověka i s jeho hrobem.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578361" y="116632"/>
            <a:ext cx="4536504" cy="6552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100" i="1" dirty="0" smtClean="0">
                <a:solidFill>
                  <a:schemeClr val="tx1"/>
                </a:solidFill>
              </a:rPr>
              <a:t>Po modrém blankytu bělavé pár hynou,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l</a:t>
            </a:r>
            <a:r>
              <a:rPr lang="cs-CZ" sz="2100" i="1" dirty="0" smtClean="0">
                <a:solidFill>
                  <a:schemeClr val="tx1"/>
                </a:solidFill>
              </a:rPr>
              <a:t>ehounký větřík s nimi hraje;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a</a:t>
            </a:r>
            <a:r>
              <a:rPr lang="cs-CZ" sz="2100" i="1" dirty="0" smtClean="0">
                <a:solidFill>
                  <a:schemeClr val="tx1"/>
                </a:solidFill>
              </a:rPr>
              <a:t> vysoko – v daleké kraje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b</a:t>
            </a:r>
            <a:r>
              <a:rPr lang="cs-CZ" sz="2100" i="1" dirty="0" smtClean="0">
                <a:solidFill>
                  <a:schemeClr val="tx1"/>
                </a:solidFill>
              </a:rPr>
              <a:t>ílé obláčky dálným nebem plynou,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a</a:t>
            </a:r>
            <a:r>
              <a:rPr lang="cs-CZ" sz="2100" i="1" dirty="0" smtClean="0">
                <a:solidFill>
                  <a:schemeClr val="tx1"/>
                </a:solidFill>
              </a:rPr>
              <a:t> smutný vězeň takto mluví k nim:</a:t>
            </a:r>
          </a:p>
          <a:p>
            <a:r>
              <a:rPr lang="cs-CZ" sz="2100" i="1" dirty="0" smtClean="0">
                <a:solidFill>
                  <a:schemeClr val="tx1"/>
                </a:solidFill>
              </a:rPr>
              <a:t>„Vy, jež dalekosáhlým během svým, </a:t>
            </a:r>
          </a:p>
          <a:p>
            <a:r>
              <a:rPr lang="cs-CZ" sz="2100" i="1" dirty="0" smtClean="0">
                <a:solidFill>
                  <a:schemeClr val="tx1"/>
                </a:solidFill>
              </a:rPr>
              <a:t>co ramenem tajemným zemi objímáte, </a:t>
            </a:r>
          </a:p>
          <a:p>
            <a:r>
              <a:rPr lang="cs-CZ" sz="2100" i="1" dirty="0" smtClean="0">
                <a:solidFill>
                  <a:schemeClr val="tx1"/>
                </a:solidFill>
              </a:rPr>
              <a:t>vy hvězdy rozplynulé, stíny modra nebe,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v</a:t>
            </a:r>
            <a:r>
              <a:rPr lang="cs-CZ" sz="2100" i="1" dirty="0" smtClean="0">
                <a:solidFill>
                  <a:schemeClr val="tx1"/>
                </a:solidFill>
              </a:rPr>
              <a:t>y </a:t>
            </a:r>
            <a:r>
              <a:rPr lang="cs-CZ" sz="2100" i="1" dirty="0" err="1" smtClean="0">
                <a:solidFill>
                  <a:schemeClr val="tx1"/>
                </a:solidFill>
              </a:rPr>
              <a:t>truchlenci</a:t>
            </a:r>
            <a:r>
              <a:rPr lang="cs-CZ" sz="2100" i="1" dirty="0" smtClean="0">
                <a:solidFill>
                  <a:schemeClr val="tx1"/>
                </a:solidFill>
              </a:rPr>
              <a:t>, jež rozesmutnivše sebe,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v</a:t>
            </a:r>
            <a:r>
              <a:rPr lang="cs-CZ" sz="2100" i="1" dirty="0" smtClean="0">
                <a:solidFill>
                  <a:schemeClr val="tx1"/>
                </a:solidFill>
              </a:rPr>
              <a:t> tiché se slzy celí rozplýváte,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v</a:t>
            </a:r>
            <a:r>
              <a:rPr lang="cs-CZ" sz="2100" i="1" dirty="0" smtClean="0">
                <a:solidFill>
                  <a:schemeClr val="tx1"/>
                </a:solidFill>
              </a:rPr>
              <a:t>ás já jsem posly volil mezi všemi.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k</a:t>
            </a:r>
            <a:r>
              <a:rPr lang="cs-CZ" sz="2100" i="1" dirty="0" smtClean="0">
                <a:solidFill>
                  <a:schemeClr val="tx1"/>
                </a:solidFill>
              </a:rPr>
              <a:t>udy plynete u dlouhém, dálném běhu,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i</a:t>
            </a:r>
            <a:r>
              <a:rPr lang="cs-CZ" sz="2100" i="1" dirty="0" smtClean="0">
                <a:solidFill>
                  <a:schemeClr val="tx1"/>
                </a:solidFill>
              </a:rPr>
              <a:t> tam, kde svého naleznete břehu,</a:t>
            </a:r>
          </a:p>
          <a:p>
            <a:r>
              <a:rPr lang="cs-CZ" sz="2100" i="1" dirty="0">
                <a:solidFill>
                  <a:schemeClr val="tx1"/>
                </a:solidFill>
              </a:rPr>
              <a:t>t</a:t>
            </a:r>
            <a:r>
              <a:rPr lang="cs-CZ" sz="2100" i="1" dirty="0" smtClean="0">
                <a:solidFill>
                  <a:schemeClr val="tx1"/>
                </a:solidFill>
              </a:rPr>
              <a:t>am na své pouti pozdravujte zemi.</a:t>
            </a:r>
          </a:p>
          <a:p>
            <a:r>
              <a:rPr lang="cs-CZ" sz="2100" b="1" i="1" dirty="0" smtClean="0">
                <a:solidFill>
                  <a:schemeClr val="tx1"/>
                </a:solidFill>
              </a:rPr>
              <a:t>Ach zemi krásnou, zemi milovanou,</a:t>
            </a:r>
          </a:p>
          <a:p>
            <a:r>
              <a:rPr lang="cs-CZ" sz="2100" b="1" i="1" dirty="0">
                <a:solidFill>
                  <a:schemeClr val="tx1"/>
                </a:solidFill>
              </a:rPr>
              <a:t>k</a:t>
            </a:r>
            <a:r>
              <a:rPr lang="cs-CZ" sz="2100" b="1" i="1" dirty="0" smtClean="0">
                <a:solidFill>
                  <a:schemeClr val="tx1"/>
                </a:solidFill>
              </a:rPr>
              <a:t>olébku mou i hrob můj, matku mou,</a:t>
            </a:r>
          </a:p>
          <a:p>
            <a:r>
              <a:rPr lang="cs-CZ" sz="2100" b="1" i="1" dirty="0">
                <a:solidFill>
                  <a:schemeClr val="tx1"/>
                </a:solidFill>
              </a:rPr>
              <a:t>v</a:t>
            </a:r>
            <a:r>
              <a:rPr lang="cs-CZ" sz="2100" b="1" i="1" dirty="0" smtClean="0">
                <a:solidFill>
                  <a:schemeClr val="tx1"/>
                </a:solidFill>
              </a:rPr>
              <a:t>last jedinou i v dědictví mi danou,</a:t>
            </a:r>
          </a:p>
          <a:p>
            <a:r>
              <a:rPr lang="cs-CZ" sz="2100" b="1" i="1" dirty="0" err="1">
                <a:solidFill>
                  <a:schemeClr val="tx1"/>
                </a:solidFill>
              </a:rPr>
              <a:t>š</a:t>
            </a:r>
            <a:r>
              <a:rPr lang="cs-CZ" sz="2100" b="1" i="1" dirty="0" err="1" smtClean="0">
                <a:solidFill>
                  <a:schemeClr val="tx1"/>
                </a:solidFill>
              </a:rPr>
              <a:t>írou</a:t>
            </a:r>
            <a:r>
              <a:rPr lang="cs-CZ" sz="2100" b="1" i="1" dirty="0" smtClean="0">
                <a:solidFill>
                  <a:schemeClr val="tx1"/>
                </a:solidFill>
              </a:rPr>
              <a:t> tu zemi, zemi jedinou!</a:t>
            </a:r>
          </a:p>
          <a:p>
            <a:pPr algn="r"/>
            <a:r>
              <a:rPr lang="cs-CZ" sz="1600" dirty="0" smtClean="0">
                <a:solidFill>
                  <a:schemeClr val="tx1"/>
                </a:solidFill>
              </a:rPr>
              <a:t>Úryvek ze III. zpěvu Máje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2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640"/>
            <a:ext cx="4283968" cy="65527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Příběhu vězně předchází v 1. zpěvu epizoda, jak se za májového jitra o Vilémově osudu dovídá nešťastná Jarmila.</a:t>
            </a:r>
          </a:p>
          <a:p>
            <a:r>
              <a:rPr lang="cs-CZ" sz="2800" dirty="0" smtClean="0"/>
              <a:t>V posledním zpěvu pak Vilémův osud z časového odstupu hodnotí vypravěč v první osobě. Tento vypravěč jménem </a:t>
            </a:r>
            <a:r>
              <a:rPr lang="cs-CZ" sz="2800" b="1" dirty="0" smtClean="0"/>
              <a:t>Hynek</a:t>
            </a:r>
            <a:r>
              <a:rPr lang="cs-CZ" sz="2800" dirty="0" smtClean="0"/>
              <a:t> poukazuje k básníkovi a </a:t>
            </a:r>
            <a:r>
              <a:rPr lang="cs-CZ" sz="2800" b="1" dirty="0" smtClean="0"/>
              <a:t>vlastními pocity se ztotožňuje s Vilémem.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55976" y="188640"/>
            <a:ext cx="4608512" cy="6552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200" i="1" dirty="0" smtClean="0">
                <a:solidFill>
                  <a:schemeClr val="tx1"/>
                </a:solidFill>
              </a:rPr>
              <a:t>Tiché jsou vlny, temný vod klín,</a:t>
            </a:r>
          </a:p>
          <a:p>
            <a:r>
              <a:rPr lang="cs-CZ" sz="2200" i="1" dirty="0">
                <a:solidFill>
                  <a:schemeClr val="tx1"/>
                </a:solidFill>
              </a:rPr>
              <a:t>v</a:t>
            </a:r>
            <a:r>
              <a:rPr lang="cs-CZ" sz="2200" i="1" dirty="0" smtClean="0">
                <a:solidFill>
                  <a:schemeClr val="tx1"/>
                </a:solidFill>
              </a:rPr>
              <a:t>še lazurným se pláštěm krylo;</a:t>
            </a:r>
          </a:p>
          <a:p>
            <a:r>
              <a:rPr lang="cs-CZ" sz="2200" i="1" dirty="0">
                <a:solidFill>
                  <a:schemeClr val="tx1"/>
                </a:solidFill>
              </a:rPr>
              <a:t>n</a:t>
            </a:r>
            <a:r>
              <a:rPr lang="cs-CZ" sz="2200" i="1" dirty="0" smtClean="0">
                <a:solidFill>
                  <a:schemeClr val="tx1"/>
                </a:solidFill>
              </a:rPr>
              <a:t>ad vosou se bílých skví šatů stín,</a:t>
            </a:r>
          </a:p>
          <a:p>
            <a:r>
              <a:rPr lang="cs-CZ" sz="2200" i="1" dirty="0">
                <a:solidFill>
                  <a:schemeClr val="tx1"/>
                </a:solidFill>
              </a:rPr>
              <a:t>a</a:t>
            </a:r>
            <a:r>
              <a:rPr lang="cs-CZ" sz="2200" i="1" dirty="0" smtClean="0">
                <a:solidFill>
                  <a:schemeClr val="tx1"/>
                </a:solidFill>
              </a:rPr>
              <a:t> krajina kolem </a:t>
            </a:r>
            <a:r>
              <a:rPr lang="cs-CZ" sz="2200" i="1" dirty="0" err="1" smtClean="0">
                <a:solidFill>
                  <a:schemeClr val="tx1"/>
                </a:solidFill>
              </a:rPr>
              <a:t>šepce</a:t>
            </a:r>
            <a:r>
              <a:rPr lang="cs-CZ" sz="2200" i="1" dirty="0" smtClean="0">
                <a:solidFill>
                  <a:schemeClr val="tx1"/>
                </a:solidFill>
              </a:rPr>
              <a:t>: „Jarmilo!“</a:t>
            </a:r>
          </a:p>
          <a:p>
            <a:r>
              <a:rPr lang="cs-CZ" sz="2200" i="1" dirty="0">
                <a:solidFill>
                  <a:schemeClr val="tx1"/>
                </a:solidFill>
              </a:rPr>
              <a:t>v</a:t>
            </a:r>
            <a:r>
              <a:rPr lang="cs-CZ" sz="2200" i="1" dirty="0" smtClean="0">
                <a:solidFill>
                  <a:schemeClr val="tx1"/>
                </a:solidFill>
              </a:rPr>
              <a:t> hlubinách vody: „Jarmilo! Jarmilo!!“</a:t>
            </a:r>
          </a:p>
          <a:p>
            <a:endParaRPr lang="cs-CZ" sz="2200" i="1" dirty="0">
              <a:solidFill>
                <a:schemeClr val="tx1"/>
              </a:solidFill>
            </a:endParaRPr>
          </a:p>
          <a:p>
            <a:r>
              <a:rPr lang="cs-CZ" sz="2200" i="1" dirty="0" smtClean="0">
                <a:solidFill>
                  <a:schemeClr val="tx1"/>
                </a:solidFill>
              </a:rPr>
              <a:t>Je pozdní večer první máj – </a:t>
            </a:r>
          </a:p>
          <a:p>
            <a:r>
              <a:rPr lang="cs-CZ" sz="2200" i="1" dirty="0">
                <a:solidFill>
                  <a:schemeClr val="tx1"/>
                </a:solidFill>
              </a:rPr>
              <a:t>v</a:t>
            </a:r>
            <a:r>
              <a:rPr lang="cs-CZ" sz="2200" i="1" dirty="0" smtClean="0">
                <a:solidFill>
                  <a:schemeClr val="tx1"/>
                </a:solidFill>
              </a:rPr>
              <a:t>ečerní máj – je lásky čas.</a:t>
            </a:r>
          </a:p>
          <a:p>
            <a:r>
              <a:rPr lang="cs-CZ" sz="2200" i="1" dirty="0" smtClean="0">
                <a:solidFill>
                  <a:schemeClr val="tx1"/>
                </a:solidFill>
              </a:rPr>
              <a:t>Zve k lásky hrám hrdliččin hlas:</a:t>
            </a:r>
          </a:p>
          <a:p>
            <a:r>
              <a:rPr lang="cs-CZ" sz="2200" i="1" dirty="0" smtClean="0">
                <a:solidFill>
                  <a:schemeClr val="tx1"/>
                </a:solidFill>
              </a:rPr>
              <a:t>„Jarmilo! Jarmilo!! Jarmilo!!!“ 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Úryvek z I. </a:t>
            </a:r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pěvu Máje</a:t>
            </a:r>
          </a:p>
          <a:p>
            <a:endParaRPr lang="cs-CZ" sz="2100" dirty="0">
              <a:solidFill>
                <a:schemeClr val="tx1"/>
              </a:solidFill>
            </a:endParaRPr>
          </a:p>
          <a:p>
            <a:r>
              <a:rPr lang="cs-CZ" sz="2200" i="1" dirty="0" smtClean="0">
                <a:solidFill>
                  <a:schemeClr val="tx1"/>
                </a:solidFill>
              </a:rPr>
              <a:t>Je pozdní večer – první máj – </a:t>
            </a:r>
          </a:p>
          <a:p>
            <a:r>
              <a:rPr lang="cs-CZ" sz="2200" i="1" dirty="0">
                <a:solidFill>
                  <a:schemeClr val="tx1"/>
                </a:solidFill>
              </a:rPr>
              <a:t>v</a:t>
            </a:r>
            <a:r>
              <a:rPr lang="cs-CZ" sz="2200" i="1" dirty="0" smtClean="0">
                <a:solidFill>
                  <a:schemeClr val="tx1"/>
                </a:solidFill>
              </a:rPr>
              <a:t>ečerní máj – je lásky čas;</a:t>
            </a:r>
          </a:p>
          <a:p>
            <a:r>
              <a:rPr lang="cs-CZ" sz="2200" i="1" dirty="0">
                <a:solidFill>
                  <a:schemeClr val="tx1"/>
                </a:solidFill>
              </a:rPr>
              <a:t>h</a:t>
            </a:r>
            <a:r>
              <a:rPr lang="cs-CZ" sz="2200" i="1" dirty="0" smtClean="0">
                <a:solidFill>
                  <a:schemeClr val="tx1"/>
                </a:solidFill>
              </a:rPr>
              <a:t>rdliččin zve ku lásce hlas:</a:t>
            </a:r>
          </a:p>
          <a:p>
            <a:r>
              <a:rPr lang="cs-CZ" sz="2200" b="1" i="1" dirty="0" smtClean="0">
                <a:solidFill>
                  <a:schemeClr val="tx1"/>
                </a:solidFill>
              </a:rPr>
              <a:t>„Hynku! - Viléme!! - Jarmilo!!!“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Úryvek ze IV. </a:t>
            </a:r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pěvu Máje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12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60648"/>
            <a:ext cx="4608512" cy="648072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Zatímco v jednotlivých zpěvech jde o přírodu, která si žije svým vlastním rytmem, nedbajíc strastí člověka, </a:t>
            </a:r>
            <a:r>
              <a:rPr lang="cs-CZ" b="1" dirty="0" smtClean="0"/>
              <a:t>ve dvou intermezzech Máje se příroda chová k člověku účastně</a:t>
            </a:r>
            <a:r>
              <a:rPr lang="cs-CZ" dirty="0" smtClean="0"/>
              <a:t> (žáby z bažiny, padající rosa, krtek po zemí atd. slibují, jak ustrojí pohřeb pro nešťastného Viléma).</a:t>
            </a:r>
          </a:p>
          <a:p>
            <a:r>
              <a:rPr lang="cs-CZ" dirty="0" smtClean="0"/>
              <a:t>Po popravě vyjadřuje sbor jeho druhů lítost nad skonem vůdce, svého pána.</a:t>
            </a:r>
          </a:p>
          <a:p>
            <a:r>
              <a:rPr lang="cs-CZ" dirty="0" smtClean="0"/>
              <a:t>V obou intermezzech </a:t>
            </a:r>
            <a:r>
              <a:rPr lang="cs-CZ" b="1" dirty="0" smtClean="0"/>
              <a:t>oživlá příroda projevuje soucítění s člověkem zaskočeným smrtí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16016" y="116632"/>
            <a:ext cx="4248472" cy="66247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200" i="1" dirty="0" smtClean="0">
                <a:solidFill>
                  <a:schemeClr val="tx1"/>
                </a:solidFill>
              </a:rPr>
              <a:t>Čekan s kolem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     „Mrtvému rakví budu já.“</a:t>
            </a:r>
          </a:p>
          <a:p>
            <a:r>
              <a:rPr lang="cs-CZ" sz="2200" i="1" dirty="0" smtClean="0">
                <a:solidFill>
                  <a:schemeClr val="tx1"/>
                </a:solidFill>
              </a:rPr>
              <a:t>Žáby z bažiny</a:t>
            </a:r>
          </a:p>
          <a:p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    „My </a:t>
            </a:r>
            <a:r>
              <a:rPr lang="cs-CZ" sz="2200" dirty="0" err="1" smtClean="0">
                <a:solidFill>
                  <a:schemeClr val="tx1"/>
                </a:solidFill>
              </a:rPr>
              <a:t>odbudem</a:t>
            </a:r>
            <a:r>
              <a:rPr lang="cs-CZ" sz="2200" dirty="0" smtClean="0">
                <a:solidFill>
                  <a:schemeClr val="tx1"/>
                </a:solidFill>
              </a:rPr>
              <a:t> pohřební zpěv.“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…</a:t>
            </a:r>
          </a:p>
          <a:p>
            <a:r>
              <a:rPr lang="cs-CZ" sz="2200" i="1" dirty="0" smtClean="0">
                <a:solidFill>
                  <a:schemeClr val="tx1"/>
                </a:solidFill>
              </a:rPr>
              <a:t>Krtek pod zemí</a:t>
            </a:r>
          </a:p>
          <a:p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    „Já zatím hrob mu vyryji.“</a:t>
            </a:r>
          </a:p>
          <a:p>
            <a:r>
              <a:rPr lang="cs-CZ" sz="2200" i="1" dirty="0" smtClean="0">
                <a:solidFill>
                  <a:schemeClr val="tx1"/>
                </a:solidFill>
              </a:rPr>
              <a:t>Čas</a:t>
            </a:r>
          </a:p>
          <a:p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    „Náhrobkem já ho přikryji.“</a:t>
            </a:r>
          </a:p>
          <a:p>
            <a:r>
              <a:rPr lang="cs-CZ" sz="2200" i="1" dirty="0" smtClean="0">
                <a:solidFill>
                  <a:schemeClr val="tx1"/>
                </a:solidFill>
              </a:rPr>
              <a:t>Přes měsíc letí hejno ptactva</a:t>
            </a:r>
          </a:p>
          <a:p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    „My na pohřební </a:t>
            </a:r>
            <a:r>
              <a:rPr lang="cs-CZ" sz="2200" dirty="0" err="1" smtClean="0">
                <a:solidFill>
                  <a:schemeClr val="tx1"/>
                </a:solidFill>
              </a:rPr>
              <a:t>přijdem</a:t>
            </a:r>
            <a:r>
              <a:rPr lang="cs-CZ" sz="2200" dirty="0" smtClean="0">
                <a:solidFill>
                  <a:schemeClr val="tx1"/>
                </a:solidFill>
              </a:rPr>
              <a:t> kvas.“</a:t>
            </a:r>
          </a:p>
          <a:p>
            <a:r>
              <a:rPr lang="cs-CZ" sz="2200" i="1" dirty="0" smtClean="0">
                <a:solidFill>
                  <a:schemeClr val="tx1"/>
                </a:solidFill>
              </a:rPr>
              <a:t>Jeden hlas</a:t>
            </a:r>
          </a:p>
          <a:p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    „Slavný mu pohřeb připraven.</a:t>
            </a:r>
          </a:p>
          <a:p>
            <a:r>
              <a:rPr lang="cs-CZ" sz="2200" dirty="0" err="1" smtClean="0">
                <a:solidFill>
                  <a:schemeClr val="tx1"/>
                </a:solidFill>
              </a:rPr>
              <a:t>Ubledlý</a:t>
            </a:r>
            <a:r>
              <a:rPr lang="cs-CZ" sz="2200" dirty="0" smtClean="0">
                <a:solidFill>
                  <a:schemeClr val="tx1"/>
                </a:solidFill>
              </a:rPr>
              <a:t> měsíc umírá,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Jitřenka brány otvírá,</a:t>
            </a:r>
          </a:p>
          <a:p>
            <a:r>
              <a:rPr lang="cs-CZ" sz="2200" dirty="0" smtClean="0">
                <a:solidFill>
                  <a:schemeClr val="tx1"/>
                </a:solidFill>
              </a:rPr>
              <a:t>Již je </a:t>
            </a:r>
            <a:r>
              <a:rPr lang="cs-CZ" sz="2200" dirty="0" err="1" smtClean="0">
                <a:solidFill>
                  <a:schemeClr val="tx1"/>
                </a:solidFill>
              </a:rPr>
              <a:t>den!již</a:t>
            </a:r>
            <a:r>
              <a:rPr lang="cs-CZ" sz="2200" dirty="0" smtClean="0">
                <a:solidFill>
                  <a:schemeClr val="tx1"/>
                </a:solidFill>
              </a:rPr>
              <a:t> je den!“</a:t>
            </a:r>
          </a:p>
          <a:p>
            <a:r>
              <a:rPr lang="cs-CZ" sz="2200" i="1" dirty="0" smtClean="0">
                <a:solidFill>
                  <a:schemeClr val="tx1"/>
                </a:solidFill>
              </a:rPr>
              <a:t>Sbor duchů</a:t>
            </a:r>
          </a:p>
          <a:p>
            <a:r>
              <a:rPr lang="cs-CZ" sz="2200" dirty="0">
                <a:solidFill>
                  <a:schemeClr val="tx1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    „Již je den; již je den!“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Úryvek z II. intermezza</a:t>
            </a:r>
          </a:p>
        </p:txBody>
      </p:sp>
    </p:spTree>
    <p:extLst>
      <p:ext uri="{BB962C8B-B14F-4D97-AF65-F5344CB8AC3E}">
        <p14:creationId xmlns:p14="http://schemas.microsoft.com/office/powerpoint/2010/main" xmlns="" val="79285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21296"/>
            <a:ext cx="8712968" cy="5788024"/>
          </a:xfrm>
        </p:spPr>
        <p:txBody>
          <a:bodyPr/>
          <a:lstStyle/>
          <a:p>
            <a:r>
              <a:rPr lang="cs-CZ" dirty="0" smtClean="0"/>
              <a:t>Jen lidé soudí Viléma bez slitování, nemají pochopení pro nešťastníka, který sám sebe chápe jako oběť sobeckého otce</a:t>
            </a:r>
          </a:p>
          <a:p>
            <a:r>
              <a:rPr lang="cs-CZ" dirty="0" smtClean="0"/>
              <a:t>Ve Vilémův prospěch mluví to, že miluje pozemský život, přestože nepoznal rodičovskou lásku, a že si jako vyhnanec dokázal najít přítele, milenku i „druhy noční chvíle“, kteří ho ctí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7904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878</Words>
  <Application>Microsoft Office PowerPoint</Application>
  <PresentationFormat>Předvádění na obrazovce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Snímek 1</vt:lpstr>
      <vt:lpstr>Karel Hynek Mácha (1810 – 1836)</vt:lpstr>
      <vt:lpstr>Život</vt:lpstr>
      <vt:lpstr>Dílo</vt:lpstr>
      <vt:lpstr>Máj</vt:lpstr>
      <vt:lpstr>Snímek 6</vt:lpstr>
      <vt:lpstr>Snímek 7</vt:lpstr>
      <vt:lpstr>Snímek 8</vt:lpstr>
      <vt:lpstr>Snímek 9</vt:lpstr>
      <vt:lpstr>Umělecké a jazykové prostředky Máje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Hynek Mácha (1810 – 1836)</dc:title>
  <dc:creator>Michaela Blažková</dc:creator>
  <cp:lastModifiedBy>Martin Seifert</cp:lastModifiedBy>
  <cp:revision>17</cp:revision>
  <dcterms:created xsi:type="dcterms:W3CDTF">2013-03-11T17:12:59Z</dcterms:created>
  <dcterms:modified xsi:type="dcterms:W3CDTF">2015-11-01T19:39:36Z</dcterms:modified>
</cp:coreProperties>
</file>