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0"/>
  </p:notesMasterIdLst>
  <p:sldIdLst>
    <p:sldId id="259" r:id="rId3"/>
    <p:sldId id="258" r:id="rId4"/>
    <p:sldId id="266" r:id="rId5"/>
    <p:sldId id="260" r:id="rId6"/>
    <p:sldId id="261" r:id="rId7"/>
    <p:sldId id="262" r:id="rId8"/>
    <p:sldId id="267" r:id="rId9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Lucida Sans Unicode" pitchFamily="32" charset="0"/>
        <a:cs typeface="Lucida Sans Unicode" pitchFamily="32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Lucida Sans Unicode" pitchFamily="32" charset="0"/>
        <a:cs typeface="Lucida Sans Unicode" pitchFamily="32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Lucida Sans Unicode" pitchFamily="32" charset="0"/>
        <a:cs typeface="Lucida Sans Unicode" pitchFamily="32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Lucida Sans Unicode" pitchFamily="32" charset="0"/>
        <a:cs typeface="Lucida Sans Unicode" pitchFamily="32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Lucida Sans Unicode" pitchFamily="32" charset="0"/>
        <a:cs typeface="Lucida Sans Unicode" pitchFamily="32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Lucida Sans Unicode" pitchFamily="32" charset="0"/>
        <a:cs typeface="Lucida Sans Unicode" pitchFamily="32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Lucida Sans Unicode" pitchFamily="32" charset="0"/>
        <a:cs typeface="Lucida Sans Unicode" pitchFamily="32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Lucida Sans Unicode" pitchFamily="32" charset="0"/>
        <a:cs typeface="Lucida Sans Unicode" pitchFamily="32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Lucida Sans Unicode" pitchFamily="32" charset="0"/>
        <a:cs typeface="Lucida Sans Unicode" pitchFamily="32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96" y="2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243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244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245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1003300" y="695325"/>
            <a:ext cx="4841875" cy="3422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3881438" y="0"/>
            <a:ext cx="2970212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8686800"/>
            <a:ext cx="2970213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81438" y="8686800"/>
            <a:ext cx="2970212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1pPr>
          </a:lstStyle>
          <a:p>
            <a:pPr>
              <a:defRPr/>
            </a:pPr>
            <a:fld id="{3C5FEAE2-5FD2-4635-95EB-80D4083097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2DF6D9F1-9447-4B0F-B4DA-178A29F50B86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1126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1268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3A9ACA4-2004-4C4D-9EC4-96CE91E1DE48}" type="slidenum">
              <a:rPr lang="cs-CZ" smtClean="0"/>
              <a:pPr/>
              <a:t>2</a:t>
            </a:fld>
            <a:endParaRPr lang="cs-CZ" smtClean="0"/>
          </a:p>
        </p:txBody>
      </p:sp>
      <p:sp>
        <p:nvSpPr>
          <p:cNvPr id="1229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2292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F5AF5AE3-5FF8-4CE4-B2BF-44C5913DB5D0}" type="slidenum">
              <a:rPr lang="cs-CZ" smtClean="0"/>
              <a:pPr/>
              <a:t>4</a:t>
            </a:fld>
            <a:endParaRPr lang="cs-CZ" smtClean="0"/>
          </a:p>
        </p:txBody>
      </p:sp>
      <p:sp>
        <p:nvSpPr>
          <p:cNvPr id="1331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6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BFAAAB22-B2B5-4A4E-BDB0-6031439D671F}" type="slidenum">
              <a:rPr lang="cs-CZ" smtClean="0"/>
              <a:pPr/>
              <a:t>5</a:t>
            </a:fld>
            <a:endParaRPr lang="cs-CZ" smtClean="0"/>
          </a:p>
        </p:txBody>
      </p:sp>
      <p:sp>
        <p:nvSpPr>
          <p:cNvPr id="1433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0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459E85F3-1858-46A3-9891-23B965305A41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1536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4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5E55E-64FC-40D8-99FE-07731A2360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4D809-BDA4-4227-852E-96EE9E62DF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4638" y="127000"/>
            <a:ext cx="2054225" cy="59912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7000"/>
            <a:ext cx="6015038" cy="59912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C739F-FFE2-4FED-9DC1-3B9DD1FB63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D0BD0-511D-46EA-98F9-F9231829D1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5F2C3-897E-4418-9ADD-E3321AD88A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DDC0F-F7E5-4136-A6B5-2B25E5E0C4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87375" y="1735138"/>
            <a:ext cx="3856038" cy="394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95813" y="1735138"/>
            <a:ext cx="3856037" cy="394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68484-027A-4198-8C20-3E8B91E056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477DE-F881-4D6C-A042-A41FF24D8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02A3F-5FB0-4BB7-BCC5-3C0DF360F2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AE336-826C-4C04-BA5A-736184FF9B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D26DE-FA3E-44C8-91B6-267D6DEEB2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28BF9-3833-4577-B282-3D0BA2B426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CEAD5-7746-4736-AA70-A4CDE629DE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7D361-56D9-4CFC-95D8-ABB832C928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4638" y="436563"/>
            <a:ext cx="2055812" cy="52387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436563"/>
            <a:ext cx="6015038" cy="52387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B3F2E-BBB3-45D9-8CEA-B9BAD976B9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36563"/>
            <a:ext cx="8223250" cy="11382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87375" y="1735138"/>
            <a:ext cx="3856038" cy="39401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95813" y="1735138"/>
            <a:ext cx="3856037" cy="39401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6A116-8895-47D9-B164-A97E9A4D78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36563"/>
            <a:ext cx="8223250" cy="11382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87375" y="1735138"/>
            <a:ext cx="3856038" cy="39401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595813" y="1735138"/>
            <a:ext cx="3856037" cy="18938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95813" y="3781425"/>
            <a:ext cx="3856037" cy="18938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E08CE-295C-47A3-945C-626280CFA8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43C76-3AA7-49CD-AABF-4A429FDAE4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3838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600200"/>
            <a:ext cx="4035425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97511-FB4B-4B0D-BAD5-4733839F47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B9DFC-DC5C-448A-97BB-8D5B7648F7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70983-0FCC-40DE-B6AA-1F38AB5386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03A17-2DAD-4A73-97BA-24EF8B1AC6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A8002-383F-4D65-B740-33369D8129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927B9-D5EC-4087-BDE4-C10BF2E4B3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7000"/>
            <a:ext cx="822166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0000"/>
            <a:ext cx="212566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0000"/>
            <a:ext cx="212566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09B5D316-1C3F-46ED-A93D-98568DF56F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Lucida Sans Unicode" pitchFamily="32" charset="0"/>
          <a:cs typeface="Lucida Sans Unicode" pitchFamily="32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Lucida Sans Unicode" pitchFamily="32" charset="0"/>
          <a:cs typeface="Lucida Sans Unicode" pitchFamily="32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Lucida Sans Unicode" pitchFamily="32" charset="0"/>
          <a:cs typeface="Lucida Sans Unicode" pitchFamily="32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Lucida Sans Unicode" pitchFamily="32" charset="0"/>
          <a:cs typeface="Lucida Sans Unicode" pitchFamily="32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Lucida Sans Unicode" pitchFamily="32" charset="0"/>
          <a:cs typeface="Lucida Sans Unicode" pitchFamily="32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Lucida Sans Unicode" pitchFamily="32" charset="0"/>
          <a:cs typeface="Lucida Sans Unicode" pitchFamily="32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Lucida Sans Unicode" pitchFamily="32" charset="0"/>
          <a:cs typeface="Lucida Sans Unicode" pitchFamily="32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Lucida Sans Unicode" pitchFamily="32" charset="0"/>
          <a:cs typeface="Lucida Sans Unicode" pitchFamily="32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36563"/>
            <a:ext cx="8223250" cy="1138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7375" y="1735138"/>
            <a:ext cx="7864475" cy="3940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183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5921375"/>
            <a:ext cx="21240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+mn-lt"/>
                <a:ea typeface="Lucida Sans Unicode" pitchFamily="32" charset="0"/>
                <a:cs typeface="Lucida Sans Unicode" pitchFamily="32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094038" y="5921375"/>
            <a:ext cx="28924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+mn-lt"/>
                <a:ea typeface="Lucida Sans Unicode" pitchFamily="32" charset="0"/>
                <a:cs typeface="Lucida Sans Unicode" pitchFamily="32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491288" y="5921375"/>
            <a:ext cx="21240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+mn-lt"/>
                <a:ea typeface="Lucida Sans Unicode" pitchFamily="32" charset="0"/>
                <a:cs typeface="Lucida Sans Unicode" pitchFamily="32" charset="0"/>
              </a:defRPr>
            </a:lvl1pPr>
          </a:lstStyle>
          <a:p>
            <a:pPr>
              <a:defRPr/>
            </a:pPr>
            <a:fld id="{68EAE451-ED4F-4F31-BC53-05DAACB90E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>
          <a:solidFill>
            <a:srgbClr val="000000"/>
          </a:solidFill>
          <a:latin typeface="Arial" charset="0"/>
          <a:cs typeface="Arial Unicode MS" pitchFamily="32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>
          <a:solidFill>
            <a:srgbClr val="000000"/>
          </a:solidFill>
          <a:latin typeface="Arial" charset="0"/>
          <a:cs typeface="Arial Unicode MS" pitchFamily="32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>
          <a:solidFill>
            <a:srgbClr val="000000"/>
          </a:solidFill>
          <a:latin typeface="Arial" charset="0"/>
          <a:cs typeface="Arial Unicode MS" pitchFamily="32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>
          <a:solidFill>
            <a:srgbClr val="000000"/>
          </a:solidFill>
          <a:latin typeface="Arial" charset="0"/>
          <a:cs typeface="Arial Unicode MS" pitchFamily="32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>
          <a:solidFill>
            <a:srgbClr val="000000"/>
          </a:solidFill>
          <a:latin typeface="Arial" charset="0"/>
          <a:cs typeface="Arial Unicode MS" pitchFamily="32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>
          <a:solidFill>
            <a:srgbClr val="000000"/>
          </a:solidFill>
          <a:latin typeface="Arial" charset="0"/>
          <a:cs typeface="Arial Unicode MS" pitchFamily="32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>
          <a:solidFill>
            <a:srgbClr val="000000"/>
          </a:solidFill>
          <a:latin typeface="Arial" charset="0"/>
          <a:cs typeface="Arial Unicode MS" pitchFamily="32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>
          <a:solidFill>
            <a:srgbClr val="000000"/>
          </a:solidFill>
          <a:latin typeface="Arial" charset="0"/>
          <a:cs typeface="Arial Unicode MS" pitchFamily="32" charset="0"/>
        </a:defRPr>
      </a:lvl9pPr>
    </p:titleStyle>
    <p:bodyStyle>
      <a:lvl1pPr marL="342900" indent="-342900" algn="l" defTabSz="449263" rtl="0" eaLnBrk="0" fontAlgn="base" hangingPunct="0">
        <a:lnSpc>
          <a:spcPct val="95000"/>
        </a:lnSpc>
        <a:spcBef>
          <a:spcPct val="0"/>
        </a:spcBef>
        <a:spcAft>
          <a:spcPts val="1288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5000"/>
        </a:lnSpc>
        <a:spcBef>
          <a:spcPct val="0"/>
        </a:spcBef>
        <a:spcAft>
          <a:spcPts val="1025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5000"/>
        </a:lnSpc>
        <a:spcBef>
          <a:spcPct val="0"/>
        </a:spcBef>
        <a:spcAft>
          <a:spcPts val="775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5000"/>
        </a:lnSpc>
        <a:spcBef>
          <a:spcPct val="0"/>
        </a:spcBef>
        <a:spcAft>
          <a:spcPts val="513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5000"/>
        </a:lnSpc>
        <a:spcBef>
          <a:spcPct val="0"/>
        </a:spcBef>
        <a:spcAft>
          <a:spcPts val="263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5000"/>
        </a:lnSpc>
        <a:spcBef>
          <a:spcPct val="0"/>
        </a:spcBef>
        <a:spcAft>
          <a:spcPts val="263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5000"/>
        </a:lnSpc>
        <a:spcBef>
          <a:spcPct val="0"/>
        </a:spcBef>
        <a:spcAft>
          <a:spcPts val="263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5000"/>
        </a:lnSpc>
        <a:spcBef>
          <a:spcPct val="0"/>
        </a:spcBef>
        <a:spcAft>
          <a:spcPts val="263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5000"/>
        </a:lnSpc>
        <a:spcBef>
          <a:spcPct val="0"/>
        </a:spcBef>
        <a:spcAft>
          <a:spcPts val="263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lIns="90000" tIns="46800" rIns="90000" bIns="46800"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mtClean="0"/>
              <a:t>Elektrický odpor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 lIns="90000" tIns="46800" rIns="90000" bIns="46800"/>
          <a:lstStyle/>
          <a:p>
            <a:pPr marL="334963" indent="-334963" eaLnBrk="1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Font typeface="Arial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cs-CZ" sz="2800" smtClean="0">
                <a:latin typeface="Arial" charset="0"/>
              </a:rPr>
              <a:t>Elektrický odpor (rezistence) značíme R</a:t>
            </a:r>
          </a:p>
          <a:p>
            <a:pPr marL="334963" indent="-334963" eaLnBrk="1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Font typeface="Arial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cs-CZ" sz="2800" smtClean="0">
                <a:latin typeface="Arial" charset="0"/>
              </a:rPr>
              <a:t>Základní jednotkou je jeden ohm (Ω)</a:t>
            </a:r>
          </a:p>
          <a:p>
            <a:pPr marL="334963" indent="-334963" eaLnBrk="1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Font typeface="Arial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cs-CZ" sz="2800" smtClean="0">
                <a:latin typeface="Arial" charset="0"/>
              </a:rPr>
              <a:t>A dalšími jsou kiloohm 1kΩ, miliohm 1mΩ, aj.</a:t>
            </a:r>
          </a:p>
          <a:p>
            <a:pPr marL="334963" indent="-334963" eaLnBrk="1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Font typeface="Arial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cs-CZ" sz="2800" smtClean="0">
                <a:latin typeface="Arial" charset="0"/>
              </a:rPr>
              <a:t>Průchod proudu vodič zahřívá</a:t>
            </a:r>
          </a:p>
          <a:p>
            <a:pPr marL="334963" indent="-334963" eaLnBrk="1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Font typeface="Arial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cs-CZ" sz="2800" smtClean="0">
                <a:latin typeface="Arial" charset="0"/>
              </a:rPr>
              <a:t>Odpor stoupá</a:t>
            </a:r>
            <a:r>
              <a:rPr lang="cs-CZ" sz="2800" smtClean="0"/>
              <a:t> </a:t>
            </a:r>
            <a:r>
              <a:rPr lang="cs-CZ" sz="2800" smtClean="0">
                <a:latin typeface="Arial" charset="0"/>
              </a:rPr>
              <a:t>se vzrůstající teplotou vodičů</a:t>
            </a:r>
          </a:p>
          <a:p>
            <a:pPr marL="334963" indent="-334963" eaLnBrk="1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Font typeface="Arial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cs-CZ" sz="2800" smtClean="0">
                <a:latin typeface="Arial" charset="0"/>
              </a:rPr>
              <a:t>Dobrý vodič má malý odpor</a:t>
            </a:r>
          </a:p>
          <a:p>
            <a:pPr marL="334963" indent="-334963" eaLnBrk="1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Font typeface="Arial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cs-CZ" sz="2800" smtClean="0">
                <a:latin typeface="Arial" charset="0"/>
              </a:rPr>
              <a:t>Špatný vodič má velký odpor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854075"/>
          </a:xfrm>
        </p:spPr>
        <p:txBody>
          <a:bodyPr lIns="90000" tIns="46800" rIns="90000" bIns="46800"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mtClean="0"/>
              <a:t>Elektrický odpor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525962"/>
          </a:xfrm>
        </p:spPr>
        <p:txBody>
          <a:bodyPr lIns="90000" tIns="46800" rIns="90000" bIns="46800"/>
          <a:lstStyle/>
          <a:p>
            <a:pPr marL="334963" indent="-334963" eaLnBrk="1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cs-CZ" smtClean="0">
                <a:latin typeface="Arial" charset="0"/>
              </a:rPr>
              <a:t>Elektrický odpor je fyzikální veličina, která určuje schopnost vodiče vést elektrický proud.</a:t>
            </a:r>
          </a:p>
          <a:p>
            <a:pPr marL="334963" indent="-334963" eaLnBrk="1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cs-CZ" smtClean="0">
                <a:latin typeface="Arial" charset="0"/>
              </a:rPr>
              <a:t>Velikost odporu je dána materiálem, tvarem i teplotou vodiče. </a:t>
            </a:r>
          </a:p>
          <a:p>
            <a:pPr marL="334963" indent="-334963" eaLnBrk="1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cs-CZ" smtClean="0">
                <a:latin typeface="Arial" charset="0"/>
              </a:rPr>
              <a:t>Velikost odporu závisí na délce vodiče, na průřezu vodiče, na materiálu vodiče a na jeho teplotě.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cs-CZ" sz="2400" smtClean="0">
                <a:cs typeface="Arial" charset="0"/>
              </a:rPr>
              <a:t>ELEKTRICKÝ ODPOR VODIČE</a:t>
            </a:r>
            <a:endParaRPr lang="cs-CZ" sz="24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750" y="1268413"/>
            <a:ext cx="7777163" cy="5329237"/>
          </a:xfrm>
        </p:spPr>
        <p:txBody>
          <a:bodyPr/>
          <a:lstStyle/>
          <a:p>
            <a:pPr eaLnBrk="1"/>
            <a:r>
              <a:rPr lang="cs-CZ" sz="2000" b="1" smtClean="0">
                <a:latin typeface="Arial" charset="0"/>
                <a:cs typeface="Arial" charset="0"/>
              </a:rPr>
              <a:t>	</a:t>
            </a:r>
            <a:r>
              <a:rPr lang="cs-CZ" sz="2000" smtClean="0">
                <a:latin typeface="Arial" charset="0"/>
                <a:cs typeface="Arial" charset="0"/>
              </a:rPr>
              <a:t>	</a:t>
            </a:r>
            <a:endParaRPr lang="cs-CZ" sz="2000" b="1" smtClean="0">
              <a:latin typeface="Arial" charset="0"/>
              <a:cs typeface="Arial" charset="0"/>
            </a:endParaRPr>
          </a:p>
          <a:p>
            <a:pPr eaLnBrk="1"/>
            <a:endParaRPr lang="cs-CZ" sz="2000" smtClean="0"/>
          </a:p>
          <a:p>
            <a:pPr eaLnBrk="1"/>
            <a:endParaRPr lang="cs-CZ" sz="2000" smtClean="0"/>
          </a:p>
          <a:p>
            <a:pPr eaLnBrk="1"/>
            <a:endParaRPr lang="cs-CZ" sz="2000" smtClean="0"/>
          </a:p>
          <a:p>
            <a:pPr eaLnBrk="1"/>
            <a:endParaRPr lang="cs-CZ" sz="2000" smtClean="0"/>
          </a:p>
          <a:p>
            <a:pPr eaLnBrk="1"/>
            <a:endParaRPr lang="cs-CZ" sz="2000" smtClean="0"/>
          </a:p>
          <a:p>
            <a:pPr eaLnBrk="1"/>
            <a:endParaRPr lang="cs-CZ" sz="2000" smtClean="0"/>
          </a:p>
          <a:p>
            <a:pPr eaLnBrk="1"/>
            <a:endParaRPr lang="cs-CZ" sz="2000" smtClean="0"/>
          </a:p>
          <a:p>
            <a:pPr eaLnBrk="1"/>
            <a:r>
              <a:rPr lang="cs-CZ" sz="2000" smtClean="0"/>
              <a:t>	Odpor rezistoru lze určit z naměřených hodnot el.proudu a el.napětí nebo přímo změřit el.přístrojem </a:t>
            </a:r>
            <a:r>
              <a:rPr lang="cs-CZ" sz="2000" smtClean="0">
                <a:latin typeface="Arial" charset="0"/>
                <a:cs typeface="Arial" charset="0"/>
                <a:sym typeface="Wingdings" pitchFamily="2" charset="2"/>
              </a:rPr>
              <a:t> </a:t>
            </a:r>
            <a:r>
              <a:rPr lang="cs-CZ" sz="2000" b="1" smtClean="0">
                <a:latin typeface="Arial" charset="0"/>
                <a:cs typeface="Arial" charset="0"/>
                <a:sym typeface="Wingdings" pitchFamily="2" charset="2"/>
              </a:rPr>
              <a:t>OHMMETR.</a:t>
            </a:r>
            <a:endParaRPr lang="cs-CZ" sz="2000" b="1" smtClean="0"/>
          </a:p>
        </p:txBody>
      </p:sp>
      <p:pic>
        <p:nvPicPr>
          <p:cNvPr id="2050" name="Picture 2" descr="C:\Users\MadamA\AppData\Local\Microsoft\Windows\Temporary Internet Files\Content.IE5\UMBTFRMV\MP90031654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113" y="1844675"/>
            <a:ext cx="3889375" cy="272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3"/>
            <a:ext cx="8226425" cy="1141412"/>
          </a:xfrm>
        </p:spPr>
        <p:txBody>
          <a:bodyPr lIns="90000" tIns="46800" rIns="90000" bIns="4680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7375" y="1735138"/>
            <a:ext cx="3857625" cy="3943350"/>
          </a:xfrm>
        </p:spPr>
        <p:txBody>
          <a:bodyPr lIns="90000" tIns="46800" rIns="90000" bIns="46800"/>
          <a:lstStyle/>
          <a:p>
            <a:pPr marL="334963" indent="-334963" eaLnBrk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Font typeface="Arial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cs-CZ" sz="3100" smtClean="0">
                <a:latin typeface="Arial" charset="0"/>
              </a:rPr>
              <a:t>Elektrický odpor měříme přístrojem, který se nazývá OHMMETR</a:t>
            </a:r>
          </a:p>
          <a:p>
            <a:pPr marL="334963" indent="-334963" eaLnBrk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FontTx/>
              <a:buNone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endParaRPr lang="cs-CZ" sz="3100" smtClean="0">
              <a:latin typeface="Arial" charset="0"/>
            </a:endParaRPr>
          </a:p>
        </p:txBody>
      </p:sp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7950" y="2060575"/>
            <a:ext cx="2733675" cy="3824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lIns="90000" tIns="46800" rIns="90000" bIns="4680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mtClean="0"/>
              <a:t>Není odpor jako odpor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 lIns="90000" tIns="46800" rIns="90000" bIns="46800"/>
          <a:lstStyle/>
          <a:p>
            <a:pPr marL="334963" indent="-334963" eaLnBrk="1">
              <a:buFont typeface="Arial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cs-CZ" smtClean="0">
                <a:latin typeface="Arial" charset="0"/>
              </a:rPr>
              <a:t>Slovo odpor se používá též pro elektronickou součástku, kterou správně nazýváme rezistor</a:t>
            </a:r>
          </a:p>
          <a:p>
            <a:pPr marL="334963" indent="-334963" eaLnBrk="1">
              <a:buFont typeface="Arial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cs-CZ" smtClean="0">
                <a:latin typeface="Arial" charset="0"/>
              </a:rPr>
              <a:t>Tato součástka má důležitou vlastnost – elektrický odpor</a:t>
            </a:r>
          </a:p>
          <a:p>
            <a:pPr marL="334963" indent="-334963" eaLnBrk="1">
              <a:buClrTx/>
              <a:buFontTx/>
              <a:buNone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endParaRPr lang="cs-CZ" smtClean="0">
              <a:latin typeface="Arial" charset="0"/>
            </a:endParaRPr>
          </a:p>
        </p:txBody>
      </p:sp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4681538"/>
            <a:ext cx="2181225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717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61038" y="3386138"/>
            <a:ext cx="2471737" cy="2619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7174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11525" y="4535488"/>
            <a:ext cx="2087563" cy="1368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608013"/>
            <a:ext cx="8229600" cy="1312862"/>
          </a:xfrm>
        </p:spPr>
        <p:txBody>
          <a:bodyPr lIns="90000" tIns="46800" rIns="90000" bIns="4680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 smtClean="0"/>
              <a:t>Rezistor = elektrotechnická</a:t>
            </a:r>
            <a:br>
              <a:rPr lang="cs-CZ" sz="3200" smtClean="0"/>
            </a:br>
            <a:r>
              <a:rPr lang="cs-CZ" sz="3200" smtClean="0"/>
              <a:t>pasivní součástka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075612" cy="2981325"/>
          </a:xfrm>
        </p:spPr>
        <p:txBody>
          <a:bodyPr lIns="90000" tIns="46800" rIns="90000" bIns="46800"/>
          <a:lstStyle/>
          <a:p>
            <a:pPr marL="334963" indent="-334963" eaLnBrk="1">
              <a:spcBef>
                <a:spcPts val="700"/>
              </a:spcBef>
              <a:buFont typeface="Arial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cs-CZ" sz="2800" smtClean="0">
                <a:latin typeface="Arial" charset="0"/>
              </a:rPr>
              <a:t>Rezistor v elektrickém obvodě značíme touto schematickou značkou:</a:t>
            </a:r>
          </a:p>
          <a:p>
            <a:pPr marL="334963" indent="-334963" eaLnBrk="1">
              <a:spcBef>
                <a:spcPts val="450"/>
              </a:spcBef>
              <a:buClrTx/>
              <a:buFontTx/>
              <a:buNone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cs-CZ" sz="2800" smtClean="0">
                <a:latin typeface="Arial" charset="0"/>
              </a:rPr>
              <a:t>						</a:t>
            </a:r>
          </a:p>
          <a:p>
            <a:pPr marL="334963" indent="-334963" eaLnBrk="1">
              <a:spcBef>
                <a:spcPts val="450"/>
              </a:spcBef>
              <a:buClrTx/>
              <a:buFontTx/>
              <a:buNone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cs-CZ" sz="2800" smtClean="0">
                <a:latin typeface="Arial" charset="0"/>
              </a:rPr>
              <a:t>						</a:t>
            </a:r>
            <a:r>
              <a:rPr lang="cs-CZ" sz="1800" smtClean="0">
                <a:latin typeface="Arial" charset="0"/>
              </a:rPr>
              <a:t>Evropa				USA, Japonsko</a:t>
            </a:r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4" cstate="print"/>
          <a:srcRect t="29070"/>
          <a:stretch>
            <a:fillRect/>
          </a:stretch>
        </p:blipFill>
        <p:spPr bwMode="auto">
          <a:xfrm>
            <a:off x="900113" y="4779963"/>
            <a:ext cx="734377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cs-CZ" sz="2400" smtClean="0">
                <a:cs typeface="Arial" charset="0"/>
              </a:rPr>
              <a:t>ELEKTRICKÝ ODPOR VODIČE</a:t>
            </a:r>
            <a:endParaRPr lang="cs-CZ" sz="24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r>
              <a:rPr lang="cs-CZ" sz="2000" smtClean="0">
                <a:latin typeface="Arial" charset="0"/>
                <a:cs typeface="Arial" charset="0"/>
              </a:rPr>
              <a:t>	</a:t>
            </a:r>
            <a:r>
              <a:rPr lang="cs-CZ" sz="2000" b="1" smtClean="0">
                <a:latin typeface="Arial" charset="0"/>
                <a:cs typeface="Arial" charset="0"/>
              </a:rPr>
              <a:t>Elektrický odpor </a:t>
            </a:r>
            <a:r>
              <a:rPr lang="cs-CZ" sz="2000" smtClean="0">
                <a:latin typeface="Arial" charset="0"/>
                <a:cs typeface="Arial" charset="0"/>
              </a:rPr>
              <a:t>je dán materiálem, tvarem i teplotou vodiče. </a:t>
            </a:r>
          </a:p>
          <a:p>
            <a:pPr eaLnBrk="1"/>
            <a:r>
              <a:rPr lang="cs-CZ" sz="2000" i="1" smtClean="0">
                <a:latin typeface="Arial" charset="0"/>
                <a:cs typeface="Arial" charset="0"/>
              </a:rPr>
              <a:t>	</a:t>
            </a:r>
            <a:r>
              <a:rPr lang="cs-CZ" sz="2000" u="sng" smtClean="0">
                <a:latin typeface="Arial" charset="0"/>
                <a:cs typeface="Arial" charset="0"/>
              </a:rPr>
              <a:t>Velikost el.odporu závisí na :</a:t>
            </a:r>
          </a:p>
          <a:p>
            <a:pPr eaLnBrk="1">
              <a:buFont typeface="Courier New" pitchFamily="49" charset="0"/>
              <a:buChar char="o"/>
            </a:pPr>
            <a:r>
              <a:rPr lang="cs-CZ" sz="2000" smtClean="0">
                <a:latin typeface="Arial" charset="0"/>
                <a:cs typeface="Arial" charset="0"/>
              </a:rPr>
              <a:t> </a:t>
            </a:r>
            <a:r>
              <a:rPr lang="cs-CZ" sz="2000" b="1" smtClean="0">
                <a:latin typeface="Arial" charset="0"/>
                <a:cs typeface="Arial" charset="0"/>
              </a:rPr>
              <a:t>délce vodiče  </a:t>
            </a:r>
            <a:r>
              <a:rPr lang="cs-CZ" sz="2000" smtClean="0">
                <a:latin typeface="Arial" charset="0"/>
                <a:cs typeface="Arial" charset="0"/>
              </a:rPr>
              <a:t>- čím delší el.vodič, tím větší el.odpor</a:t>
            </a:r>
          </a:p>
          <a:p>
            <a:pPr eaLnBrk="1">
              <a:buFont typeface="Courier New" pitchFamily="49" charset="0"/>
              <a:buChar char="o"/>
            </a:pPr>
            <a:r>
              <a:rPr lang="cs-CZ" sz="2000" b="1" smtClean="0">
                <a:latin typeface="Arial" charset="0"/>
                <a:cs typeface="Arial" charset="0"/>
              </a:rPr>
              <a:t>ploše průřezu vodiče </a:t>
            </a:r>
            <a:r>
              <a:rPr lang="cs-CZ" sz="2000" smtClean="0">
                <a:latin typeface="Arial" charset="0"/>
                <a:cs typeface="Arial" charset="0"/>
              </a:rPr>
              <a:t>– čím větší plocha průřezu vodiče, tím menší el.odpor</a:t>
            </a:r>
          </a:p>
          <a:p>
            <a:pPr eaLnBrk="1">
              <a:buFont typeface="Courier New" pitchFamily="49" charset="0"/>
              <a:buChar char="o"/>
            </a:pPr>
            <a:r>
              <a:rPr lang="cs-CZ" sz="2000" b="1" smtClean="0">
                <a:latin typeface="Arial" charset="0"/>
                <a:cs typeface="Arial" charset="0"/>
              </a:rPr>
              <a:t>na materiálu vodiče </a:t>
            </a:r>
            <a:r>
              <a:rPr lang="cs-CZ" sz="2000" smtClean="0">
                <a:latin typeface="Arial" charset="0"/>
                <a:cs typeface="Arial" charset="0"/>
              </a:rPr>
              <a:t>– </a:t>
            </a:r>
            <a:r>
              <a:rPr lang="cs-CZ" sz="2000" i="1" smtClean="0">
                <a:latin typeface="Arial" charset="0"/>
                <a:cs typeface="Arial" charset="0"/>
              </a:rPr>
              <a:t>REZISTIVITA (</a:t>
            </a:r>
            <a:r>
              <a:rPr lang="cs-CZ" sz="2000" smtClean="0">
                <a:latin typeface="Arial" charset="0"/>
                <a:cs typeface="Arial" charset="0"/>
              </a:rPr>
              <a:t>měrný el.odpor ) – čím větší rezistivita, tím větší el.odpor</a:t>
            </a:r>
          </a:p>
          <a:p>
            <a:pPr eaLnBrk="1">
              <a:buFont typeface="Courier New" pitchFamily="49" charset="0"/>
              <a:buChar char="o"/>
            </a:pPr>
            <a:r>
              <a:rPr lang="cs-CZ" sz="2000" b="1" smtClean="0">
                <a:latin typeface="Arial" charset="0"/>
                <a:cs typeface="Arial" charset="0"/>
              </a:rPr>
              <a:t>teplotě </a:t>
            </a:r>
            <a:r>
              <a:rPr lang="cs-CZ" sz="2000" smtClean="0">
                <a:latin typeface="Arial" charset="0"/>
                <a:cs typeface="Arial" charset="0"/>
              </a:rPr>
              <a:t>– čím vyšší teplota el.vodiče, tím větší el.odpor</a:t>
            </a:r>
            <a:endParaRPr lang="cs-CZ" sz="2000" b="1" smtClean="0">
              <a:latin typeface="Arial" charset="0"/>
              <a:cs typeface="Arial" charset="0"/>
            </a:endParaRPr>
          </a:p>
          <a:p>
            <a:pPr eaLnBrk="1"/>
            <a:endParaRPr lang="cs-CZ" smtClean="0"/>
          </a:p>
        </p:txBody>
      </p:sp>
      <p:pic>
        <p:nvPicPr>
          <p:cNvPr id="9220" name="Picture 9" descr="C:\Users\MadamA\AppData\Local\Microsoft\Windows\Temporary Internet Files\Content.IE5\7H7D5BBC\MC90029770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1725" y="4941888"/>
            <a:ext cx="2613025" cy="148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Calibri"/>
        <a:ea typeface="Lucida Sans Unicode"/>
        <a:cs typeface="Lucida Sans Unicode"/>
      </a:majorFont>
      <a:minorFont>
        <a:latin typeface="Calibri"/>
        <a:ea typeface="Lucida Sans Unicode"/>
        <a:cs typeface="Lucida Sans Unicode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"/>
        <a:cs typeface="Arial Unicode MS"/>
      </a:majorFont>
      <a:minorFont>
        <a:latin typeface="Times New Roman"/>
        <a:ea typeface="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132</Words>
  <Application>Microsoft Office PowerPoint</Application>
  <PresentationFormat>Předvádění na obrazovce (4:3)</PresentationFormat>
  <Paragraphs>42</Paragraphs>
  <Slides>7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7</vt:i4>
      </vt:variant>
    </vt:vector>
  </HeadingPairs>
  <TitlesOfParts>
    <vt:vector size="16" baseType="lpstr">
      <vt:lpstr>Calibri</vt:lpstr>
      <vt:lpstr>Lucida Sans Unicode</vt:lpstr>
      <vt:lpstr>Times New Roman</vt:lpstr>
      <vt:lpstr>Arial</vt:lpstr>
      <vt:lpstr>Arial Unicode MS</vt:lpstr>
      <vt:lpstr>Wingdings</vt:lpstr>
      <vt:lpstr>Courier New</vt:lpstr>
      <vt:lpstr>Motiv systému Office</vt:lpstr>
      <vt:lpstr>1_Motiv systému Office</vt:lpstr>
      <vt:lpstr>Elektrický odpor</vt:lpstr>
      <vt:lpstr>Elektrický odpor</vt:lpstr>
      <vt:lpstr>ELEKTRICKÝ ODPOR VODIČE</vt:lpstr>
      <vt:lpstr>Snímek 4</vt:lpstr>
      <vt:lpstr>Není odpor jako odpor</vt:lpstr>
      <vt:lpstr>Rezistor = elektrotechnická pasivní součástka</vt:lpstr>
      <vt:lpstr>ELEKTRICKÝ ODPOR VODIČE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Elektrický odpor</dc:title>
  <dc:creator>Bohumír Včelák</dc:creator>
  <cp:lastModifiedBy>Martin Seifert</cp:lastModifiedBy>
  <cp:revision>94</cp:revision>
  <cp:lastPrinted>1601-01-01T00:00:00Z</cp:lastPrinted>
  <dcterms:created xsi:type="dcterms:W3CDTF">2012-02-11T16:37:46Z</dcterms:created>
  <dcterms:modified xsi:type="dcterms:W3CDTF">2021-03-20T19:06:18Z</dcterms:modified>
</cp:coreProperties>
</file>