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2348880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600" b="1" dirty="0" smtClean="0">
                <a:solidFill>
                  <a:srgbClr val="FF0000"/>
                </a:solidFill>
              </a:rPr>
              <a:t>Sériové zapojení rezistorů</a:t>
            </a:r>
          </a:p>
          <a:p>
            <a:pPr algn="ctr"/>
            <a:r>
              <a:rPr lang="cs-CZ" sz="6600" b="1" dirty="0" smtClean="0">
                <a:solidFill>
                  <a:srgbClr val="FF0000"/>
                </a:solidFill>
              </a:rPr>
              <a:t>- úlohy</a:t>
            </a:r>
            <a:endParaRPr lang="cs-CZ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4282" y="142852"/>
            <a:ext cx="8643998" cy="2143140"/>
          </a:xfrm>
          <a:solidFill>
            <a:srgbClr val="00CCFF"/>
          </a:solidFill>
        </p:spPr>
        <p:txBody>
          <a:bodyPr>
            <a:noAutofit/>
          </a:bodyPr>
          <a:lstStyle/>
          <a:p>
            <a:pPr algn="l"/>
            <a:r>
              <a:rPr lang="cs-CZ" sz="2400" dirty="0" smtClean="0"/>
              <a:t>V osvětlení vánočního stromku je zapojeno šestnáct žárovek                       za sebou. Osvětlení se zapojuje do zásuvky na napětí 230 V. Jsou            v osvětlení jednotlivé žárovky zapojeny </a:t>
            </a:r>
            <a:br>
              <a:rPr lang="cs-CZ" sz="2400" dirty="0" smtClean="0"/>
            </a:br>
            <a:r>
              <a:rPr lang="cs-CZ" sz="2400" dirty="0" smtClean="0"/>
              <a:t>		na napětí menší než 230 V,</a:t>
            </a:r>
            <a:br>
              <a:rPr lang="cs-CZ" sz="2400" dirty="0" smtClean="0"/>
            </a:br>
            <a:r>
              <a:rPr lang="cs-CZ" sz="2400" dirty="0" smtClean="0"/>
              <a:t> 		nebo  na napětí 230 V? </a:t>
            </a:r>
            <a:br>
              <a:rPr lang="cs-CZ" sz="2400" dirty="0" smtClean="0"/>
            </a:br>
            <a:r>
              <a:rPr lang="cs-CZ" sz="2400" dirty="0" smtClean="0"/>
              <a:t>Podtrhni správnou odpověď. (Svou odpověď odůvodni.)</a:t>
            </a:r>
            <a:endParaRPr lang="cs-CZ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282" y="3214686"/>
            <a:ext cx="8715436" cy="1928826"/>
          </a:xfrm>
          <a:solidFill>
            <a:srgbClr val="00CCFF"/>
          </a:solidFill>
        </p:spPr>
        <p:txBody>
          <a:bodyPr>
            <a:normAutofit/>
          </a:bodyPr>
          <a:lstStyle/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V osvětlení vánočního stromku je zapojeno šestnáct žárovek                                za sebou. Osvětlení se  zapojuje do zásuvky s napětím 230 V.  Máte vyměnit vadnou žárovku. Jakou hodnotu napětí musí mít žárovka, kterou budete kupovat?</a:t>
            </a:r>
            <a:endParaRPr lang="cs-CZ" sz="2400" dirty="0">
              <a:solidFill>
                <a:schemeClr val="tx1"/>
              </a:solidFill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7643834" y="1000108"/>
            <a:ext cx="914400" cy="914400"/>
            <a:chOff x="7358082" y="1571612"/>
            <a:chExt cx="914400" cy="914400"/>
          </a:xfrm>
        </p:grpSpPr>
        <p:sp>
          <p:nvSpPr>
            <p:cNvPr id="5" name="12cípá hvězda 4"/>
            <p:cNvSpPr/>
            <p:nvPr/>
          </p:nvSpPr>
          <p:spPr>
            <a:xfrm>
              <a:off x="7358082" y="1571612"/>
              <a:ext cx="914400" cy="914400"/>
            </a:xfrm>
            <a:prstGeom prst="star12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TextovéPole 5"/>
            <p:cNvSpPr txBox="1"/>
            <p:nvPr/>
          </p:nvSpPr>
          <p:spPr>
            <a:xfrm>
              <a:off x="7500958" y="1785926"/>
              <a:ext cx="642942" cy="369332"/>
            </a:xfrm>
            <a:prstGeom prst="rect">
              <a:avLst/>
            </a:prstGeom>
            <a:solidFill>
              <a:srgbClr val="0000FF"/>
            </a:solidFill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solidFill>
                    <a:schemeClr val="bg1"/>
                  </a:solidFill>
                </a:rPr>
                <a:t>Úkol</a:t>
              </a:r>
              <a:endParaRPr lang="cs-CZ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Skupina 6"/>
          <p:cNvGrpSpPr/>
          <p:nvPr/>
        </p:nvGrpSpPr>
        <p:grpSpPr>
          <a:xfrm>
            <a:off x="8001024" y="5214950"/>
            <a:ext cx="914400" cy="914400"/>
            <a:chOff x="7358082" y="1571612"/>
            <a:chExt cx="914400" cy="914400"/>
          </a:xfrm>
        </p:grpSpPr>
        <p:sp>
          <p:nvSpPr>
            <p:cNvPr id="8" name="12cípá hvězda 7"/>
            <p:cNvSpPr/>
            <p:nvPr/>
          </p:nvSpPr>
          <p:spPr>
            <a:xfrm>
              <a:off x="7358082" y="1571612"/>
              <a:ext cx="914400" cy="914400"/>
            </a:xfrm>
            <a:prstGeom prst="star12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7643834" y="1785926"/>
              <a:ext cx="500066" cy="461665"/>
            </a:xfrm>
            <a:prstGeom prst="rect">
              <a:avLst/>
            </a:prstGeom>
            <a:solidFill>
              <a:srgbClr val="0000FF"/>
            </a:solidFill>
          </p:spPr>
          <p:txBody>
            <a:bodyPr wrap="square" rtlCol="0">
              <a:spAutoFit/>
            </a:bodyPr>
            <a:lstStyle/>
            <a:p>
              <a:r>
                <a:rPr lang="cs-CZ" sz="2400" dirty="0" smtClean="0">
                  <a:solidFill>
                    <a:schemeClr val="bg1"/>
                  </a:solidFill>
                </a:rPr>
                <a:t>?</a:t>
              </a:r>
              <a:endParaRPr lang="cs-CZ" sz="24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1" name="Přímá spojovací čára 10"/>
          <p:cNvCxnSpPr/>
          <p:nvPr/>
        </p:nvCxnSpPr>
        <p:spPr>
          <a:xfrm>
            <a:off x="2214546" y="1571612"/>
            <a:ext cx="3143272" cy="158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/>
        </p:nvSpPr>
        <p:spPr>
          <a:xfrm>
            <a:off x="214282" y="2428868"/>
            <a:ext cx="86439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Pro napětí v sériovém obvodu platí: U = </a:t>
            </a:r>
            <a:r>
              <a:rPr lang="cs-CZ" sz="2000" dirty="0" err="1" smtClean="0"/>
              <a:t>U</a:t>
            </a:r>
            <a:r>
              <a:rPr lang="cs-CZ" sz="2000" dirty="0" smtClean="0">
                <a:latin typeface="Corbel"/>
              </a:rPr>
              <a:t>₁ + </a:t>
            </a:r>
            <a:r>
              <a:rPr lang="cs-CZ" sz="2000" dirty="0" err="1" smtClean="0">
                <a:latin typeface="Corbel"/>
              </a:rPr>
              <a:t>U</a:t>
            </a:r>
            <a:r>
              <a:rPr lang="cs-CZ" sz="2000" dirty="0" smtClean="0">
                <a:latin typeface="Corbel"/>
              </a:rPr>
              <a:t>₂. Čili napětí 230 V se rozdělí                                na 16 žárovek. Na každé žárovce bude napětí menší než 230 V. </a:t>
            </a:r>
            <a:endParaRPr lang="cs-CZ" sz="20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85720" y="5429264"/>
            <a:ext cx="77153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U = 230 V</a:t>
            </a:r>
          </a:p>
          <a:p>
            <a:r>
              <a:rPr lang="cs-CZ" sz="2000" dirty="0" smtClean="0"/>
              <a:t>Počet žárovek 16. Napětí se rozdělí na 16 dílů.</a:t>
            </a:r>
          </a:p>
          <a:p>
            <a:r>
              <a:rPr lang="cs-CZ" sz="2000" dirty="0" smtClean="0"/>
              <a:t>Napětí na jedné žárovce je šestnáctina </a:t>
            </a:r>
            <a:r>
              <a:rPr lang="cs-CZ" sz="2000" dirty="0" smtClean="0">
                <a:latin typeface="Corbel"/>
              </a:rPr>
              <a:t>230 : 16 = 14 V. </a:t>
            </a:r>
          </a:p>
          <a:p>
            <a:r>
              <a:rPr lang="cs-CZ" sz="2000" dirty="0" smtClean="0">
                <a:latin typeface="Corbel"/>
              </a:rPr>
              <a:t> </a:t>
            </a:r>
            <a:r>
              <a:rPr lang="cs-CZ" sz="2400" u="sng" dirty="0" smtClean="0">
                <a:latin typeface="Corbel"/>
              </a:rPr>
              <a:t>Žárovka je na napětí 14 V.</a:t>
            </a:r>
            <a:endParaRPr lang="cs-CZ" sz="2400" u="sng" dirty="0"/>
          </a:p>
        </p:txBody>
      </p:sp>
    </p:spTree>
    <p:extLst>
      <p:ext uri="{BB962C8B-B14F-4D97-AF65-F5344CB8AC3E}">
        <p14:creationId xmlns:p14="http://schemas.microsoft.com/office/powerpoint/2010/main" val="207172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14282" y="142852"/>
            <a:ext cx="8429684" cy="1569660"/>
          </a:xfrm>
          <a:prstGeom prst="rect">
            <a:avLst/>
          </a:prstGeom>
          <a:solidFill>
            <a:srgbClr val="00CCFF"/>
          </a:solidFill>
        </p:spPr>
        <p:txBody>
          <a:bodyPr wrap="square">
            <a:spAutoFit/>
          </a:bodyPr>
          <a:lstStyle/>
          <a:p>
            <a:r>
              <a:rPr lang="cs-CZ" sz="2400" dirty="0" smtClean="0"/>
              <a:t>K osvětlení vánočního stromku koupíte náhradní žárovku.</a:t>
            </a:r>
          </a:p>
          <a:p>
            <a:r>
              <a:rPr lang="cs-CZ" sz="2400" dirty="0" smtClean="0"/>
              <a:t>Na žárovce, kterou koupíte je vyraženo 14 V/ 0,1 A.  Co tyto veličiny znamenají? Jaký odpor má každá žárovka? </a:t>
            </a:r>
          </a:p>
          <a:p>
            <a:endParaRPr lang="cs-CZ" sz="2400" dirty="0"/>
          </a:p>
        </p:txBody>
      </p:sp>
      <p:sp>
        <p:nvSpPr>
          <p:cNvPr id="3" name="Obdélník 2"/>
          <p:cNvSpPr/>
          <p:nvPr/>
        </p:nvSpPr>
        <p:spPr>
          <a:xfrm>
            <a:off x="285720" y="3571876"/>
            <a:ext cx="8286808" cy="1200329"/>
          </a:xfrm>
          <a:prstGeom prst="rect">
            <a:avLst/>
          </a:prstGeom>
          <a:solidFill>
            <a:srgbClr val="00CCFF"/>
          </a:solidFill>
        </p:spPr>
        <p:txBody>
          <a:bodyPr wrap="square">
            <a:spAutoFit/>
          </a:bodyPr>
          <a:lstStyle/>
          <a:p>
            <a:r>
              <a:rPr lang="cs-CZ" sz="2400" dirty="0" smtClean="0"/>
              <a:t>V osvětlení vánočního stromku je zapojeno šestnáct žárovek                    za sebou. Na každé žárovce je uvedeno 14 V/ 0,1 A. Jaký je odpor celého obvodu? </a:t>
            </a:r>
            <a:endParaRPr lang="cs-CZ" sz="2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85720" y="1857364"/>
            <a:ext cx="7143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U = 14 V    </a:t>
            </a:r>
            <a:r>
              <a:rPr lang="cs-CZ" sz="2000" u="sng" dirty="0" smtClean="0"/>
              <a:t>Je elektrické napětí</a:t>
            </a:r>
            <a:r>
              <a:rPr lang="cs-CZ" sz="2000" dirty="0" smtClean="0"/>
              <a:t>.  </a:t>
            </a:r>
          </a:p>
          <a:p>
            <a:r>
              <a:rPr lang="cs-CZ" sz="2000" dirty="0" smtClean="0"/>
              <a:t>I = 0,1 A     </a:t>
            </a:r>
            <a:r>
              <a:rPr lang="cs-CZ" sz="2000" u="sng" dirty="0" smtClean="0"/>
              <a:t>Je elektrický proud. </a:t>
            </a:r>
          </a:p>
          <a:p>
            <a:r>
              <a:rPr lang="cs-CZ" sz="2000" u="sng" dirty="0" smtClean="0"/>
              <a:t>R = ?</a:t>
            </a:r>
          </a:p>
          <a:p>
            <a:r>
              <a:rPr lang="cs-CZ" sz="2000" dirty="0" smtClean="0"/>
              <a:t>R = U : I;    R =14 : 0,1;    R =  140 </a:t>
            </a:r>
            <a:r>
              <a:rPr lang="el-GR" sz="2000" dirty="0" smtClean="0"/>
              <a:t>Ω</a:t>
            </a:r>
            <a:endParaRPr lang="cs-CZ" sz="2000" dirty="0" smtClean="0"/>
          </a:p>
          <a:p>
            <a:r>
              <a:rPr lang="cs-CZ" sz="2000" dirty="0" smtClean="0"/>
              <a:t> </a:t>
            </a:r>
            <a:r>
              <a:rPr lang="cs-CZ" sz="2000" u="sng" dirty="0" smtClean="0"/>
              <a:t>Odpor žárovky je 140 </a:t>
            </a:r>
            <a:r>
              <a:rPr lang="el-GR" sz="2000" u="sng" dirty="0" smtClean="0"/>
              <a:t>Ω</a:t>
            </a:r>
            <a:r>
              <a:rPr lang="cs-CZ" sz="2000" u="sng" dirty="0" smtClean="0"/>
              <a:t>.</a:t>
            </a:r>
            <a:r>
              <a:rPr lang="el-GR" sz="2000" u="sng" dirty="0" smtClean="0"/>
              <a:t> </a:t>
            </a:r>
            <a:endParaRPr lang="cs-CZ" dirty="0"/>
          </a:p>
        </p:txBody>
      </p:sp>
      <p:grpSp>
        <p:nvGrpSpPr>
          <p:cNvPr id="11" name="Skupina 10"/>
          <p:cNvGrpSpPr/>
          <p:nvPr/>
        </p:nvGrpSpPr>
        <p:grpSpPr>
          <a:xfrm>
            <a:off x="7643834" y="2071678"/>
            <a:ext cx="914400" cy="914400"/>
            <a:chOff x="7358082" y="1571612"/>
            <a:chExt cx="914400" cy="914400"/>
          </a:xfrm>
        </p:grpSpPr>
        <p:sp>
          <p:nvSpPr>
            <p:cNvPr id="12" name="12cípá hvězda 11"/>
            <p:cNvSpPr/>
            <p:nvPr/>
          </p:nvSpPr>
          <p:spPr>
            <a:xfrm>
              <a:off x="7358082" y="1571612"/>
              <a:ext cx="914400" cy="914400"/>
            </a:xfrm>
            <a:prstGeom prst="star12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7643834" y="1785926"/>
              <a:ext cx="500066" cy="461665"/>
            </a:xfrm>
            <a:prstGeom prst="rect">
              <a:avLst/>
            </a:prstGeom>
            <a:solidFill>
              <a:srgbClr val="0000FF"/>
            </a:solidFill>
          </p:spPr>
          <p:txBody>
            <a:bodyPr wrap="square" rtlCol="0">
              <a:spAutoFit/>
            </a:bodyPr>
            <a:lstStyle/>
            <a:p>
              <a:r>
                <a:rPr lang="cs-CZ" sz="2400" dirty="0" smtClean="0">
                  <a:solidFill>
                    <a:schemeClr val="bg1"/>
                  </a:solidFill>
                </a:rPr>
                <a:t>?</a:t>
              </a:r>
              <a:endParaRPr lang="cs-CZ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Skupina 16"/>
          <p:cNvGrpSpPr/>
          <p:nvPr/>
        </p:nvGrpSpPr>
        <p:grpSpPr>
          <a:xfrm>
            <a:off x="7643834" y="4857760"/>
            <a:ext cx="914400" cy="914400"/>
            <a:chOff x="7358082" y="1571612"/>
            <a:chExt cx="914400" cy="914400"/>
          </a:xfrm>
        </p:grpSpPr>
        <p:sp>
          <p:nvSpPr>
            <p:cNvPr id="18" name="12cípá hvězda 17"/>
            <p:cNvSpPr/>
            <p:nvPr/>
          </p:nvSpPr>
          <p:spPr>
            <a:xfrm>
              <a:off x="7358082" y="1571612"/>
              <a:ext cx="914400" cy="914400"/>
            </a:xfrm>
            <a:prstGeom prst="star12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TextovéPole 18"/>
            <p:cNvSpPr txBox="1"/>
            <p:nvPr/>
          </p:nvSpPr>
          <p:spPr>
            <a:xfrm>
              <a:off x="7643834" y="1785926"/>
              <a:ext cx="500066" cy="461665"/>
            </a:xfrm>
            <a:prstGeom prst="rect">
              <a:avLst/>
            </a:prstGeom>
            <a:solidFill>
              <a:srgbClr val="0000FF"/>
            </a:solidFill>
          </p:spPr>
          <p:txBody>
            <a:bodyPr wrap="square" rtlCol="0">
              <a:spAutoFit/>
            </a:bodyPr>
            <a:lstStyle/>
            <a:p>
              <a:r>
                <a:rPr lang="cs-CZ" sz="2400" dirty="0" smtClean="0">
                  <a:solidFill>
                    <a:schemeClr val="bg1"/>
                  </a:solidFill>
                </a:rPr>
                <a:t>?</a:t>
              </a:r>
              <a:endParaRPr lang="cs-CZ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TextovéPole 19"/>
          <p:cNvSpPr txBox="1"/>
          <p:nvPr/>
        </p:nvSpPr>
        <p:spPr>
          <a:xfrm>
            <a:off x="285720" y="5000636"/>
            <a:ext cx="68580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Odpor jedné žárovky  R = 140 </a:t>
            </a:r>
            <a:r>
              <a:rPr lang="el-GR" sz="2000" dirty="0" smtClean="0"/>
              <a:t>Ω</a:t>
            </a:r>
            <a:r>
              <a:rPr lang="cs-CZ" sz="2000" dirty="0" smtClean="0"/>
              <a:t> (viz předchozí příklad).</a:t>
            </a:r>
          </a:p>
          <a:p>
            <a:r>
              <a:rPr lang="cs-CZ" sz="2000" dirty="0" smtClean="0"/>
              <a:t>Pro sériové zapojení platí, že celkový odpor je součtem odporů. Čili: </a:t>
            </a:r>
          </a:p>
          <a:p>
            <a:r>
              <a:rPr lang="cs-CZ" sz="2000" dirty="0" smtClean="0"/>
              <a:t>R = </a:t>
            </a:r>
            <a:r>
              <a:rPr lang="cs-CZ" sz="2000" dirty="0" err="1" smtClean="0"/>
              <a:t>R</a:t>
            </a:r>
            <a:r>
              <a:rPr lang="cs-CZ" sz="2000" dirty="0" smtClean="0">
                <a:latin typeface="Corbel"/>
              </a:rPr>
              <a:t>₁ +….+R₁₆</a:t>
            </a:r>
            <a:r>
              <a:rPr lang="cs-CZ" sz="2000" dirty="0" smtClean="0"/>
              <a:t> = 2240 </a:t>
            </a:r>
            <a:r>
              <a:rPr lang="el-GR" sz="2000" dirty="0" smtClean="0"/>
              <a:t>Ω</a:t>
            </a:r>
            <a:endParaRPr lang="cs-CZ" sz="2000" dirty="0" smtClean="0"/>
          </a:p>
          <a:p>
            <a:r>
              <a:rPr lang="cs-CZ" sz="2000" u="sng" dirty="0" smtClean="0"/>
              <a:t>Odpor osvětlení je 2240 </a:t>
            </a:r>
            <a:r>
              <a:rPr lang="el-GR" sz="2000" u="sng" dirty="0" smtClean="0"/>
              <a:t>Ω</a:t>
            </a:r>
            <a:r>
              <a:rPr lang="cs-CZ" sz="2000" u="sng" dirty="0" smtClean="0"/>
              <a:t>. </a:t>
            </a:r>
            <a:endParaRPr lang="cs-CZ" sz="2000" u="sng" dirty="0"/>
          </a:p>
        </p:txBody>
      </p:sp>
    </p:spTree>
    <p:extLst>
      <p:ext uri="{BB962C8B-B14F-4D97-AF65-F5344CB8AC3E}">
        <p14:creationId xmlns:p14="http://schemas.microsoft.com/office/powerpoint/2010/main" val="4109784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oz 001.jpg"/>
          <p:cNvPicPr>
            <a:picLocks noChangeAspect="1"/>
          </p:cNvPicPr>
          <p:nvPr/>
        </p:nvPicPr>
        <p:blipFill>
          <a:blip r:embed="rId2" cstate="print"/>
          <a:srcRect l="3659"/>
          <a:stretch>
            <a:fillRect/>
          </a:stretch>
        </p:blipFill>
        <p:spPr>
          <a:xfrm>
            <a:off x="214283" y="142852"/>
            <a:ext cx="3500462" cy="2064513"/>
          </a:xfrm>
          <a:prstGeom prst="rect">
            <a:avLst/>
          </a:prstGeom>
        </p:spPr>
      </p:pic>
      <p:sp>
        <p:nvSpPr>
          <p:cNvPr id="13" name="Obdélník 12"/>
          <p:cNvSpPr/>
          <p:nvPr/>
        </p:nvSpPr>
        <p:spPr>
          <a:xfrm>
            <a:off x="3857620" y="142852"/>
            <a:ext cx="5072098" cy="2246769"/>
          </a:xfrm>
          <a:prstGeom prst="rect">
            <a:avLst/>
          </a:prstGeom>
          <a:solidFill>
            <a:srgbClr val="00CCFF"/>
          </a:solidFill>
        </p:spPr>
        <p:txBody>
          <a:bodyPr wrap="square">
            <a:spAutoFit/>
          </a:bodyPr>
          <a:lstStyle/>
          <a:p>
            <a:r>
              <a:rPr lang="cs-CZ" sz="2000" dirty="0" smtClean="0"/>
              <a:t>V obvodu na obrázku jsou zapojeny dva rezistory. První rezistor má odpor 50 </a:t>
            </a:r>
            <a:r>
              <a:rPr lang="el-GR" sz="2000" dirty="0" smtClean="0"/>
              <a:t>Ω</a:t>
            </a:r>
            <a:r>
              <a:rPr lang="cs-CZ" sz="2000" dirty="0" smtClean="0"/>
              <a:t>, druhý má odpor 100</a:t>
            </a:r>
            <a:r>
              <a:rPr lang="el-GR" sz="2000" dirty="0" smtClean="0"/>
              <a:t> Ω</a:t>
            </a:r>
            <a:r>
              <a:rPr lang="cs-CZ" sz="2000" dirty="0" smtClean="0"/>
              <a:t>. Napětí zdroje je 4,5 V.</a:t>
            </a:r>
          </a:p>
          <a:p>
            <a:r>
              <a:rPr lang="cs-CZ" sz="2000" dirty="0" smtClean="0"/>
              <a:t>1. Jak jsou rezistory zapojeny?</a:t>
            </a:r>
          </a:p>
          <a:p>
            <a:r>
              <a:rPr lang="cs-CZ" sz="2000" dirty="0" smtClean="0"/>
              <a:t>2. Nakresli schéma.</a:t>
            </a:r>
          </a:p>
          <a:p>
            <a:r>
              <a:rPr lang="cs-CZ" sz="2000" dirty="0" smtClean="0"/>
              <a:t>3. Vypočítej odpor obvodu.</a:t>
            </a:r>
          </a:p>
          <a:p>
            <a:r>
              <a:rPr lang="cs-CZ" sz="2000" dirty="0" smtClean="0"/>
              <a:t>4. Vypočítej proud,který prochází obvodem.</a:t>
            </a:r>
            <a:endParaRPr lang="cs-CZ" sz="2000" dirty="0"/>
          </a:p>
        </p:txBody>
      </p:sp>
      <p:sp>
        <p:nvSpPr>
          <p:cNvPr id="37" name="Obdélník 36"/>
          <p:cNvSpPr/>
          <p:nvPr/>
        </p:nvSpPr>
        <p:spPr>
          <a:xfrm>
            <a:off x="214282" y="3000372"/>
            <a:ext cx="6858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1. Rezistory  jsou zapojeny sériově.</a:t>
            </a:r>
            <a:endParaRPr lang="cs-CZ" sz="2400" dirty="0"/>
          </a:p>
        </p:txBody>
      </p:sp>
      <p:grpSp>
        <p:nvGrpSpPr>
          <p:cNvPr id="46" name="Skupina 45"/>
          <p:cNvGrpSpPr/>
          <p:nvPr/>
        </p:nvGrpSpPr>
        <p:grpSpPr>
          <a:xfrm>
            <a:off x="2857488" y="4214818"/>
            <a:ext cx="3500462" cy="1928825"/>
            <a:chOff x="2857488" y="4214818"/>
            <a:chExt cx="3500462" cy="1928825"/>
          </a:xfrm>
        </p:grpSpPr>
        <p:sp>
          <p:nvSpPr>
            <p:cNvPr id="15" name="Prstenec 14"/>
            <p:cNvSpPr/>
            <p:nvPr/>
          </p:nvSpPr>
          <p:spPr>
            <a:xfrm>
              <a:off x="3591046" y="5770799"/>
              <a:ext cx="52397" cy="53128"/>
            </a:xfrm>
            <a:prstGeom prst="donut">
              <a:avLst>
                <a:gd name="adj" fmla="val 5541"/>
              </a:avLst>
            </a:prstGeom>
            <a:solidFill>
              <a:schemeClr val="tx1"/>
            </a:solidFill>
            <a:ln>
              <a:solidFill>
                <a:srgbClr val="05050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cxnSp>
          <p:nvCxnSpPr>
            <p:cNvPr id="16" name="Přímá spojovací čára 15"/>
            <p:cNvCxnSpPr/>
            <p:nvPr/>
          </p:nvCxnSpPr>
          <p:spPr>
            <a:xfrm>
              <a:off x="3216783" y="5782947"/>
              <a:ext cx="418986" cy="33199"/>
            </a:xfrm>
            <a:prstGeom prst="line">
              <a:avLst/>
            </a:prstGeom>
            <a:ln w="381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>
              <a:off x="4705292" y="5834557"/>
              <a:ext cx="1437182" cy="1"/>
            </a:xfrm>
            <a:prstGeom prst="line">
              <a:avLst/>
            </a:prstGeom>
            <a:ln w="381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ovací čára 17"/>
            <p:cNvCxnSpPr/>
            <p:nvPr/>
          </p:nvCxnSpPr>
          <p:spPr>
            <a:xfrm rot="10800000">
              <a:off x="2857488" y="5823932"/>
              <a:ext cx="366755" cy="1181"/>
            </a:xfrm>
            <a:prstGeom prst="line">
              <a:avLst/>
            </a:prstGeom>
            <a:ln w="381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ovací čára 18"/>
            <p:cNvCxnSpPr/>
            <p:nvPr/>
          </p:nvCxnSpPr>
          <p:spPr>
            <a:xfrm rot="10800000">
              <a:off x="3643443" y="5823934"/>
              <a:ext cx="805209" cy="10624"/>
            </a:xfrm>
            <a:prstGeom prst="line">
              <a:avLst/>
            </a:prstGeom>
            <a:ln w="381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>
              <a:off x="4397326" y="4750747"/>
              <a:ext cx="564607" cy="1147"/>
            </a:xfrm>
            <a:prstGeom prst="line">
              <a:avLst/>
            </a:prstGeom>
            <a:ln w="381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>
              <a:off x="2857489" y="4750747"/>
              <a:ext cx="769918" cy="1147"/>
            </a:xfrm>
            <a:prstGeom prst="line">
              <a:avLst/>
            </a:prstGeom>
            <a:ln w="381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ovací čára 21"/>
            <p:cNvCxnSpPr/>
            <p:nvPr/>
          </p:nvCxnSpPr>
          <p:spPr>
            <a:xfrm rot="5400000" flipH="1" flipV="1">
              <a:off x="2327381" y="5291479"/>
              <a:ext cx="1061379" cy="1165"/>
            </a:xfrm>
            <a:prstGeom prst="line">
              <a:avLst/>
            </a:prstGeom>
            <a:ln w="381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ovací čára 22"/>
            <p:cNvCxnSpPr/>
            <p:nvPr/>
          </p:nvCxnSpPr>
          <p:spPr>
            <a:xfrm rot="5400000" flipH="1" flipV="1">
              <a:off x="5601150" y="5292070"/>
              <a:ext cx="1083811" cy="1163"/>
            </a:xfrm>
            <a:prstGeom prst="line">
              <a:avLst/>
            </a:prstGeom>
            <a:ln w="381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Přímá spojovací čára 23"/>
            <p:cNvCxnSpPr/>
            <p:nvPr/>
          </p:nvCxnSpPr>
          <p:spPr>
            <a:xfrm rot="5400000">
              <a:off x="4397049" y="5833413"/>
              <a:ext cx="309660" cy="1141"/>
            </a:xfrm>
            <a:prstGeom prst="line">
              <a:avLst/>
            </a:prstGeom>
            <a:ln w="47625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Přímá spojovací čára 24"/>
            <p:cNvCxnSpPr/>
            <p:nvPr/>
          </p:nvCxnSpPr>
          <p:spPr>
            <a:xfrm rot="5400000">
              <a:off x="4293548" y="5833985"/>
              <a:ext cx="618747" cy="570"/>
            </a:xfrm>
            <a:prstGeom prst="line">
              <a:avLst/>
            </a:prstGeom>
            <a:ln w="3175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římá spojovací čára 25"/>
            <p:cNvCxnSpPr/>
            <p:nvPr/>
          </p:nvCxnSpPr>
          <p:spPr>
            <a:xfrm>
              <a:off x="4243341" y="5834557"/>
              <a:ext cx="205312" cy="1147"/>
            </a:xfrm>
            <a:prstGeom prst="line">
              <a:avLst/>
            </a:prstGeom>
            <a:ln w="254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ovací čára 26"/>
            <p:cNvCxnSpPr/>
            <p:nvPr/>
          </p:nvCxnSpPr>
          <p:spPr>
            <a:xfrm rot="5400000">
              <a:off x="4499705" y="5833413"/>
              <a:ext cx="309660" cy="1141"/>
            </a:xfrm>
            <a:prstGeom prst="line">
              <a:avLst/>
            </a:prstGeom>
            <a:ln w="47625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ovací čára 27"/>
            <p:cNvCxnSpPr/>
            <p:nvPr/>
          </p:nvCxnSpPr>
          <p:spPr>
            <a:xfrm rot="5400000">
              <a:off x="4396204" y="5833985"/>
              <a:ext cx="618747" cy="570"/>
            </a:xfrm>
            <a:prstGeom prst="line">
              <a:avLst/>
            </a:prstGeom>
            <a:ln w="3175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ovací čára 20"/>
            <p:cNvCxnSpPr/>
            <p:nvPr/>
          </p:nvCxnSpPr>
          <p:spPr>
            <a:xfrm rot="5400000">
              <a:off x="4294393" y="5833413"/>
              <a:ext cx="309660" cy="1141"/>
            </a:xfrm>
            <a:prstGeom prst="line">
              <a:avLst/>
            </a:prstGeom>
            <a:ln w="47625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ovací čára 29"/>
            <p:cNvCxnSpPr/>
            <p:nvPr/>
          </p:nvCxnSpPr>
          <p:spPr>
            <a:xfrm rot="5400000">
              <a:off x="4190892" y="5833985"/>
              <a:ext cx="618747" cy="570"/>
            </a:xfrm>
            <a:prstGeom prst="line">
              <a:avLst/>
            </a:prstGeom>
            <a:ln w="3175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ovací čára 30"/>
            <p:cNvCxnSpPr/>
            <p:nvPr/>
          </p:nvCxnSpPr>
          <p:spPr>
            <a:xfrm>
              <a:off x="4705292" y="5834557"/>
              <a:ext cx="205312" cy="1147"/>
            </a:xfrm>
            <a:prstGeom prst="line">
              <a:avLst/>
            </a:prstGeom>
            <a:ln w="254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ovací čára 31"/>
            <p:cNvCxnSpPr/>
            <p:nvPr/>
          </p:nvCxnSpPr>
          <p:spPr>
            <a:xfrm>
              <a:off x="5731851" y="4750747"/>
              <a:ext cx="410623" cy="1147"/>
            </a:xfrm>
            <a:prstGeom prst="line">
              <a:avLst/>
            </a:prstGeom>
            <a:ln w="38100">
              <a:solidFill>
                <a:srgbClr val="050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bdélník 32"/>
            <p:cNvSpPr/>
            <p:nvPr/>
          </p:nvSpPr>
          <p:spPr>
            <a:xfrm>
              <a:off x="3627406" y="4647526"/>
              <a:ext cx="769918" cy="20644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" name="Obdélník 33"/>
            <p:cNvSpPr/>
            <p:nvPr/>
          </p:nvSpPr>
          <p:spPr>
            <a:xfrm>
              <a:off x="4961932" y="4647527"/>
              <a:ext cx="769918" cy="20644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" name="TextovéPole 34"/>
            <p:cNvSpPr txBox="1"/>
            <p:nvPr/>
          </p:nvSpPr>
          <p:spPr>
            <a:xfrm>
              <a:off x="3357554" y="4214818"/>
              <a:ext cx="15001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 smtClean="0"/>
                <a:t>R</a:t>
              </a:r>
              <a:r>
                <a:rPr lang="cs-CZ" sz="2400" dirty="0" smtClean="0">
                  <a:latin typeface="Corbel"/>
                </a:rPr>
                <a:t>₂ = 50</a:t>
              </a:r>
              <a:r>
                <a:rPr lang="el-GR" sz="2400" dirty="0" smtClean="0"/>
                <a:t> Ω</a:t>
              </a:r>
              <a:r>
                <a:rPr lang="cs-CZ" sz="2400" dirty="0" smtClean="0"/>
                <a:t>.</a:t>
              </a:r>
              <a:endParaRPr lang="cs-CZ" sz="2400" dirty="0"/>
            </a:p>
          </p:txBody>
        </p:sp>
        <p:sp>
          <p:nvSpPr>
            <p:cNvPr id="36" name="TextovéPole 35"/>
            <p:cNvSpPr txBox="1"/>
            <p:nvPr/>
          </p:nvSpPr>
          <p:spPr>
            <a:xfrm>
              <a:off x="4857752" y="4214819"/>
              <a:ext cx="15001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 smtClean="0"/>
                <a:t>R</a:t>
              </a:r>
              <a:r>
                <a:rPr lang="cs-CZ" sz="2400" dirty="0" smtClean="0">
                  <a:latin typeface="Corbel"/>
                </a:rPr>
                <a:t>₁= 100</a:t>
              </a:r>
              <a:r>
                <a:rPr lang="el-GR" sz="2400" dirty="0" smtClean="0"/>
                <a:t> Ω</a:t>
              </a:r>
              <a:endParaRPr lang="cs-CZ" sz="2400" dirty="0"/>
            </a:p>
          </p:txBody>
        </p:sp>
        <p:sp>
          <p:nvSpPr>
            <p:cNvPr id="63" name="TextovéPole 62"/>
            <p:cNvSpPr txBox="1"/>
            <p:nvPr/>
          </p:nvSpPr>
          <p:spPr>
            <a:xfrm>
              <a:off x="4786314" y="5214950"/>
              <a:ext cx="10715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U = 4,5 V</a:t>
              </a:r>
              <a:endParaRPr lang="cs-CZ" dirty="0"/>
            </a:p>
          </p:txBody>
        </p:sp>
      </p:grpSp>
      <p:sp>
        <p:nvSpPr>
          <p:cNvPr id="64" name="Obdélník 63"/>
          <p:cNvSpPr/>
          <p:nvPr/>
        </p:nvSpPr>
        <p:spPr>
          <a:xfrm>
            <a:off x="285720" y="4286256"/>
            <a:ext cx="13821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/>
              <a:t>2.  Schéma:</a:t>
            </a:r>
            <a:endParaRPr lang="cs-CZ" sz="2000" dirty="0"/>
          </a:p>
        </p:txBody>
      </p:sp>
      <p:grpSp>
        <p:nvGrpSpPr>
          <p:cNvPr id="40" name="Skupina 39"/>
          <p:cNvGrpSpPr/>
          <p:nvPr/>
        </p:nvGrpSpPr>
        <p:grpSpPr>
          <a:xfrm>
            <a:off x="7358082" y="1000108"/>
            <a:ext cx="1414466" cy="914400"/>
            <a:chOff x="7358082" y="1571612"/>
            <a:chExt cx="914400" cy="914400"/>
          </a:xfrm>
        </p:grpSpPr>
        <p:sp>
          <p:nvSpPr>
            <p:cNvPr id="41" name="12cípá hvězda 40"/>
            <p:cNvSpPr/>
            <p:nvPr/>
          </p:nvSpPr>
          <p:spPr>
            <a:xfrm>
              <a:off x="7358082" y="1571612"/>
              <a:ext cx="914400" cy="914400"/>
            </a:xfrm>
            <a:prstGeom prst="star12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" name="TextovéPole 41"/>
            <p:cNvSpPr txBox="1"/>
            <p:nvPr/>
          </p:nvSpPr>
          <p:spPr>
            <a:xfrm>
              <a:off x="7500958" y="1785927"/>
              <a:ext cx="642942" cy="369332"/>
            </a:xfrm>
            <a:prstGeom prst="rect">
              <a:avLst/>
            </a:prstGeom>
            <a:solidFill>
              <a:srgbClr val="0000FF"/>
            </a:solidFill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solidFill>
                    <a:schemeClr val="bg1"/>
                  </a:solidFill>
                </a:rPr>
                <a:t>Úkoly</a:t>
              </a:r>
              <a:endParaRPr lang="cs-CZ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481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6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oz 001.jpg"/>
          <p:cNvPicPr>
            <a:picLocks noChangeAspect="1"/>
          </p:cNvPicPr>
          <p:nvPr/>
        </p:nvPicPr>
        <p:blipFill>
          <a:blip r:embed="rId2" cstate="print"/>
          <a:srcRect l="3659"/>
          <a:stretch>
            <a:fillRect/>
          </a:stretch>
        </p:blipFill>
        <p:spPr>
          <a:xfrm>
            <a:off x="5500694" y="1857364"/>
            <a:ext cx="3500462" cy="2064513"/>
          </a:xfrm>
          <a:prstGeom prst="rect">
            <a:avLst/>
          </a:prstGeom>
        </p:spPr>
      </p:pic>
      <p:sp>
        <p:nvSpPr>
          <p:cNvPr id="13" name="Obdélník 12"/>
          <p:cNvSpPr/>
          <p:nvPr/>
        </p:nvSpPr>
        <p:spPr>
          <a:xfrm>
            <a:off x="285720" y="142852"/>
            <a:ext cx="8643998" cy="1384995"/>
          </a:xfrm>
          <a:prstGeom prst="rect">
            <a:avLst/>
          </a:prstGeom>
          <a:solidFill>
            <a:srgbClr val="00CCFF"/>
          </a:solidFill>
        </p:spPr>
        <p:txBody>
          <a:bodyPr wrap="square">
            <a:spAutoFit/>
          </a:bodyPr>
          <a:lstStyle/>
          <a:p>
            <a:r>
              <a:rPr lang="cs-CZ" sz="2400" dirty="0" smtClean="0"/>
              <a:t>Pokračování </a:t>
            </a:r>
            <a:r>
              <a:rPr lang="cs-CZ" sz="2000" dirty="0" smtClean="0"/>
              <a:t>- V obvodu na obrázku jsou zapojeny dva rezistory. První rezistor má odpor 50 </a:t>
            </a:r>
            <a:r>
              <a:rPr lang="el-GR" sz="2000" dirty="0" smtClean="0"/>
              <a:t>Ω</a:t>
            </a:r>
            <a:r>
              <a:rPr lang="cs-CZ" sz="2000" dirty="0" smtClean="0"/>
              <a:t>, druhý má odpor 100</a:t>
            </a:r>
            <a:r>
              <a:rPr lang="el-GR" sz="2000" dirty="0" smtClean="0"/>
              <a:t> Ω</a:t>
            </a:r>
            <a:r>
              <a:rPr lang="cs-CZ" sz="2000" dirty="0" smtClean="0"/>
              <a:t>. Napětí zdroje je 4,5 V.</a:t>
            </a:r>
          </a:p>
          <a:p>
            <a:r>
              <a:rPr lang="cs-CZ" sz="2000" dirty="0" smtClean="0"/>
              <a:t>3. Vypočítej odpor obvodu.</a:t>
            </a:r>
          </a:p>
          <a:p>
            <a:r>
              <a:rPr lang="cs-CZ" sz="2000" dirty="0" smtClean="0"/>
              <a:t>4. Vypočítej proud, který prochází obvodem.</a:t>
            </a:r>
            <a:endParaRPr lang="cs-CZ" sz="2000" dirty="0"/>
          </a:p>
        </p:txBody>
      </p:sp>
      <p:sp>
        <p:nvSpPr>
          <p:cNvPr id="38" name="Obdélník 37"/>
          <p:cNvSpPr/>
          <p:nvPr/>
        </p:nvSpPr>
        <p:spPr>
          <a:xfrm>
            <a:off x="285720" y="1643050"/>
            <a:ext cx="850112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Rezistory jsou zapojeny sériově. Odpor R = </a:t>
            </a:r>
            <a:r>
              <a:rPr lang="cs-CZ" sz="2000" dirty="0" err="1" smtClean="0"/>
              <a:t>R</a:t>
            </a:r>
            <a:r>
              <a:rPr lang="cs-CZ" sz="2000" dirty="0" smtClean="0">
                <a:latin typeface="Corbel"/>
              </a:rPr>
              <a:t>₁ + </a:t>
            </a:r>
            <a:r>
              <a:rPr lang="cs-CZ" sz="2000" dirty="0" err="1" smtClean="0">
                <a:latin typeface="Corbel"/>
              </a:rPr>
              <a:t>R</a:t>
            </a:r>
            <a:r>
              <a:rPr lang="cs-CZ" sz="2000" dirty="0" smtClean="0">
                <a:latin typeface="Corbel"/>
              </a:rPr>
              <a:t>₂</a:t>
            </a:r>
            <a:endParaRPr lang="cs-CZ" sz="2000" dirty="0" smtClean="0"/>
          </a:p>
          <a:p>
            <a:r>
              <a:rPr lang="cs-CZ" sz="2000" dirty="0" smtClean="0"/>
              <a:t>3.    R</a:t>
            </a:r>
            <a:r>
              <a:rPr lang="cs-CZ" sz="2000" dirty="0" smtClean="0">
                <a:latin typeface="Corbel"/>
              </a:rPr>
              <a:t>₁ = 100</a:t>
            </a:r>
            <a:r>
              <a:rPr lang="el-GR" sz="2000" dirty="0" smtClean="0"/>
              <a:t> Ω</a:t>
            </a:r>
            <a:endParaRPr lang="cs-CZ" sz="2000" dirty="0" smtClean="0"/>
          </a:p>
          <a:p>
            <a:r>
              <a:rPr lang="cs-CZ" sz="2000" dirty="0" smtClean="0"/>
              <a:t>        R</a:t>
            </a:r>
            <a:r>
              <a:rPr lang="cs-CZ" sz="2000" dirty="0" smtClean="0">
                <a:latin typeface="Corbel"/>
              </a:rPr>
              <a:t>₂ = 50</a:t>
            </a:r>
            <a:r>
              <a:rPr lang="el-GR" sz="2000" dirty="0" smtClean="0"/>
              <a:t> Ω</a:t>
            </a:r>
            <a:endParaRPr lang="cs-CZ" sz="2000" dirty="0" smtClean="0"/>
          </a:p>
          <a:p>
            <a:r>
              <a:rPr lang="cs-CZ" sz="2000" dirty="0" smtClean="0"/>
              <a:t>        </a:t>
            </a:r>
            <a:r>
              <a:rPr lang="cs-CZ" sz="2000" u="sng" dirty="0" smtClean="0"/>
              <a:t>R = ?        .</a:t>
            </a:r>
          </a:p>
          <a:p>
            <a:r>
              <a:rPr lang="cs-CZ" sz="2000" dirty="0" smtClean="0"/>
              <a:t>        R = </a:t>
            </a:r>
            <a:r>
              <a:rPr lang="cs-CZ" sz="2000" dirty="0" err="1" smtClean="0"/>
              <a:t>R</a:t>
            </a:r>
            <a:r>
              <a:rPr lang="cs-CZ" sz="2000" dirty="0" smtClean="0">
                <a:latin typeface="Corbel"/>
              </a:rPr>
              <a:t>₁ + </a:t>
            </a:r>
            <a:r>
              <a:rPr lang="cs-CZ" sz="2000" dirty="0" err="1" smtClean="0">
                <a:latin typeface="Corbel"/>
              </a:rPr>
              <a:t>R</a:t>
            </a:r>
            <a:r>
              <a:rPr lang="cs-CZ" sz="2000" dirty="0" smtClean="0">
                <a:latin typeface="Corbel"/>
              </a:rPr>
              <a:t>₂</a:t>
            </a:r>
          </a:p>
          <a:p>
            <a:r>
              <a:rPr lang="cs-CZ" sz="2000" dirty="0" smtClean="0">
                <a:latin typeface="Corbel"/>
              </a:rPr>
              <a:t>         R = 100 + 50</a:t>
            </a:r>
          </a:p>
          <a:p>
            <a:r>
              <a:rPr lang="cs-CZ" sz="2000" dirty="0" smtClean="0">
                <a:latin typeface="Corbel"/>
              </a:rPr>
              <a:t>         R = 150 (</a:t>
            </a:r>
            <a:r>
              <a:rPr lang="el-GR" sz="2000" dirty="0" smtClean="0"/>
              <a:t>Ω</a:t>
            </a:r>
            <a:r>
              <a:rPr lang="cs-CZ" sz="2000" dirty="0" smtClean="0"/>
              <a:t>)  </a:t>
            </a:r>
          </a:p>
          <a:p>
            <a:r>
              <a:rPr lang="cs-CZ" sz="2000" dirty="0" smtClean="0"/>
              <a:t>       </a:t>
            </a:r>
            <a:r>
              <a:rPr lang="cs-CZ" sz="2400" u="sng" dirty="0" smtClean="0"/>
              <a:t>Odpor obvodu je 150 </a:t>
            </a:r>
            <a:r>
              <a:rPr lang="el-GR" sz="2400" u="sng" dirty="0" smtClean="0"/>
              <a:t>Ω</a:t>
            </a:r>
            <a:r>
              <a:rPr lang="cs-CZ" sz="2400" u="sng" dirty="0" smtClean="0"/>
              <a:t>.</a:t>
            </a:r>
            <a:r>
              <a:rPr lang="cs-CZ" sz="2000" u="sng" dirty="0" smtClean="0"/>
              <a:t> </a:t>
            </a:r>
            <a:r>
              <a:rPr lang="cs-CZ" sz="2000" dirty="0" smtClean="0"/>
              <a:t>  </a:t>
            </a:r>
          </a:p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9" name="Obdélník 38"/>
          <p:cNvSpPr/>
          <p:nvPr/>
        </p:nvSpPr>
        <p:spPr>
          <a:xfrm>
            <a:off x="285720" y="4500570"/>
            <a:ext cx="8501122" cy="23083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eriod" startAt="4"/>
            </a:pPr>
            <a:r>
              <a:rPr lang="cs-CZ" sz="2000" dirty="0" smtClean="0"/>
              <a:t>(Proud v obvodu je všude stejný; I = </a:t>
            </a:r>
            <a:r>
              <a:rPr lang="cs-CZ" sz="2000" dirty="0" err="1" smtClean="0"/>
              <a:t>I</a:t>
            </a:r>
            <a:r>
              <a:rPr lang="cs-CZ" sz="2000" dirty="0" smtClean="0">
                <a:latin typeface="Corbel"/>
              </a:rPr>
              <a:t>₁= </a:t>
            </a:r>
            <a:r>
              <a:rPr lang="cs-CZ" sz="2000" dirty="0" err="1" smtClean="0">
                <a:latin typeface="Corbel"/>
              </a:rPr>
              <a:t>I</a:t>
            </a:r>
            <a:r>
              <a:rPr lang="cs-CZ" sz="2000" dirty="0" smtClean="0">
                <a:latin typeface="Corbel"/>
              </a:rPr>
              <a:t>₂</a:t>
            </a:r>
            <a:r>
              <a:rPr lang="cs-CZ" sz="2000" dirty="0" smtClean="0"/>
              <a:t>)</a:t>
            </a:r>
          </a:p>
          <a:p>
            <a:pPr marL="342900" indent="-342900"/>
            <a:r>
              <a:rPr lang="cs-CZ" sz="2000" dirty="0" smtClean="0"/>
              <a:t>	 R = 150 </a:t>
            </a:r>
            <a:r>
              <a:rPr lang="el-GR" sz="2000" dirty="0" smtClean="0"/>
              <a:t>Ω</a:t>
            </a:r>
            <a:endParaRPr lang="cs-CZ" sz="2000" dirty="0" smtClean="0"/>
          </a:p>
          <a:p>
            <a:pPr marL="342900" indent="-342900"/>
            <a:r>
              <a:rPr lang="cs-CZ" sz="2000" dirty="0" smtClean="0"/>
              <a:t>	 U = 4,5 V</a:t>
            </a:r>
          </a:p>
          <a:p>
            <a:r>
              <a:rPr lang="cs-CZ" sz="2000" dirty="0" smtClean="0"/>
              <a:t>        </a:t>
            </a:r>
            <a:r>
              <a:rPr lang="cs-CZ" sz="2000" u="sng" dirty="0" smtClean="0"/>
              <a:t>I = ? </a:t>
            </a:r>
          </a:p>
          <a:p>
            <a:r>
              <a:rPr lang="cs-CZ" sz="2000" dirty="0" smtClean="0"/>
              <a:t>        I = U : R;   I = 4,5: 150;  I = 0,03 (A) </a:t>
            </a:r>
          </a:p>
          <a:p>
            <a:r>
              <a:rPr lang="cs-CZ" sz="2400" dirty="0" smtClean="0"/>
              <a:t>      </a:t>
            </a:r>
            <a:r>
              <a:rPr lang="cs-CZ" sz="2400" u="sng" dirty="0" smtClean="0"/>
              <a:t>Proud v obou rezistorech je 0,03 A.</a:t>
            </a:r>
            <a:r>
              <a:rPr lang="cs-CZ" sz="2400" dirty="0" smtClean="0"/>
              <a:t>          </a:t>
            </a:r>
          </a:p>
          <a:p>
            <a:r>
              <a:rPr lang="cs-CZ" sz="2000" dirty="0" smtClean="0"/>
              <a:t> </a:t>
            </a:r>
            <a:endParaRPr lang="cs-CZ" sz="2000" dirty="0"/>
          </a:p>
        </p:txBody>
      </p:sp>
      <p:grpSp>
        <p:nvGrpSpPr>
          <p:cNvPr id="4" name="Skupina 39"/>
          <p:cNvGrpSpPr/>
          <p:nvPr/>
        </p:nvGrpSpPr>
        <p:grpSpPr>
          <a:xfrm>
            <a:off x="7429520" y="500042"/>
            <a:ext cx="1414466" cy="914400"/>
            <a:chOff x="7358082" y="1571612"/>
            <a:chExt cx="914400" cy="914400"/>
          </a:xfrm>
        </p:grpSpPr>
        <p:sp>
          <p:nvSpPr>
            <p:cNvPr id="41" name="12cípá hvězda 40"/>
            <p:cNvSpPr/>
            <p:nvPr/>
          </p:nvSpPr>
          <p:spPr>
            <a:xfrm>
              <a:off x="7358082" y="1571612"/>
              <a:ext cx="914400" cy="914400"/>
            </a:xfrm>
            <a:prstGeom prst="star12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" name="TextovéPole 41"/>
            <p:cNvSpPr txBox="1"/>
            <p:nvPr/>
          </p:nvSpPr>
          <p:spPr>
            <a:xfrm>
              <a:off x="7500958" y="1785927"/>
              <a:ext cx="642942" cy="369332"/>
            </a:xfrm>
            <a:prstGeom prst="rect">
              <a:avLst/>
            </a:prstGeom>
            <a:solidFill>
              <a:srgbClr val="0000FF"/>
            </a:solidFill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solidFill>
                    <a:schemeClr val="bg1"/>
                  </a:solidFill>
                </a:rPr>
                <a:t>Úkoly</a:t>
              </a:r>
              <a:endParaRPr lang="cs-CZ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Obdélník 8"/>
          <p:cNvSpPr/>
          <p:nvPr/>
        </p:nvSpPr>
        <p:spPr>
          <a:xfrm>
            <a:off x="285720" y="142852"/>
            <a:ext cx="1714512" cy="461665"/>
          </a:xfrm>
          <a:prstGeom prst="rect">
            <a:avLst/>
          </a:prstGeom>
          <a:solidFill>
            <a:srgbClr val="0000FF"/>
          </a:solidFill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</a:rPr>
              <a:t>Pokračování</a:t>
            </a:r>
            <a:endParaRPr lang="cs-CZ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416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20621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/>
              <a:t>Rezistory o odporech 20 </a:t>
            </a:r>
            <a:r>
              <a:rPr lang="el-GR" sz="3200" dirty="0" smtClean="0"/>
              <a:t>Ω</a:t>
            </a:r>
            <a:r>
              <a:rPr lang="cs-CZ" sz="3200" dirty="0" smtClean="0"/>
              <a:t> a 30 </a:t>
            </a:r>
            <a:r>
              <a:rPr lang="el-GR" sz="3200" dirty="0" smtClean="0"/>
              <a:t>Ω</a:t>
            </a:r>
            <a:r>
              <a:rPr lang="cs-CZ" sz="3200" dirty="0" smtClean="0"/>
              <a:t> jsou zapojeny                         za sebou. Napětí na zdroji je 100 V. Vypočítej napětí na prvním rezistoru, druhém rezistoru, celkový odpor a proud procházející obvodem.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0" y="2663333"/>
            <a:ext cx="2771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U= 100 V</a:t>
            </a:r>
          </a:p>
          <a:p>
            <a:r>
              <a:rPr lang="cs-CZ" sz="2800" dirty="0" smtClean="0"/>
              <a:t>R</a:t>
            </a:r>
            <a:r>
              <a:rPr lang="cs-CZ" sz="2800" baseline="-25000" dirty="0" smtClean="0"/>
              <a:t>1</a:t>
            </a:r>
            <a:r>
              <a:rPr lang="cs-CZ" sz="2800" dirty="0" smtClean="0"/>
              <a:t>= 20 </a:t>
            </a:r>
            <a:r>
              <a:rPr lang="el-GR" sz="2800" dirty="0" smtClean="0"/>
              <a:t>Ω</a:t>
            </a:r>
            <a:endParaRPr lang="cs-CZ" sz="2800" dirty="0" smtClean="0"/>
          </a:p>
          <a:p>
            <a:r>
              <a:rPr lang="cs-CZ" sz="2800" u="sng" dirty="0" smtClean="0"/>
              <a:t>R</a:t>
            </a:r>
            <a:r>
              <a:rPr lang="cs-CZ" sz="2800" u="sng" baseline="-25000" dirty="0" smtClean="0"/>
              <a:t>2</a:t>
            </a:r>
            <a:r>
              <a:rPr lang="cs-CZ" sz="2800" u="sng" dirty="0" smtClean="0"/>
              <a:t>= 30 </a:t>
            </a:r>
            <a:r>
              <a:rPr lang="el-GR" sz="2800" u="sng" dirty="0" smtClean="0"/>
              <a:t>Ω</a:t>
            </a:r>
            <a:endParaRPr lang="cs-CZ" sz="2800" u="sng" dirty="0" smtClean="0"/>
          </a:p>
          <a:p>
            <a:endParaRPr lang="cs-CZ" sz="2800" u="sng" dirty="0" smtClean="0"/>
          </a:p>
          <a:p>
            <a:endParaRPr lang="cs-CZ" sz="2800" u="sng" dirty="0" smtClean="0"/>
          </a:p>
          <a:p>
            <a:r>
              <a:rPr lang="cs-CZ" sz="2800" b="1" dirty="0" smtClean="0"/>
              <a:t>R</a:t>
            </a:r>
            <a:r>
              <a:rPr lang="cs-CZ" sz="2800" b="1" baseline="-25000" dirty="0" smtClean="0"/>
              <a:t> </a:t>
            </a:r>
            <a:r>
              <a:rPr lang="cs-CZ" sz="2800" b="1" dirty="0" smtClean="0"/>
              <a:t>= ? </a:t>
            </a:r>
            <a:r>
              <a:rPr lang="el-GR" sz="2800" b="1" dirty="0" smtClean="0"/>
              <a:t>Ω</a:t>
            </a:r>
            <a:endParaRPr lang="cs-CZ" sz="2800" b="1" dirty="0" smtClean="0"/>
          </a:p>
          <a:p>
            <a:r>
              <a:rPr lang="cs-CZ" sz="2800" dirty="0" smtClean="0"/>
              <a:t>R = R</a:t>
            </a:r>
            <a:r>
              <a:rPr lang="cs-CZ" sz="2800" baseline="-25000" dirty="0" smtClean="0"/>
              <a:t>1</a:t>
            </a:r>
            <a:r>
              <a:rPr lang="cs-CZ" sz="2800" dirty="0" smtClean="0"/>
              <a:t> + R</a:t>
            </a:r>
            <a:r>
              <a:rPr lang="cs-CZ" sz="2800" baseline="-25000" dirty="0" smtClean="0"/>
              <a:t>2</a:t>
            </a:r>
          </a:p>
          <a:p>
            <a:r>
              <a:rPr lang="cs-CZ" sz="2800" dirty="0" smtClean="0"/>
              <a:t>R = (20 + 30) </a:t>
            </a:r>
            <a:r>
              <a:rPr lang="el-GR" sz="2800" dirty="0" smtClean="0"/>
              <a:t>Ω</a:t>
            </a:r>
            <a:endParaRPr lang="cs-CZ" sz="2800" dirty="0" smtClean="0"/>
          </a:p>
          <a:p>
            <a:r>
              <a:rPr lang="cs-CZ" sz="2800" b="1" dirty="0" smtClean="0">
                <a:solidFill>
                  <a:srgbClr val="FF0000"/>
                </a:solidFill>
              </a:rPr>
              <a:t>R = 50 </a:t>
            </a:r>
            <a:r>
              <a:rPr lang="el-GR" sz="2800" b="1" dirty="0" smtClean="0">
                <a:solidFill>
                  <a:srgbClr val="FF0000"/>
                </a:solidFill>
              </a:rPr>
              <a:t>Ω</a:t>
            </a:r>
            <a:endParaRPr lang="cs-CZ" sz="2800" b="1" baseline="-25000" dirty="0" smtClean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123728" y="2924944"/>
            <a:ext cx="23042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/>
              <a:t>I</a:t>
            </a:r>
            <a:r>
              <a:rPr lang="cs-CZ" sz="2800" b="1" baseline="-25000" dirty="0" smtClean="0"/>
              <a:t> </a:t>
            </a:r>
            <a:r>
              <a:rPr lang="cs-CZ" sz="2800" b="1" dirty="0" smtClean="0"/>
              <a:t>= ? A</a:t>
            </a:r>
          </a:p>
          <a:p>
            <a:r>
              <a:rPr lang="cs-CZ" sz="2800" dirty="0" smtClean="0"/>
              <a:t>I = U : R</a:t>
            </a:r>
            <a:endParaRPr lang="cs-CZ" sz="2800" baseline="-25000" dirty="0" smtClean="0"/>
          </a:p>
          <a:p>
            <a:r>
              <a:rPr lang="cs-CZ" sz="2800" dirty="0" smtClean="0"/>
              <a:t>I = 100 : 50 </a:t>
            </a:r>
          </a:p>
          <a:p>
            <a:r>
              <a:rPr lang="cs-CZ" sz="2800" b="1" dirty="0" smtClean="0">
                <a:solidFill>
                  <a:srgbClr val="FF0000"/>
                </a:solidFill>
              </a:rPr>
              <a:t>I = 2 A = I</a:t>
            </a:r>
            <a:r>
              <a:rPr lang="cs-CZ" sz="2800" b="1" baseline="-25000" dirty="0" smtClean="0">
                <a:solidFill>
                  <a:srgbClr val="FF0000"/>
                </a:solidFill>
              </a:rPr>
              <a:t>1</a:t>
            </a:r>
            <a:r>
              <a:rPr lang="cs-CZ" sz="2800" b="1" dirty="0" smtClean="0">
                <a:solidFill>
                  <a:srgbClr val="FF0000"/>
                </a:solidFill>
              </a:rPr>
              <a:t> = I</a:t>
            </a:r>
            <a:r>
              <a:rPr lang="cs-CZ" sz="2800" b="1" baseline="-25000" dirty="0" smtClean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" name="Obdélník 4"/>
          <p:cNvSpPr/>
          <p:nvPr/>
        </p:nvSpPr>
        <p:spPr>
          <a:xfrm>
            <a:off x="4139952" y="4869160"/>
            <a:ext cx="23762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/>
              <a:t>U</a:t>
            </a:r>
            <a:r>
              <a:rPr lang="cs-CZ" sz="2800" b="1" baseline="-25000" dirty="0" smtClean="0"/>
              <a:t>1 </a:t>
            </a:r>
            <a:r>
              <a:rPr lang="cs-CZ" sz="2800" b="1" dirty="0" smtClean="0"/>
              <a:t>= ? V</a:t>
            </a:r>
          </a:p>
          <a:p>
            <a:r>
              <a:rPr lang="cs-CZ" sz="2800" dirty="0" smtClean="0"/>
              <a:t>U</a:t>
            </a:r>
            <a:r>
              <a:rPr lang="cs-CZ" sz="2800" baseline="-25000" dirty="0" smtClean="0"/>
              <a:t>1</a:t>
            </a:r>
            <a:r>
              <a:rPr lang="cs-CZ" sz="2800" dirty="0" smtClean="0"/>
              <a:t> = R</a:t>
            </a:r>
            <a:r>
              <a:rPr lang="cs-CZ" sz="2800" baseline="-25000" dirty="0" smtClean="0"/>
              <a:t>1</a:t>
            </a:r>
            <a:r>
              <a:rPr lang="cs-CZ" sz="2800" dirty="0" smtClean="0"/>
              <a:t> . I</a:t>
            </a:r>
            <a:r>
              <a:rPr lang="cs-CZ" sz="2800" baseline="-25000" dirty="0" smtClean="0"/>
              <a:t>1</a:t>
            </a:r>
          </a:p>
          <a:p>
            <a:r>
              <a:rPr lang="cs-CZ" sz="2800" dirty="0" smtClean="0"/>
              <a:t>U</a:t>
            </a:r>
            <a:r>
              <a:rPr lang="cs-CZ" sz="2800" baseline="-25000" dirty="0" smtClean="0"/>
              <a:t>1</a:t>
            </a:r>
            <a:r>
              <a:rPr lang="cs-CZ" sz="2800" dirty="0" smtClean="0"/>
              <a:t> = 20 . 2 V</a:t>
            </a:r>
          </a:p>
          <a:p>
            <a:r>
              <a:rPr lang="cs-CZ" sz="2800" b="1" dirty="0" smtClean="0">
                <a:solidFill>
                  <a:srgbClr val="FF0000"/>
                </a:solidFill>
              </a:rPr>
              <a:t>U</a:t>
            </a:r>
            <a:r>
              <a:rPr lang="cs-CZ" sz="2800" b="1" baseline="-25000" dirty="0" smtClean="0">
                <a:solidFill>
                  <a:srgbClr val="FF0000"/>
                </a:solidFill>
              </a:rPr>
              <a:t>1</a:t>
            </a:r>
            <a:r>
              <a:rPr lang="cs-CZ" sz="2800" b="1" dirty="0" smtClean="0">
                <a:solidFill>
                  <a:srgbClr val="FF0000"/>
                </a:solidFill>
              </a:rPr>
              <a:t> = 40 V</a:t>
            </a:r>
            <a:endParaRPr lang="cs-CZ" sz="2800" b="1" baseline="-25000" dirty="0" smtClean="0">
              <a:solidFill>
                <a:srgbClr val="FF000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804248" y="2924944"/>
            <a:ext cx="23397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/>
              <a:t>U</a:t>
            </a:r>
            <a:r>
              <a:rPr lang="cs-CZ" sz="2800" b="1" baseline="-25000" dirty="0" smtClean="0"/>
              <a:t>2 </a:t>
            </a:r>
            <a:r>
              <a:rPr lang="cs-CZ" sz="2800" b="1" dirty="0" smtClean="0"/>
              <a:t>= ? V</a:t>
            </a:r>
          </a:p>
          <a:p>
            <a:r>
              <a:rPr lang="cs-CZ" sz="2800" dirty="0" smtClean="0"/>
              <a:t>U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 = R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 . I</a:t>
            </a:r>
            <a:r>
              <a:rPr lang="cs-CZ" sz="2800" baseline="-25000" dirty="0" smtClean="0"/>
              <a:t>2</a:t>
            </a:r>
          </a:p>
          <a:p>
            <a:r>
              <a:rPr lang="cs-CZ" sz="2800" dirty="0" smtClean="0"/>
              <a:t>U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 = 30 . 2 V</a:t>
            </a:r>
          </a:p>
          <a:p>
            <a:r>
              <a:rPr lang="cs-CZ" sz="2800" b="1" dirty="0" smtClean="0">
                <a:solidFill>
                  <a:srgbClr val="FF0000"/>
                </a:solidFill>
              </a:rPr>
              <a:t>U</a:t>
            </a:r>
            <a:r>
              <a:rPr lang="cs-CZ" sz="2800" b="1" baseline="-25000" dirty="0" smtClean="0">
                <a:solidFill>
                  <a:srgbClr val="FF0000"/>
                </a:solidFill>
              </a:rPr>
              <a:t>2</a:t>
            </a:r>
            <a:r>
              <a:rPr lang="cs-CZ" sz="2800" b="1" dirty="0" smtClean="0">
                <a:solidFill>
                  <a:srgbClr val="FF0000"/>
                </a:solidFill>
              </a:rPr>
              <a:t> = 60 V</a:t>
            </a:r>
            <a:endParaRPr lang="cs-CZ" sz="2800" b="1" baseline="-25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20621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/>
              <a:t>Rezistory o odporech 200 </a:t>
            </a:r>
            <a:r>
              <a:rPr lang="el-GR" sz="3200" dirty="0" smtClean="0"/>
              <a:t>Ω</a:t>
            </a:r>
            <a:r>
              <a:rPr lang="cs-CZ" sz="3200" dirty="0" smtClean="0"/>
              <a:t> a 600 </a:t>
            </a:r>
            <a:r>
              <a:rPr lang="el-GR" sz="3200" dirty="0" smtClean="0"/>
              <a:t>Ω</a:t>
            </a:r>
            <a:r>
              <a:rPr lang="cs-CZ" sz="3200" dirty="0" smtClean="0"/>
              <a:t> jsou zapojeny                   za sebou. Napětí na prvním rezistoru je 3 V. Vypočítej napětí na druhém rezistoru, napětí na zdroji, celkový odpor a proud procházející obvodem.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0" y="2276872"/>
            <a:ext cx="32038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U</a:t>
            </a:r>
            <a:r>
              <a:rPr lang="cs-CZ" sz="2800" baseline="-25000" dirty="0" smtClean="0"/>
              <a:t>1</a:t>
            </a:r>
            <a:r>
              <a:rPr lang="cs-CZ" sz="2800" dirty="0" smtClean="0"/>
              <a:t>= 3 V</a:t>
            </a:r>
          </a:p>
          <a:p>
            <a:r>
              <a:rPr lang="cs-CZ" sz="2800" dirty="0" smtClean="0"/>
              <a:t>R</a:t>
            </a:r>
            <a:r>
              <a:rPr lang="cs-CZ" sz="2800" baseline="-25000" dirty="0" smtClean="0"/>
              <a:t>1</a:t>
            </a:r>
            <a:r>
              <a:rPr lang="cs-CZ" sz="2800" dirty="0" smtClean="0"/>
              <a:t>= 200 </a:t>
            </a:r>
            <a:r>
              <a:rPr lang="el-GR" sz="2800" dirty="0" smtClean="0"/>
              <a:t>Ω</a:t>
            </a:r>
            <a:endParaRPr lang="cs-CZ" sz="2800" dirty="0" smtClean="0"/>
          </a:p>
          <a:p>
            <a:r>
              <a:rPr lang="cs-CZ" sz="2800" u="sng" dirty="0" smtClean="0"/>
              <a:t>R</a:t>
            </a:r>
            <a:r>
              <a:rPr lang="cs-CZ" sz="2800" u="sng" baseline="-25000" dirty="0" smtClean="0"/>
              <a:t>2</a:t>
            </a:r>
            <a:r>
              <a:rPr lang="cs-CZ" sz="2800" u="sng" dirty="0" smtClean="0"/>
              <a:t>= 600 </a:t>
            </a:r>
            <a:r>
              <a:rPr lang="el-GR" sz="2800" u="sng" dirty="0" smtClean="0"/>
              <a:t>Ω</a:t>
            </a:r>
            <a:endParaRPr lang="cs-CZ" sz="2800" u="sng" dirty="0" smtClean="0"/>
          </a:p>
          <a:p>
            <a:endParaRPr lang="cs-CZ" sz="2800" u="sng" dirty="0" smtClean="0"/>
          </a:p>
          <a:p>
            <a:endParaRPr lang="cs-CZ" sz="2800" u="sng" dirty="0" smtClean="0"/>
          </a:p>
          <a:p>
            <a:r>
              <a:rPr lang="cs-CZ" sz="2800" b="1" dirty="0" smtClean="0"/>
              <a:t>I</a:t>
            </a:r>
            <a:r>
              <a:rPr lang="cs-CZ" sz="2800" b="1" baseline="-25000" dirty="0" smtClean="0"/>
              <a:t>1 </a:t>
            </a:r>
            <a:r>
              <a:rPr lang="cs-CZ" sz="2800" b="1" dirty="0" smtClean="0"/>
              <a:t>= ? A</a:t>
            </a:r>
          </a:p>
          <a:p>
            <a:r>
              <a:rPr lang="cs-CZ" sz="2800" dirty="0" smtClean="0"/>
              <a:t>I</a:t>
            </a:r>
            <a:r>
              <a:rPr lang="cs-CZ" sz="2800" baseline="-25000" dirty="0" smtClean="0"/>
              <a:t>1</a:t>
            </a:r>
            <a:r>
              <a:rPr lang="cs-CZ" sz="2800" dirty="0" smtClean="0"/>
              <a:t> = U</a:t>
            </a:r>
            <a:r>
              <a:rPr lang="cs-CZ" sz="2800" baseline="-25000" dirty="0" smtClean="0"/>
              <a:t>1</a:t>
            </a:r>
            <a:r>
              <a:rPr lang="cs-CZ" sz="2800" dirty="0" smtClean="0"/>
              <a:t> : R</a:t>
            </a:r>
            <a:r>
              <a:rPr lang="cs-CZ" sz="2800" baseline="-25000" dirty="0" smtClean="0"/>
              <a:t>1</a:t>
            </a:r>
          </a:p>
          <a:p>
            <a:r>
              <a:rPr lang="cs-CZ" sz="2800" dirty="0" smtClean="0"/>
              <a:t>I</a:t>
            </a:r>
            <a:r>
              <a:rPr lang="cs-CZ" sz="2800" baseline="-25000" dirty="0" smtClean="0"/>
              <a:t>1</a:t>
            </a:r>
            <a:r>
              <a:rPr lang="cs-CZ" sz="2800" dirty="0" smtClean="0"/>
              <a:t> = 3 : 200 </a:t>
            </a:r>
          </a:p>
          <a:p>
            <a:r>
              <a:rPr lang="cs-CZ" sz="2800" b="1" dirty="0" smtClean="0">
                <a:solidFill>
                  <a:srgbClr val="FF0000"/>
                </a:solidFill>
              </a:rPr>
              <a:t>I</a:t>
            </a:r>
            <a:r>
              <a:rPr lang="cs-CZ" sz="2800" b="1" baseline="-25000" dirty="0" smtClean="0">
                <a:solidFill>
                  <a:srgbClr val="FF0000"/>
                </a:solidFill>
              </a:rPr>
              <a:t>1</a:t>
            </a:r>
            <a:r>
              <a:rPr lang="cs-CZ" sz="2800" b="1" dirty="0" smtClean="0">
                <a:solidFill>
                  <a:srgbClr val="FF0000"/>
                </a:solidFill>
              </a:rPr>
              <a:t> = 0,015 A = I = I</a:t>
            </a:r>
            <a:r>
              <a:rPr lang="cs-CZ" sz="2800" b="1" baseline="-25000" dirty="0" smtClean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" name="Obdélník 3"/>
          <p:cNvSpPr/>
          <p:nvPr/>
        </p:nvSpPr>
        <p:spPr>
          <a:xfrm>
            <a:off x="2195736" y="2783746"/>
            <a:ext cx="28083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/>
              <a:t>U</a:t>
            </a:r>
            <a:r>
              <a:rPr lang="cs-CZ" sz="2800" b="1" baseline="-25000" dirty="0" smtClean="0"/>
              <a:t>2 </a:t>
            </a:r>
            <a:r>
              <a:rPr lang="cs-CZ" sz="2800" b="1" dirty="0" smtClean="0"/>
              <a:t>= ? V</a:t>
            </a:r>
          </a:p>
          <a:p>
            <a:r>
              <a:rPr lang="cs-CZ" sz="2800" dirty="0" smtClean="0"/>
              <a:t>U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 = R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 . I</a:t>
            </a:r>
            <a:r>
              <a:rPr lang="cs-CZ" sz="2800" baseline="-25000" dirty="0" smtClean="0"/>
              <a:t>2</a:t>
            </a:r>
          </a:p>
          <a:p>
            <a:r>
              <a:rPr lang="cs-CZ" sz="2800" dirty="0" smtClean="0"/>
              <a:t>U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 = 600 . 0,015 V</a:t>
            </a:r>
          </a:p>
          <a:p>
            <a:r>
              <a:rPr lang="cs-CZ" sz="2800" b="1" dirty="0" smtClean="0">
                <a:solidFill>
                  <a:srgbClr val="FF0000"/>
                </a:solidFill>
              </a:rPr>
              <a:t>U</a:t>
            </a:r>
            <a:r>
              <a:rPr lang="cs-CZ" sz="2800" b="1" baseline="-25000" dirty="0" smtClean="0">
                <a:solidFill>
                  <a:srgbClr val="FF0000"/>
                </a:solidFill>
              </a:rPr>
              <a:t>2</a:t>
            </a:r>
            <a:r>
              <a:rPr lang="cs-CZ" sz="2800" b="1" dirty="0" smtClean="0">
                <a:solidFill>
                  <a:srgbClr val="FF0000"/>
                </a:solidFill>
              </a:rPr>
              <a:t> = 9 V</a:t>
            </a:r>
            <a:endParaRPr lang="cs-CZ" sz="2800" b="1" baseline="-25000" dirty="0" smtClean="0">
              <a:solidFill>
                <a:srgbClr val="FF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355976" y="4431308"/>
            <a:ext cx="22322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/>
              <a:t>U</a:t>
            </a:r>
            <a:r>
              <a:rPr lang="cs-CZ" sz="2800" b="1" baseline="-25000" dirty="0" smtClean="0"/>
              <a:t> </a:t>
            </a:r>
            <a:r>
              <a:rPr lang="cs-CZ" sz="2800" b="1" dirty="0" smtClean="0"/>
              <a:t>= ? V</a:t>
            </a:r>
          </a:p>
          <a:p>
            <a:r>
              <a:rPr lang="cs-CZ" sz="2800" dirty="0" smtClean="0"/>
              <a:t>U = U</a:t>
            </a:r>
            <a:r>
              <a:rPr lang="cs-CZ" sz="2800" baseline="-25000" dirty="0" smtClean="0"/>
              <a:t>1</a:t>
            </a:r>
            <a:r>
              <a:rPr lang="cs-CZ" sz="2800" dirty="0" smtClean="0"/>
              <a:t> + U</a:t>
            </a:r>
            <a:r>
              <a:rPr lang="cs-CZ" sz="2800" baseline="-25000" dirty="0" smtClean="0"/>
              <a:t>2</a:t>
            </a:r>
          </a:p>
          <a:p>
            <a:r>
              <a:rPr lang="cs-CZ" sz="2800" dirty="0" smtClean="0"/>
              <a:t>U = (3 + 9) V</a:t>
            </a:r>
          </a:p>
          <a:p>
            <a:r>
              <a:rPr lang="cs-CZ" sz="2800" b="1" dirty="0" smtClean="0">
                <a:solidFill>
                  <a:srgbClr val="FF0000"/>
                </a:solidFill>
              </a:rPr>
              <a:t>U = 12 V</a:t>
            </a:r>
            <a:endParaRPr lang="cs-CZ" sz="2800" b="1" baseline="-25000" dirty="0" smtClean="0">
              <a:solidFill>
                <a:srgbClr val="FF000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281936" y="2783746"/>
            <a:ext cx="26825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/>
              <a:t>R</a:t>
            </a:r>
            <a:r>
              <a:rPr lang="cs-CZ" sz="2800" b="1" baseline="-25000" dirty="0" smtClean="0"/>
              <a:t> </a:t>
            </a:r>
            <a:r>
              <a:rPr lang="cs-CZ" sz="2800" b="1" dirty="0" smtClean="0"/>
              <a:t>= ? </a:t>
            </a:r>
            <a:r>
              <a:rPr lang="el-GR" sz="2800" b="1" dirty="0" smtClean="0"/>
              <a:t>Ω</a:t>
            </a:r>
            <a:endParaRPr lang="cs-CZ" sz="2800" b="1" dirty="0" smtClean="0"/>
          </a:p>
          <a:p>
            <a:r>
              <a:rPr lang="cs-CZ" sz="2800" dirty="0" smtClean="0"/>
              <a:t>R = R</a:t>
            </a:r>
            <a:r>
              <a:rPr lang="cs-CZ" sz="2800" baseline="-25000" dirty="0" smtClean="0"/>
              <a:t>1</a:t>
            </a:r>
            <a:r>
              <a:rPr lang="cs-CZ" sz="2800" dirty="0" smtClean="0"/>
              <a:t> + R</a:t>
            </a:r>
            <a:r>
              <a:rPr lang="cs-CZ" sz="2800" baseline="-25000" dirty="0" smtClean="0"/>
              <a:t>2</a:t>
            </a:r>
          </a:p>
          <a:p>
            <a:r>
              <a:rPr lang="cs-CZ" sz="2800" dirty="0" smtClean="0"/>
              <a:t>R = (200 + 600) </a:t>
            </a:r>
            <a:r>
              <a:rPr lang="el-GR" sz="2800" dirty="0" smtClean="0"/>
              <a:t>Ω</a:t>
            </a:r>
            <a:endParaRPr lang="cs-CZ" sz="2800" dirty="0" smtClean="0"/>
          </a:p>
          <a:p>
            <a:r>
              <a:rPr lang="cs-CZ" sz="2800" b="1" dirty="0" smtClean="0">
                <a:solidFill>
                  <a:srgbClr val="FF0000"/>
                </a:solidFill>
              </a:rPr>
              <a:t>R = 800 </a:t>
            </a:r>
            <a:r>
              <a:rPr lang="el-GR" sz="2800" b="1" dirty="0" smtClean="0">
                <a:solidFill>
                  <a:srgbClr val="FF0000"/>
                </a:solidFill>
              </a:rPr>
              <a:t>Ω</a:t>
            </a:r>
            <a:endParaRPr lang="cs-CZ" sz="2800" b="1" baseline="-25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0" y="548680"/>
          <a:ext cx="9144000" cy="3531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588605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R[</a:t>
                      </a:r>
                      <a:r>
                        <a:rPr lang="el-GR" sz="2800" b="1" dirty="0" smtClean="0">
                          <a:solidFill>
                            <a:schemeClr val="tx1"/>
                          </a:solidFill>
                        </a:rPr>
                        <a:t>Ω]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U[V</a:t>
                      </a:r>
                      <a:r>
                        <a:rPr lang="el-GR" sz="2800" b="1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I[A</a:t>
                      </a:r>
                      <a:r>
                        <a:rPr lang="el-GR" sz="2800" b="1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cs-CZ" sz="2800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el-GR" sz="2800" b="1" dirty="0" smtClean="0">
                          <a:solidFill>
                            <a:schemeClr val="tx1"/>
                          </a:solidFill>
                        </a:rPr>
                        <a:t>Ω]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cs-CZ" sz="2800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[V</a:t>
                      </a:r>
                      <a:r>
                        <a:rPr lang="el-GR" sz="2800" b="1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cs-CZ" sz="2800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[A</a:t>
                      </a:r>
                      <a:r>
                        <a:rPr lang="el-GR" sz="2800" b="1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cs-CZ" sz="28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el-GR" sz="2800" b="1" dirty="0" smtClean="0">
                          <a:solidFill>
                            <a:schemeClr val="tx1"/>
                          </a:solidFill>
                        </a:rPr>
                        <a:t>Ω]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cs-CZ" sz="28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[V</a:t>
                      </a:r>
                      <a:r>
                        <a:rPr lang="el-GR" sz="2800" b="1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cs-CZ" sz="28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[A</a:t>
                      </a:r>
                      <a:r>
                        <a:rPr lang="el-GR" sz="2800" b="1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88605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1 000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0,2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8605">
                <a:tc>
                  <a:txBody>
                    <a:bodyPr/>
                    <a:lstStyle/>
                    <a:p>
                      <a:pPr algn="ctr"/>
                      <a:endParaRPr lang="cs-CZ" sz="28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0,5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8605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2 500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1 200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8605">
                <a:tc>
                  <a:txBody>
                    <a:bodyPr/>
                    <a:lstStyle/>
                    <a:p>
                      <a:pPr algn="ctr"/>
                      <a:endParaRPr lang="cs-CZ" sz="28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8605"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150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b="1" dirty="0" smtClean="0"/>
              <a:t>Doplň: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2195736" y="1196752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0,2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8244408" y="1196752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0,2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720080" y="4437112"/>
            <a:ext cx="1925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U</a:t>
            </a:r>
            <a:r>
              <a:rPr lang="cs-CZ" sz="2400" baseline="-25000" dirty="0" smtClean="0"/>
              <a:t>1 </a:t>
            </a:r>
            <a:r>
              <a:rPr lang="cs-CZ" sz="2400" dirty="0" smtClean="0"/>
              <a:t>= ? V</a:t>
            </a:r>
          </a:p>
          <a:p>
            <a:r>
              <a:rPr lang="cs-CZ" sz="2400" dirty="0" smtClean="0"/>
              <a:t>U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= R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. I</a:t>
            </a:r>
            <a:r>
              <a:rPr lang="cs-CZ" sz="2400" baseline="-25000" dirty="0" smtClean="0"/>
              <a:t>1</a:t>
            </a:r>
          </a:p>
          <a:p>
            <a:r>
              <a:rPr lang="cs-CZ" sz="2400" dirty="0" smtClean="0"/>
              <a:t>U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= 60 . 0,2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U</a:t>
            </a:r>
            <a:r>
              <a:rPr lang="cs-CZ" sz="2400" b="1" baseline="-25000" dirty="0" smtClean="0">
                <a:solidFill>
                  <a:srgbClr val="FF0000"/>
                </a:solidFill>
              </a:rPr>
              <a:t>1</a:t>
            </a:r>
            <a:r>
              <a:rPr lang="cs-CZ" sz="2400" b="1" dirty="0" smtClean="0">
                <a:solidFill>
                  <a:srgbClr val="FF0000"/>
                </a:solidFill>
              </a:rPr>
              <a:t> = 12 V</a:t>
            </a:r>
            <a:endParaRPr lang="cs-CZ" sz="2400" b="1" baseline="-25000" dirty="0" smtClean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211960" y="1196752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12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2483768" y="4437112"/>
            <a:ext cx="1925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U</a:t>
            </a:r>
            <a:r>
              <a:rPr lang="cs-CZ" sz="2400" baseline="-25000" dirty="0" smtClean="0"/>
              <a:t> </a:t>
            </a:r>
            <a:r>
              <a:rPr lang="cs-CZ" sz="2400" dirty="0" smtClean="0"/>
              <a:t>= ? V</a:t>
            </a:r>
          </a:p>
          <a:p>
            <a:r>
              <a:rPr lang="cs-CZ" sz="2400" dirty="0" smtClean="0"/>
              <a:t>U = R . I</a:t>
            </a:r>
            <a:endParaRPr lang="cs-CZ" sz="2400" baseline="-25000" dirty="0" smtClean="0"/>
          </a:p>
          <a:p>
            <a:r>
              <a:rPr lang="cs-CZ" sz="2400" dirty="0" smtClean="0"/>
              <a:t>U = 1000 . 0,2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U = 200 V</a:t>
            </a:r>
            <a:endParaRPr lang="cs-CZ" sz="2400" b="1" baseline="-25000" dirty="0" smtClean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187624" y="1196752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200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4716016" y="4509120"/>
            <a:ext cx="1925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U</a:t>
            </a:r>
            <a:r>
              <a:rPr lang="cs-CZ" sz="2400" baseline="-25000" dirty="0" smtClean="0"/>
              <a:t>2 </a:t>
            </a:r>
            <a:r>
              <a:rPr lang="cs-CZ" sz="2400" dirty="0" smtClean="0"/>
              <a:t>= ? V</a:t>
            </a:r>
          </a:p>
          <a:p>
            <a:r>
              <a:rPr lang="cs-CZ" sz="2400" dirty="0" smtClean="0"/>
              <a:t>U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= U – U</a:t>
            </a:r>
            <a:r>
              <a:rPr lang="cs-CZ" sz="2400" baseline="-25000" dirty="0" smtClean="0"/>
              <a:t>1</a:t>
            </a:r>
          </a:p>
          <a:p>
            <a:r>
              <a:rPr lang="cs-CZ" sz="2400" dirty="0" smtClean="0"/>
              <a:t>U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= 200 - 12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U</a:t>
            </a:r>
            <a:r>
              <a:rPr lang="cs-CZ" sz="2400" b="1" baseline="-25000" dirty="0" smtClean="0">
                <a:solidFill>
                  <a:srgbClr val="FF0000"/>
                </a:solidFill>
              </a:rPr>
              <a:t>2</a:t>
            </a:r>
            <a:r>
              <a:rPr lang="cs-CZ" sz="2400" b="1" dirty="0" smtClean="0">
                <a:solidFill>
                  <a:srgbClr val="FF0000"/>
                </a:solidFill>
              </a:rPr>
              <a:t> = 188 V</a:t>
            </a:r>
            <a:endParaRPr lang="cs-CZ" sz="2400" b="1" baseline="-25000" dirty="0" smtClean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164288" y="1196752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188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6660232" y="4509120"/>
            <a:ext cx="1925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R</a:t>
            </a:r>
            <a:r>
              <a:rPr lang="cs-CZ" sz="2400" baseline="-25000" dirty="0" smtClean="0"/>
              <a:t>2 </a:t>
            </a:r>
            <a:r>
              <a:rPr lang="cs-CZ" sz="2400" dirty="0" smtClean="0"/>
              <a:t>= ? </a:t>
            </a:r>
            <a:r>
              <a:rPr lang="el-GR" sz="2400" dirty="0" smtClean="0"/>
              <a:t>Ω</a:t>
            </a:r>
            <a:endParaRPr lang="cs-CZ" sz="2400" dirty="0" smtClean="0"/>
          </a:p>
          <a:p>
            <a:r>
              <a:rPr lang="cs-CZ" sz="2400" dirty="0" smtClean="0"/>
              <a:t>R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= R – R</a:t>
            </a:r>
            <a:r>
              <a:rPr lang="cs-CZ" sz="2400" baseline="-25000" dirty="0" smtClean="0"/>
              <a:t>1</a:t>
            </a:r>
          </a:p>
          <a:p>
            <a:r>
              <a:rPr lang="cs-CZ" sz="2400" dirty="0" smtClean="0"/>
              <a:t>R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= 1000 - 60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R</a:t>
            </a:r>
            <a:r>
              <a:rPr lang="cs-CZ" sz="2400" b="1" baseline="-25000" dirty="0" smtClean="0">
                <a:solidFill>
                  <a:srgbClr val="FF0000"/>
                </a:solidFill>
              </a:rPr>
              <a:t>2</a:t>
            </a:r>
            <a:r>
              <a:rPr lang="cs-CZ" sz="2400" b="1" dirty="0" smtClean="0">
                <a:solidFill>
                  <a:srgbClr val="FF0000"/>
                </a:solidFill>
              </a:rPr>
              <a:t> = 940 </a:t>
            </a:r>
            <a:r>
              <a:rPr lang="el-GR" sz="2400" b="1" dirty="0" smtClean="0">
                <a:solidFill>
                  <a:srgbClr val="FF0000"/>
                </a:solidFill>
              </a:rPr>
              <a:t>Ω</a:t>
            </a:r>
            <a:endParaRPr lang="cs-CZ" sz="2400" b="1" baseline="-25000" dirty="0" smtClean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6156176" y="1196752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940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179512" y="4221088"/>
            <a:ext cx="504056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b="1" dirty="0" smtClean="0"/>
              <a:t>1.</a:t>
            </a:r>
            <a:endParaRPr lang="cs-CZ" sz="2800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179512" y="4221088"/>
            <a:ext cx="504056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b="1" dirty="0" smtClean="0"/>
              <a:t>2.</a:t>
            </a:r>
            <a:endParaRPr lang="cs-CZ" sz="2800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5220072" y="177281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0,5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8244408" y="177281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0,5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755576" y="4437112"/>
            <a:ext cx="1925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R</a:t>
            </a:r>
            <a:r>
              <a:rPr lang="cs-CZ" sz="2400" baseline="-25000" dirty="0" smtClean="0"/>
              <a:t> </a:t>
            </a:r>
            <a:r>
              <a:rPr lang="cs-CZ" sz="2400" dirty="0" smtClean="0"/>
              <a:t>= ? </a:t>
            </a:r>
            <a:r>
              <a:rPr lang="el-GR" sz="2400" dirty="0" smtClean="0"/>
              <a:t>Ω</a:t>
            </a:r>
            <a:endParaRPr lang="cs-CZ" sz="2400" dirty="0" smtClean="0"/>
          </a:p>
          <a:p>
            <a:r>
              <a:rPr lang="cs-CZ" sz="2400" dirty="0" smtClean="0"/>
              <a:t>R = U : I</a:t>
            </a:r>
            <a:endParaRPr lang="cs-CZ" sz="2400" baseline="-25000" dirty="0" smtClean="0"/>
          </a:p>
          <a:p>
            <a:r>
              <a:rPr lang="cs-CZ" sz="2400" dirty="0" smtClean="0"/>
              <a:t>U = 100 . 0,5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U = 200 V</a:t>
            </a:r>
            <a:endParaRPr lang="cs-CZ" sz="2400" b="1" baseline="-25000" dirty="0" smtClean="0">
              <a:solidFill>
                <a:srgbClr val="FF000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107504" y="1772816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200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2484124" y="4495470"/>
            <a:ext cx="1925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U</a:t>
            </a:r>
            <a:r>
              <a:rPr lang="cs-CZ" sz="2400" baseline="-25000" dirty="0" smtClean="0"/>
              <a:t>1 </a:t>
            </a:r>
            <a:r>
              <a:rPr lang="cs-CZ" sz="2400" dirty="0" smtClean="0"/>
              <a:t>= ? V</a:t>
            </a:r>
          </a:p>
          <a:p>
            <a:r>
              <a:rPr lang="cs-CZ" sz="2400" dirty="0" smtClean="0"/>
              <a:t>U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= R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. I</a:t>
            </a:r>
            <a:r>
              <a:rPr lang="cs-CZ" sz="2400" baseline="-25000" dirty="0" smtClean="0"/>
              <a:t>1</a:t>
            </a:r>
          </a:p>
          <a:p>
            <a:r>
              <a:rPr lang="cs-CZ" sz="2400" dirty="0" smtClean="0"/>
              <a:t>U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= 80 . 0,5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U</a:t>
            </a:r>
            <a:r>
              <a:rPr lang="cs-CZ" sz="2400" b="1" baseline="-25000" dirty="0" smtClean="0">
                <a:solidFill>
                  <a:srgbClr val="FF0000"/>
                </a:solidFill>
              </a:rPr>
              <a:t>1</a:t>
            </a:r>
            <a:r>
              <a:rPr lang="cs-CZ" sz="2400" b="1" dirty="0" smtClean="0">
                <a:solidFill>
                  <a:srgbClr val="FF0000"/>
                </a:solidFill>
              </a:rPr>
              <a:t> = 40 V</a:t>
            </a:r>
            <a:endParaRPr lang="cs-CZ" sz="2400" b="1" baseline="-25000" dirty="0" smtClean="0">
              <a:solidFill>
                <a:srgbClr val="FF000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4211960" y="177281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40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4572000" y="4509120"/>
            <a:ext cx="1925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U</a:t>
            </a:r>
            <a:r>
              <a:rPr lang="cs-CZ" sz="2400" baseline="-25000" dirty="0" smtClean="0"/>
              <a:t>2 </a:t>
            </a:r>
            <a:r>
              <a:rPr lang="cs-CZ" sz="2400" dirty="0" smtClean="0"/>
              <a:t>= ? V</a:t>
            </a:r>
          </a:p>
          <a:p>
            <a:r>
              <a:rPr lang="cs-CZ" sz="2400" dirty="0" smtClean="0"/>
              <a:t>U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= U – U</a:t>
            </a:r>
            <a:r>
              <a:rPr lang="cs-CZ" sz="2400" baseline="-25000" dirty="0" smtClean="0"/>
              <a:t>1</a:t>
            </a:r>
          </a:p>
          <a:p>
            <a:r>
              <a:rPr lang="cs-CZ" sz="2400" dirty="0" smtClean="0"/>
              <a:t>U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= 100 - 40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U</a:t>
            </a:r>
            <a:r>
              <a:rPr lang="cs-CZ" sz="2400" b="1" baseline="-25000" dirty="0" smtClean="0">
                <a:solidFill>
                  <a:srgbClr val="FF0000"/>
                </a:solidFill>
              </a:rPr>
              <a:t>2</a:t>
            </a:r>
            <a:r>
              <a:rPr lang="cs-CZ" sz="2400" b="1" dirty="0" smtClean="0">
                <a:solidFill>
                  <a:srgbClr val="FF0000"/>
                </a:solidFill>
              </a:rPr>
              <a:t> = 60 V</a:t>
            </a:r>
            <a:endParaRPr lang="cs-CZ" sz="2400" b="1" baseline="-25000" dirty="0" smtClean="0">
              <a:solidFill>
                <a:srgbClr val="FF0000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7236296" y="177281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60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6588224" y="4509120"/>
            <a:ext cx="1925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R</a:t>
            </a:r>
            <a:r>
              <a:rPr lang="cs-CZ" sz="2400" baseline="-25000" dirty="0" smtClean="0"/>
              <a:t>2 </a:t>
            </a:r>
            <a:r>
              <a:rPr lang="cs-CZ" sz="2400" dirty="0" smtClean="0"/>
              <a:t>= ? </a:t>
            </a:r>
            <a:r>
              <a:rPr lang="el-GR" sz="2400" dirty="0" smtClean="0"/>
              <a:t>Ω</a:t>
            </a:r>
            <a:endParaRPr lang="cs-CZ" sz="2400" dirty="0" smtClean="0"/>
          </a:p>
          <a:p>
            <a:r>
              <a:rPr lang="cs-CZ" sz="2400" dirty="0" smtClean="0"/>
              <a:t>R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= R – R</a:t>
            </a:r>
            <a:r>
              <a:rPr lang="cs-CZ" sz="2400" baseline="-25000" dirty="0" smtClean="0"/>
              <a:t>1</a:t>
            </a:r>
          </a:p>
          <a:p>
            <a:r>
              <a:rPr lang="cs-CZ" sz="2400" dirty="0" smtClean="0"/>
              <a:t>R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= 200 - 80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R</a:t>
            </a:r>
            <a:r>
              <a:rPr lang="cs-CZ" sz="2400" b="1" baseline="-25000" dirty="0" smtClean="0">
                <a:solidFill>
                  <a:srgbClr val="FF0000"/>
                </a:solidFill>
              </a:rPr>
              <a:t>2</a:t>
            </a:r>
            <a:r>
              <a:rPr lang="cs-CZ" sz="2400" b="1" dirty="0" smtClean="0">
                <a:solidFill>
                  <a:srgbClr val="FF0000"/>
                </a:solidFill>
              </a:rPr>
              <a:t> = 120 </a:t>
            </a:r>
            <a:r>
              <a:rPr lang="el-GR" sz="2400" b="1" dirty="0" smtClean="0">
                <a:solidFill>
                  <a:srgbClr val="FF0000"/>
                </a:solidFill>
              </a:rPr>
              <a:t>Ω</a:t>
            </a:r>
            <a:endParaRPr lang="cs-CZ" sz="2400" b="1" baseline="-25000" dirty="0" smtClean="0">
              <a:solidFill>
                <a:srgbClr val="FF0000"/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6084168" y="1772816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120</a:t>
            </a:r>
            <a:endParaRPr lang="cs-CZ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5" dur="2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8" dur="2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2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2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2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2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6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9" dur="2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2" dur="20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20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7" grpId="0" build="allAtOnce"/>
      <p:bldP spid="8" grpId="0"/>
      <p:bldP spid="9" grpId="0" build="allAtOnce"/>
      <p:bldP spid="10" grpId="0"/>
      <p:bldP spid="11" grpId="0" build="allAtOnce"/>
      <p:bldP spid="12" grpId="0"/>
      <p:bldP spid="13" grpId="0" build="allAtOnce"/>
      <p:bldP spid="14" grpId="0"/>
      <p:bldP spid="15" grpId="0" animBg="1"/>
      <p:bldP spid="16" grpId="0" animBg="1"/>
      <p:bldP spid="17" grpId="0"/>
      <p:bldP spid="18" grpId="0"/>
      <p:bldP spid="19" grpId="0" build="allAtOnce"/>
      <p:bldP spid="20" grpId="0"/>
      <p:bldP spid="21" grpId="0" build="allAtOnce"/>
      <p:bldP spid="22" grpId="0"/>
      <p:bldP spid="23" grpId="0" build="allAtOnce"/>
      <p:bldP spid="25" grpId="0"/>
      <p:bldP spid="26" grpId="0" build="allAtOnce"/>
      <p:bldP spid="27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954</Words>
  <Application>Microsoft Office PowerPoint</Application>
  <PresentationFormat>Předvádění na obrazovce (4:3)</PresentationFormat>
  <Paragraphs>172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Prezentace aplikace PowerPoint</vt:lpstr>
      <vt:lpstr>V osvětlení vánočního stromku je zapojeno šestnáct žárovek                       za sebou. Osvětlení se zapojuje do zásuvky na napětí 230 V. Jsou            v osvětlení jednotlivé žárovky zapojeny    na napětí menší než 230 V,    nebo  na napětí 230 V?  Podtrhni správnou odpověď. (Svou odpověď odůvodni.)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Administrator</dc:creator>
  <cp:lastModifiedBy>Alena</cp:lastModifiedBy>
  <cp:revision>19</cp:revision>
  <dcterms:modified xsi:type="dcterms:W3CDTF">2021-04-24T10:04:37Z</dcterms:modified>
</cp:coreProperties>
</file>