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56" r:id="rId4"/>
    <p:sldId id="257" r:id="rId5"/>
    <p:sldId id="260" r:id="rId6"/>
    <p:sldId id="265" r:id="rId7"/>
    <p:sldId id="267" r:id="rId8"/>
    <p:sldId id="268" r:id="rId9"/>
    <p:sldId id="258" r:id="rId10"/>
    <p:sldId id="261" r:id="rId11"/>
    <p:sldId id="266" r:id="rId12"/>
    <p:sldId id="259" r:id="rId13"/>
    <p:sldId id="262" r:id="rId14"/>
    <p:sldId id="263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F8B381-5807-488E-AC22-73DD4140ED4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5C7998-7549-48B0-BD68-D4F0167F02E5}">
      <dgm:prSet phldrT="[Text]"/>
      <dgm:spPr/>
      <dgm:t>
        <a:bodyPr/>
        <a:lstStyle/>
        <a:p>
          <a:pPr algn="l"/>
          <a:r>
            <a:rPr lang="cs-CZ" dirty="0"/>
            <a:t>Název školy</a:t>
          </a:r>
          <a:r>
            <a:rPr lang="cs-CZ" dirty="0" smtClean="0"/>
            <a:t>: Základní škola a mateřská škola  Domažlice, </a:t>
          </a:r>
          <a:r>
            <a:rPr lang="cs-CZ" dirty="0" err="1" smtClean="0"/>
            <a:t>Msgre</a:t>
          </a:r>
          <a:r>
            <a:rPr lang="cs-CZ" dirty="0" smtClean="0"/>
            <a:t> B. Staška 232, příspěvková organizace </a:t>
          </a:r>
          <a:endParaRPr lang="cs-CZ" dirty="0"/>
        </a:p>
      </dgm:t>
    </dgm:pt>
    <dgm:pt modelId="{D4A1AC32-6B30-44CD-A965-234E2C33692F}" type="parTrans" cxnId="{BCB163C3-3B0F-4F74-88F0-37F026D4C894}">
      <dgm:prSet/>
      <dgm:spPr/>
      <dgm:t>
        <a:bodyPr/>
        <a:lstStyle/>
        <a:p>
          <a:endParaRPr lang="cs-CZ"/>
        </a:p>
      </dgm:t>
    </dgm:pt>
    <dgm:pt modelId="{C846DAC9-9D22-4975-84AF-8D4E4FA8DA5C}" type="sibTrans" cxnId="{BCB163C3-3B0F-4F74-88F0-37F026D4C894}">
      <dgm:prSet/>
      <dgm:spPr/>
      <dgm:t>
        <a:bodyPr/>
        <a:lstStyle/>
        <a:p>
          <a:endParaRPr lang="cs-CZ"/>
        </a:p>
      </dgm:t>
    </dgm:pt>
    <dgm:pt modelId="{FBBFC3EA-9D9D-4F3A-BEA6-9C2C0E46BF20}">
      <dgm:prSet phldrT="[Text]"/>
      <dgm:spPr/>
      <dgm:t>
        <a:bodyPr/>
        <a:lstStyle/>
        <a:p>
          <a:pPr algn="l"/>
          <a:r>
            <a:rPr lang="cs-CZ" dirty="0"/>
            <a:t>Autor</a:t>
          </a:r>
          <a:r>
            <a:rPr lang="cs-CZ" dirty="0" smtClean="0"/>
            <a:t>:  Mgr. Vendula </a:t>
          </a:r>
          <a:r>
            <a:rPr lang="cs-CZ" dirty="0" err="1" smtClean="0"/>
            <a:t>Steidlová</a:t>
          </a:r>
          <a:r>
            <a:rPr lang="cs-CZ" dirty="0" smtClean="0"/>
            <a:t>   </a:t>
          </a:r>
          <a:endParaRPr lang="cs-CZ" dirty="0"/>
        </a:p>
      </dgm:t>
    </dgm:pt>
    <dgm:pt modelId="{DDB8DF17-17D4-4A37-80A4-B2BE20408FA2}" type="parTrans" cxnId="{C24533D2-26E5-47EB-8A39-D4FB9E52EFE6}">
      <dgm:prSet/>
      <dgm:spPr/>
      <dgm:t>
        <a:bodyPr/>
        <a:lstStyle/>
        <a:p>
          <a:endParaRPr lang="cs-CZ"/>
        </a:p>
      </dgm:t>
    </dgm:pt>
    <dgm:pt modelId="{83B48451-91B6-4E15-99C9-0FE713D5286E}" type="sibTrans" cxnId="{C24533D2-26E5-47EB-8A39-D4FB9E52EFE6}">
      <dgm:prSet/>
      <dgm:spPr/>
      <dgm:t>
        <a:bodyPr/>
        <a:lstStyle/>
        <a:p>
          <a:endParaRPr lang="cs-CZ"/>
        </a:p>
      </dgm:t>
    </dgm:pt>
    <dgm:pt modelId="{019433A1-1324-4DE1-9E6F-32B851095F74}">
      <dgm:prSet phldrT="[Text]"/>
      <dgm:spPr/>
      <dgm:t>
        <a:bodyPr/>
        <a:lstStyle/>
        <a:p>
          <a:pPr algn="l"/>
          <a:r>
            <a:rPr lang="cs-CZ" dirty="0"/>
            <a:t>Název : </a:t>
          </a:r>
          <a:r>
            <a:rPr lang="cs-CZ" dirty="0" smtClean="0"/>
            <a:t>VY_32_INOVACE_01_PŘEDPONY S-, Z-, VZ-</a:t>
          </a:r>
          <a:endParaRPr lang="cs-CZ" dirty="0"/>
        </a:p>
      </dgm:t>
    </dgm:pt>
    <dgm:pt modelId="{2AB92C11-48B1-4C26-9CC1-F4AB2F53C03B}" type="parTrans" cxnId="{2A2BCF91-C654-4E19-950C-39AA1A49C169}">
      <dgm:prSet/>
      <dgm:spPr/>
      <dgm:t>
        <a:bodyPr/>
        <a:lstStyle/>
        <a:p>
          <a:endParaRPr lang="cs-CZ"/>
        </a:p>
      </dgm:t>
    </dgm:pt>
    <dgm:pt modelId="{2716416C-EF69-44CA-AEFE-14F7FF081354}" type="sibTrans" cxnId="{2A2BCF91-C654-4E19-950C-39AA1A49C169}">
      <dgm:prSet/>
      <dgm:spPr/>
      <dgm:t>
        <a:bodyPr/>
        <a:lstStyle/>
        <a:p>
          <a:endParaRPr lang="cs-CZ"/>
        </a:p>
      </dgm:t>
    </dgm:pt>
    <dgm:pt modelId="{C73C7642-F245-4585-8F88-243F9FAEF6CA}">
      <dgm:prSet/>
      <dgm:spPr/>
      <dgm:t>
        <a:bodyPr/>
        <a:lstStyle/>
        <a:p>
          <a:pPr algn="l"/>
          <a:r>
            <a:rPr lang="cs-CZ" dirty="0"/>
            <a:t>Téma</a:t>
          </a:r>
          <a:r>
            <a:rPr lang="cs-CZ" dirty="0" smtClean="0"/>
            <a:t>:  PŘEDPONY S-, Z-, VZ-</a:t>
          </a:r>
          <a:endParaRPr lang="cs-CZ" dirty="0"/>
        </a:p>
      </dgm:t>
    </dgm:pt>
    <dgm:pt modelId="{3E2FFE2A-E7B1-401F-BAB6-893DF909FA64}" type="parTrans" cxnId="{808A55A3-7A45-463B-8870-E66256D18048}">
      <dgm:prSet/>
      <dgm:spPr/>
      <dgm:t>
        <a:bodyPr/>
        <a:lstStyle/>
        <a:p>
          <a:endParaRPr lang="cs-CZ"/>
        </a:p>
      </dgm:t>
    </dgm:pt>
    <dgm:pt modelId="{C6F235C3-B62B-4F7C-8AF0-6D3C84052041}" type="sibTrans" cxnId="{808A55A3-7A45-463B-8870-E66256D18048}">
      <dgm:prSet/>
      <dgm:spPr/>
      <dgm:t>
        <a:bodyPr/>
        <a:lstStyle/>
        <a:p>
          <a:endParaRPr lang="cs-CZ"/>
        </a:p>
      </dgm:t>
    </dgm:pt>
    <dgm:pt modelId="{EBC41103-E2E5-4D48-9B4B-425520D3D098}">
      <dgm:prSet/>
      <dgm:spPr/>
      <dgm:t>
        <a:bodyPr/>
        <a:lstStyle/>
        <a:p>
          <a:pPr algn="l"/>
          <a:r>
            <a:rPr lang="cs-CZ" dirty="0"/>
            <a:t>Číslo projektu</a:t>
          </a:r>
          <a:r>
            <a:rPr lang="cs-CZ" dirty="0" smtClean="0"/>
            <a:t>: CZ.1.07/1.4.00/21.1437</a:t>
          </a:r>
          <a:endParaRPr lang="cs-CZ" dirty="0"/>
        </a:p>
      </dgm:t>
    </dgm:pt>
    <dgm:pt modelId="{66EC36A9-2BA2-4EC9-AAE7-037918B0215E}" type="parTrans" cxnId="{56D768D4-D8A8-4F09-8215-BEB7EB914931}">
      <dgm:prSet/>
      <dgm:spPr/>
      <dgm:t>
        <a:bodyPr/>
        <a:lstStyle/>
        <a:p>
          <a:endParaRPr lang="cs-CZ"/>
        </a:p>
      </dgm:t>
    </dgm:pt>
    <dgm:pt modelId="{CD7C273C-2CBB-488A-8BF2-5D00DBC541E5}" type="sibTrans" cxnId="{56D768D4-D8A8-4F09-8215-BEB7EB914931}">
      <dgm:prSet/>
      <dgm:spPr/>
      <dgm:t>
        <a:bodyPr/>
        <a:lstStyle/>
        <a:p>
          <a:endParaRPr lang="cs-CZ"/>
        </a:p>
      </dgm:t>
    </dgm:pt>
    <dgm:pt modelId="{DAEA276B-ECF9-46F6-A7D3-4693B2D32BC4}">
      <dgm:prSet/>
      <dgm:spPr/>
      <dgm:t>
        <a:bodyPr/>
        <a:lstStyle/>
        <a:p>
          <a:pPr algn="l"/>
          <a:r>
            <a:rPr lang="cs-CZ" dirty="0" smtClean="0"/>
            <a:t>Sada:  ČESKÝ JAZYK 8. ročník</a:t>
          </a:r>
          <a:endParaRPr lang="cs-CZ" dirty="0"/>
        </a:p>
      </dgm:t>
    </dgm:pt>
    <dgm:pt modelId="{5CDD5C3F-CC99-485F-87DA-E7B8245CC121}" type="parTrans" cxnId="{3E9CE5CE-BE2A-4738-9975-063CAE07F465}">
      <dgm:prSet/>
      <dgm:spPr/>
      <dgm:t>
        <a:bodyPr/>
        <a:lstStyle/>
        <a:p>
          <a:endParaRPr lang="cs-CZ"/>
        </a:p>
      </dgm:t>
    </dgm:pt>
    <dgm:pt modelId="{CECB35EA-D988-4A7F-9A56-4637A6FB2BB0}" type="sibTrans" cxnId="{3E9CE5CE-BE2A-4738-9975-063CAE07F465}">
      <dgm:prSet/>
      <dgm:spPr/>
      <dgm:t>
        <a:bodyPr/>
        <a:lstStyle/>
        <a:p>
          <a:endParaRPr lang="cs-CZ"/>
        </a:p>
      </dgm:t>
    </dgm:pt>
    <dgm:pt modelId="{71045F8C-00FA-488E-A7BD-E2E6753D979D}" type="pres">
      <dgm:prSet presAssocID="{39F8B381-5807-488E-AC22-73DD4140ED4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77EC6B-C980-4F34-8C69-4365E7B8FC8C}" type="pres">
      <dgm:prSet presAssocID="{445C7998-7549-48B0-BD68-D4F0167F02E5}" presName="circle1" presStyleLbl="node1" presStyleIdx="0" presStyleCnt="6"/>
      <dgm:spPr/>
    </dgm:pt>
    <dgm:pt modelId="{6940EB87-DC1D-4BC3-9408-9AC2E1FFC039}" type="pres">
      <dgm:prSet presAssocID="{445C7998-7549-48B0-BD68-D4F0167F02E5}" presName="space" presStyleCnt="0"/>
      <dgm:spPr/>
    </dgm:pt>
    <dgm:pt modelId="{BC35EE03-4121-4EF9-923D-7CB6D30D358D}" type="pres">
      <dgm:prSet presAssocID="{445C7998-7549-48B0-BD68-D4F0167F02E5}" presName="rect1" presStyleLbl="alignAcc1" presStyleIdx="0" presStyleCnt="6"/>
      <dgm:spPr/>
      <dgm:t>
        <a:bodyPr/>
        <a:lstStyle/>
        <a:p>
          <a:endParaRPr lang="cs-CZ"/>
        </a:p>
      </dgm:t>
    </dgm:pt>
    <dgm:pt modelId="{C95EEA27-3CBF-4645-A92D-9D8AF5C1CBFC}" type="pres">
      <dgm:prSet presAssocID="{FBBFC3EA-9D9D-4F3A-BEA6-9C2C0E46BF20}" presName="vertSpace2" presStyleLbl="node1" presStyleIdx="0" presStyleCnt="6"/>
      <dgm:spPr/>
    </dgm:pt>
    <dgm:pt modelId="{851BB866-B6AE-4566-893F-4C635BA974FC}" type="pres">
      <dgm:prSet presAssocID="{FBBFC3EA-9D9D-4F3A-BEA6-9C2C0E46BF20}" presName="circle2" presStyleLbl="node1" presStyleIdx="1" presStyleCnt="6"/>
      <dgm:spPr/>
    </dgm:pt>
    <dgm:pt modelId="{643EA938-EDE0-4533-ACCC-D2BD6F3A527C}" type="pres">
      <dgm:prSet presAssocID="{FBBFC3EA-9D9D-4F3A-BEA6-9C2C0E46BF20}" presName="rect2" presStyleLbl="alignAcc1" presStyleIdx="1" presStyleCnt="6"/>
      <dgm:spPr/>
      <dgm:t>
        <a:bodyPr/>
        <a:lstStyle/>
        <a:p>
          <a:endParaRPr lang="cs-CZ"/>
        </a:p>
      </dgm:t>
    </dgm:pt>
    <dgm:pt modelId="{92F31B18-D66D-4CC7-89B9-378928DE877D}" type="pres">
      <dgm:prSet presAssocID="{019433A1-1324-4DE1-9E6F-32B851095F74}" presName="vertSpace3" presStyleLbl="node1" presStyleIdx="1" presStyleCnt="6"/>
      <dgm:spPr/>
    </dgm:pt>
    <dgm:pt modelId="{902074E1-B931-4618-97F1-FADBE82E9C3C}" type="pres">
      <dgm:prSet presAssocID="{019433A1-1324-4DE1-9E6F-32B851095F74}" presName="circle3" presStyleLbl="node1" presStyleIdx="2" presStyleCnt="6"/>
      <dgm:spPr/>
    </dgm:pt>
    <dgm:pt modelId="{A3817367-F2BC-482F-8832-FA00B51DCCF3}" type="pres">
      <dgm:prSet presAssocID="{019433A1-1324-4DE1-9E6F-32B851095F74}" presName="rect3" presStyleLbl="alignAcc1" presStyleIdx="2" presStyleCnt="6"/>
      <dgm:spPr/>
      <dgm:t>
        <a:bodyPr/>
        <a:lstStyle/>
        <a:p>
          <a:endParaRPr lang="cs-CZ"/>
        </a:p>
      </dgm:t>
    </dgm:pt>
    <dgm:pt modelId="{626ABFF6-56C8-4386-B662-68EC364EED9D}" type="pres">
      <dgm:prSet presAssocID="{DAEA276B-ECF9-46F6-A7D3-4693B2D32BC4}" presName="vertSpace4" presStyleLbl="node1" presStyleIdx="2" presStyleCnt="6"/>
      <dgm:spPr/>
    </dgm:pt>
    <dgm:pt modelId="{6DB11F1C-D028-4800-9625-6611CA9DE6D4}" type="pres">
      <dgm:prSet presAssocID="{DAEA276B-ECF9-46F6-A7D3-4693B2D32BC4}" presName="circle4" presStyleLbl="node1" presStyleIdx="3" presStyleCnt="6"/>
      <dgm:spPr/>
    </dgm:pt>
    <dgm:pt modelId="{CDED6FE3-AD8F-4ACC-B6B8-710EDDD97598}" type="pres">
      <dgm:prSet presAssocID="{DAEA276B-ECF9-46F6-A7D3-4693B2D32BC4}" presName="rect4" presStyleLbl="alignAcc1" presStyleIdx="3" presStyleCnt="6"/>
      <dgm:spPr/>
      <dgm:t>
        <a:bodyPr/>
        <a:lstStyle/>
        <a:p>
          <a:endParaRPr lang="cs-CZ"/>
        </a:p>
      </dgm:t>
    </dgm:pt>
    <dgm:pt modelId="{397AC6D7-84A6-4150-958F-83C92D9ACF38}" type="pres">
      <dgm:prSet presAssocID="{C73C7642-F245-4585-8F88-243F9FAEF6CA}" presName="vertSpace5" presStyleLbl="node1" presStyleIdx="3" presStyleCnt="6"/>
      <dgm:spPr/>
    </dgm:pt>
    <dgm:pt modelId="{D7419528-33A6-416D-9E64-B3F7915C5149}" type="pres">
      <dgm:prSet presAssocID="{C73C7642-F245-4585-8F88-243F9FAEF6CA}" presName="circle5" presStyleLbl="node1" presStyleIdx="4" presStyleCnt="6"/>
      <dgm:spPr/>
    </dgm:pt>
    <dgm:pt modelId="{97289DF2-90F4-4EC2-A9FC-633B00BAB610}" type="pres">
      <dgm:prSet presAssocID="{C73C7642-F245-4585-8F88-243F9FAEF6CA}" presName="rect5" presStyleLbl="alignAcc1" presStyleIdx="4" presStyleCnt="6" custLinFactNeighborX="0" custLinFactNeighborY="0"/>
      <dgm:spPr/>
      <dgm:t>
        <a:bodyPr/>
        <a:lstStyle/>
        <a:p>
          <a:endParaRPr lang="cs-CZ"/>
        </a:p>
      </dgm:t>
    </dgm:pt>
    <dgm:pt modelId="{234EBA9D-95B4-4C20-A84E-6F65F1085DC6}" type="pres">
      <dgm:prSet presAssocID="{EBC41103-E2E5-4D48-9B4B-425520D3D098}" presName="vertSpace6" presStyleLbl="node1" presStyleIdx="4" presStyleCnt="6"/>
      <dgm:spPr/>
    </dgm:pt>
    <dgm:pt modelId="{12255512-213F-41DF-90A6-8B4CD74A2B52}" type="pres">
      <dgm:prSet presAssocID="{EBC41103-E2E5-4D48-9B4B-425520D3D098}" presName="circle6" presStyleLbl="node1" presStyleIdx="5" presStyleCnt="6"/>
      <dgm:spPr/>
    </dgm:pt>
    <dgm:pt modelId="{50C2F88D-8688-44C2-A854-691F34009D3B}" type="pres">
      <dgm:prSet presAssocID="{EBC41103-E2E5-4D48-9B4B-425520D3D098}" presName="rect6" presStyleLbl="alignAcc1" presStyleIdx="5" presStyleCnt="6"/>
      <dgm:spPr/>
      <dgm:t>
        <a:bodyPr/>
        <a:lstStyle/>
        <a:p>
          <a:endParaRPr lang="cs-CZ"/>
        </a:p>
      </dgm:t>
    </dgm:pt>
    <dgm:pt modelId="{4D19AB04-24FA-40C2-B203-52AE3D15E171}" type="pres">
      <dgm:prSet presAssocID="{445C7998-7549-48B0-BD68-D4F0167F02E5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2BF48F-0145-4429-9E02-8FCA946CCE9E}" type="pres">
      <dgm:prSet presAssocID="{FBBFC3EA-9D9D-4F3A-BEA6-9C2C0E46BF20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297F21-D4FD-4A41-AE58-814D01A6B5E7}" type="pres">
      <dgm:prSet presAssocID="{019433A1-1324-4DE1-9E6F-32B851095F74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9A1436-182C-465B-AD7F-FE48E0C090C1}" type="pres">
      <dgm:prSet presAssocID="{DAEA276B-ECF9-46F6-A7D3-4693B2D32BC4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41A67C-3D3F-4AE9-9E0F-5D7F7BB2E741}" type="pres">
      <dgm:prSet presAssocID="{C73C7642-F245-4585-8F88-243F9FAEF6CA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69C235-9271-4D34-B740-D627A121CAD0}" type="pres">
      <dgm:prSet presAssocID="{EBC41103-E2E5-4D48-9B4B-425520D3D098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A2BCF91-C654-4E19-950C-39AA1A49C169}" srcId="{39F8B381-5807-488E-AC22-73DD4140ED4A}" destId="{019433A1-1324-4DE1-9E6F-32B851095F74}" srcOrd="2" destOrd="0" parTransId="{2AB92C11-48B1-4C26-9CC1-F4AB2F53C03B}" sibTransId="{2716416C-EF69-44CA-AEFE-14F7FF081354}"/>
    <dgm:cxn modelId="{808A55A3-7A45-463B-8870-E66256D18048}" srcId="{39F8B381-5807-488E-AC22-73DD4140ED4A}" destId="{C73C7642-F245-4585-8F88-243F9FAEF6CA}" srcOrd="4" destOrd="0" parTransId="{3E2FFE2A-E7B1-401F-BAB6-893DF909FA64}" sibTransId="{C6F235C3-B62B-4F7C-8AF0-6D3C84052041}"/>
    <dgm:cxn modelId="{7DC8A3DE-A0F4-4393-960B-7992726C4A86}" type="presOf" srcId="{DAEA276B-ECF9-46F6-A7D3-4693B2D32BC4}" destId="{F69A1436-182C-465B-AD7F-FE48E0C090C1}" srcOrd="1" destOrd="0" presId="urn:microsoft.com/office/officeart/2005/8/layout/target3"/>
    <dgm:cxn modelId="{C0C92AFC-70AA-42C0-8EAC-A3009D4340E5}" type="presOf" srcId="{C73C7642-F245-4585-8F88-243F9FAEF6CA}" destId="{AA41A67C-3D3F-4AE9-9E0F-5D7F7BB2E741}" srcOrd="1" destOrd="0" presId="urn:microsoft.com/office/officeart/2005/8/layout/target3"/>
    <dgm:cxn modelId="{1D1EA43B-4A89-4324-9D5E-05BC28158773}" type="presOf" srcId="{019433A1-1324-4DE1-9E6F-32B851095F74}" destId="{A3817367-F2BC-482F-8832-FA00B51DCCF3}" srcOrd="0" destOrd="0" presId="urn:microsoft.com/office/officeart/2005/8/layout/target3"/>
    <dgm:cxn modelId="{3C44CF1A-C5BC-485B-BD71-B538EEFAAD58}" type="presOf" srcId="{445C7998-7549-48B0-BD68-D4F0167F02E5}" destId="{4D19AB04-24FA-40C2-B203-52AE3D15E171}" srcOrd="1" destOrd="0" presId="urn:microsoft.com/office/officeart/2005/8/layout/target3"/>
    <dgm:cxn modelId="{0A1DF951-BA32-449F-8A93-66845914DD37}" type="presOf" srcId="{FBBFC3EA-9D9D-4F3A-BEA6-9C2C0E46BF20}" destId="{643EA938-EDE0-4533-ACCC-D2BD6F3A527C}" srcOrd="0" destOrd="0" presId="urn:microsoft.com/office/officeart/2005/8/layout/target3"/>
    <dgm:cxn modelId="{81F18E2E-CB29-47EC-BAA1-96E6989012FE}" type="presOf" srcId="{019433A1-1324-4DE1-9E6F-32B851095F74}" destId="{E7297F21-D4FD-4A41-AE58-814D01A6B5E7}" srcOrd="1" destOrd="0" presId="urn:microsoft.com/office/officeart/2005/8/layout/target3"/>
    <dgm:cxn modelId="{BC225FB9-E246-4BBC-B0FE-E0BFF4931B75}" type="presOf" srcId="{C73C7642-F245-4585-8F88-243F9FAEF6CA}" destId="{97289DF2-90F4-4EC2-A9FC-633B00BAB610}" srcOrd="0" destOrd="0" presId="urn:microsoft.com/office/officeart/2005/8/layout/target3"/>
    <dgm:cxn modelId="{BCB163C3-3B0F-4F74-88F0-37F026D4C894}" srcId="{39F8B381-5807-488E-AC22-73DD4140ED4A}" destId="{445C7998-7549-48B0-BD68-D4F0167F02E5}" srcOrd="0" destOrd="0" parTransId="{D4A1AC32-6B30-44CD-A965-234E2C33692F}" sibTransId="{C846DAC9-9D22-4975-84AF-8D4E4FA8DA5C}"/>
    <dgm:cxn modelId="{56D768D4-D8A8-4F09-8215-BEB7EB914931}" srcId="{39F8B381-5807-488E-AC22-73DD4140ED4A}" destId="{EBC41103-E2E5-4D48-9B4B-425520D3D098}" srcOrd="5" destOrd="0" parTransId="{66EC36A9-2BA2-4EC9-AAE7-037918B0215E}" sibTransId="{CD7C273C-2CBB-488A-8BF2-5D00DBC541E5}"/>
    <dgm:cxn modelId="{3E9CE5CE-BE2A-4738-9975-063CAE07F465}" srcId="{39F8B381-5807-488E-AC22-73DD4140ED4A}" destId="{DAEA276B-ECF9-46F6-A7D3-4693B2D32BC4}" srcOrd="3" destOrd="0" parTransId="{5CDD5C3F-CC99-485F-87DA-E7B8245CC121}" sibTransId="{CECB35EA-D988-4A7F-9A56-4637A6FB2BB0}"/>
    <dgm:cxn modelId="{41E98811-3D92-4719-8C90-14E569AABFAC}" type="presOf" srcId="{DAEA276B-ECF9-46F6-A7D3-4693B2D32BC4}" destId="{CDED6FE3-AD8F-4ACC-B6B8-710EDDD97598}" srcOrd="0" destOrd="0" presId="urn:microsoft.com/office/officeart/2005/8/layout/target3"/>
    <dgm:cxn modelId="{E506A672-3723-4DBA-AE45-AB324E2D3935}" type="presOf" srcId="{EBC41103-E2E5-4D48-9B4B-425520D3D098}" destId="{50C2F88D-8688-44C2-A854-691F34009D3B}" srcOrd="0" destOrd="0" presId="urn:microsoft.com/office/officeart/2005/8/layout/target3"/>
    <dgm:cxn modelId="{C24533D2-26E5-47EB-8A39-D4FB9E52EFE6}" srcId="{39F8B381-5807-488E-AC22-73DD4140ED4A}" destId="{FBBFC3EA-9D9D-4F3A-BEA6-9C2C0E46BF20}" srcOrd="1" destOrd="0" parTransId="{DDB8DF17-17D4-4A37-80A4-B2BE20408FA2}" sibTransId="{83B48451-91B6-4E15-99C9-0FE713D5286E}"/>
    <dgm:cxn modelId="{8D1C6066-68E9-4472-B69F-7903665A8750}" type="presOf" srcId="{445C7998-7549-48B0-BD68-D4F0167F02E5}" destId="{BC35EE03-4121-4EF9-923D-7CB6D30D358D}" srcOrd="0" destOrd="0" presId="urn:microsoft.com/office/officeart/2005/8/layout/target3"/>
    <dgm:cxn modelId="{F5265E73-6DD5-464E-A365-B4B41A917CC5}" type="presOf" srcId="{FBBFC3EA-9D9D-4F3A-BEA6-9C2C0E46BF20}" destId="{832BF48F-0145-4429-9E02-8FCA946CCE9E}" srcOrd="1" destOrd="0" presId="urn:microsoft.com/office/officeart/2005/8/layout/target3"/>
    <dgm:cxn modelId="{BDDB61F0-7C4F-4271-A47A-F8BB4E559639}" type="presOf" srcId="{39F8B381-5807-488E-AC22-73DD4140ED4A}" destId="{71045F8C-00FA-488E-A7BD-E2E6753D979D}" srcOrd="0" destOrd="0" presId="urn:microsoft.com/office/officeart/2005/8/layout/target3"/>
    <dgm:cxn modelId="{7FF7937D-510C-4CDB-9919-06F9BC48A587}" type="presOf" srcId="{EBC41103-E2E5-4D48-9B4B-425520D3D098}" destId="{F969C235-9271-4D34-B740-D627A121CAD0}" srcOrd="1" destOrd="0" presId="urn:microsoft.com/office/officeart/2005/8/layout/target3"/>
    <dgm:cxn modelId="{286251A4-9B25-4622-967E-C293DBEBD0F8}" type="presParOf" srcId="{71045F8C-00FA-488E-A7BD-E2E6753D979D}" destId="{3577EC6B-C980-4F34-8C69-4365E7B8FC8C}" srcOrd="0" destOrd="0" presId="urn:microsoft.com/office/officeart/2005/8/layout/target3"/>
    <dgm:cxn modelId="{71603FB3-860A-475E-8584-CC76AF0FAB93}" type="presParOf" srcId="{71045F8C-00FA-488E-A7BD-E2E6753D979D}" destId="{6940EB87-DC1D-4BC3-9408-9AC2E1FFC039}" srcOrd="1" destOrd="0" presId="urn:microsoft.com/office/officeart/2005/8/layout/target3"/>
    <dgm:cxn modelId="{CCA3B810-33FC-4F3F-AA17-86E23F338835}" type="presParOf" srcId="{71045F8C-00FA-488E-A7BD-E2E6753D979D}" destId="{BC35EE03-4121-4EF9-923D-7CB6D30D358D}" srcOrd="2" destOrd="0" presId="urn:microsoft.com/office/officeart/2005/8/layout/target3"/>
    <dgm:cxn modelId="{E11B1A69-A72D-4E21-9077-6506376765E3}" type="presParOf" srcId="{71045F8C-00FA-488E-A7BD-E2E6753D979D}" destId="{C95EEA27-3CBF-4645-A92D-9D8AF5C1CBFC}" srcOrd="3" destOrd="0" presId="urn:microsoft.com/office/officeart/2005/8/layout/target3"/>
    <dgm:cxn modelId="{83400417-4B9C-4676-A0F4-6B08F9C2C82F}" type="presParOf" srcId="{71045F8C-00FA-488E-A7BD-E2E6753D979D}" destId="{851BB866-B6AE-4566-893F-4C635BA974FC}" srcOrd="4" destOrd="0" presId="urn:microsoft.com/office/officeart/2005/8/layout/target3"/>
    <dgm:cxn modelId="{08D2F0C6-B2D9-48E2-9B48-4B5240AAFA1E}" type="presParOf" srcId="{71045F8C-00FA-488E-A7BD-E2E6753D979D}" destId="{643EA938-EDE0-4533-ACCC-D2BD6F3A527C}" srcOrd="5" destOrd="0" presId="urn:microsoft.com/office/officeart/2005/8/layout/target3"/>
    <dgm:cxn modelId="{1DA40A37-CD96-49F8-BE33-BCA32E0CDC12}" type="presParOf" srcId="{71045F8C-00FA-488E-A7BD-E2E6753D979D}" destId="{92F31B18-D66D-4CC7-89B9-378928DE877D}" srcOrd="6" destOrd="0" presId="urn:microsoft.com/office/officeart/2005/8/layout/target3"/>
    <dgm:cxn modelId="{0BF949C9-ED10-4245-B623-64ECF60DD9C3}" type="presParOf" srcId="{71045F8C-00FA-488E-A7BD-E2E6753D979D}" destId="{902074E1-B931-4618-97F1-FADBE82E9C3C}" srcOrd="7" destOrd="0" presId="urn:microsoft.com/office/officeart/2005/8/layout/target3"/>
    <dgm:cxn modelId="{C7ECE3E6-8378-41A0-BCF0-A218B54C38EE}" type="presParOf" srcId="{71045F8C-00FA-488E-A7BD-E2E6753D979D}" destId="{A3817367-F2BC-482F-8832-FA00B51DCCF3}" srcOrd="8" destOrd="0" presId="urn:microsoft.com/office/officeart/2005/8/layout/target3"/>
    <dgm:cxn modelId="{AD8C95A8-1D38-4137-BB32-065BB0D87EF6}" type="presParOf" srcId="{71045F8C-00FA-488E-A7BD-E2E6753D979D}" destId="{626ABFF6-56C8-4386-B662-68EC364EED9D}" srcOrd="9" destOrd="0" presId="urn:microsoft.com/office/officeart/2005/8/layout/target3"/>
    <dgm:cxn modelId="{67D2FFBC-14B7-43AB-9E5D-A2BAE91D897B}" type="presParOf" srcId="{71045F8C-00FA-488E-A7BD-E2E6753D979D}" destId="{6DB11F1C-D028-4800-9625-6611CA9DE6D4}" srcOrd="10" destOrd="0" presId="urn:microsoft.com/office/officeart/2005/8/layout/target3"/>
    <dgm:cxn modelId="{7F3F6E89-7F29-48A9-AA64-999ACD6D4AB1}" type="presParOf" srcId="{71045F8C-00FA-488E-A7BD-E2E6753D979D}" destId="{CDED6FE3-AD8F-4ACC-B6B8-710EDDD97598}" srcOrd="11" destOrd="0" presId="urn:microsoft.com/office/officeart/2005/8/layout/target3"/>
    <dgm:cxn modelId="{193B9917-4371-479F-9CED-D04CC69626FE}" type="presParOf" srcId="{71045F8C-00FA-488E-A7BD-E2E6753D979D}" destId="{397AC6D7-84A6-4150-958F-83C92D9ACF38}" srcOrd="12" destOrd="0" presId="urn:microsoft.com/office/officeart/2005/8/layout/target3"/>
    <dgm:cxn modelId="{55A1E592-3FA0-4E86-8AC3-DE2B365042E3}" type="presParOf" srcId="{71045F8C-00FA-488E-A7BD-E2E6753D979D}" destId="{D7419528-33A6-416D-9E64-B3F7915C5149}" srcOrd="13" destOrd="0" presId="urn:microsoft.com/office/officeart/2005/8/layout/target3"/>
    <dgm:cxn modelId="{00C135BC-353A-4354-B570-8F8EE39073A6}" type="presParOf" srcId="{71045F8C-00FA-488E-A7BD-E2E6753D979D}" destId="{97289DF2-90F4-4EC2-A9FC-633B00BAB610}" srcOrd="14" destOrd="0" presId="urn:microsoft.com/office/officeart/2005/8/layout/target3"/>
    <dgm:cxn modelId="{CE2A6BCF-2602-433A-BA27-D04A416FE81B}" type="presParOf" srcId="{71045F8C-00FA-488E-A7BD-E2E6753D979D}" destId="{234EBA9D-95B4-4C20-A84E-6F65F1085DC6}" srcOrd="15" destOrd="0" presId="urn:microsoft.com/office/officeart/2005/8/layout/target3"/>
    <dgm:cxn modelId="{D8E00021-60C3-4BC9-93B7-262DFE3DD31D}" type="presParOf" srcId="{71045F8C-00FA-488E-A7BD-E2E6753D979D}" destId="{12255512-213F-41DF-90A6-8B4CD74A2B52}" srcOrd="16" destOrd="0" presId="urn:microsoft.com/office/officeart/2005/8/layout/target3"/>
    <dgm:cxn modelId="{1BF0FD23-F844-4474-B944-2E6D119B4325}" type="presParOf" srcId="{71045F8C-00FA-488E-A7BD-E2E6753D979D}" destId="{50C2F88D-8688-44C2-A854-691F34009D3B}" srcOrd="17" destOrd="0" presId="urn:microsoft.com/office/officeart/2005/8/layout/target3"/>
    <dgm:cxn modelId="{C890829C-3439-4147-BB3A-81E281E4E23B}" type="presParOf" srcId="{71045F8C-00FA-488E-A7BD-E2E6753D979D}" destId="{4D19AB04-24FA-40C2-B203-52AE3D15E171}" srcOrd="18" destOrd="0" presId="urn:microsoft.com/office/officeart/2005/8/layout/target3"/>
    <dgm:cxn modelId="{01839C1C-C02E-488F-AE2F-37F9FDD310F6}" type="presParOf" srcId="{71045F8C-00FA-488E-A7BD-E2E6753D979D}" destId="{832BF48F-0145-4429-9E02-8FCA946CCE9E}" srcOrd="19" destOrd="0" presId="urn:microsoft.com/office/officeart/2005/8/layout/target3"/>
    <dgm:cxn modelId="{58EF16BA-C732-4B73-A416-1E3D8A0CCD30}" type="presParOf" srcId="{71045F8C-00FA-488E-A7BD-E2E6753D979D}" destId="{E7297F21-D4FD-4A41-AE58-814D01A6B5E7}" srcOrd="20" destOrd="0" presId="urn:microsoft.com/office/officeart/2005/8/layout/target3"/>
    <dgm:cxn modelId="{6C6B4289-92B1-44BF-8A7B-C485DC947E3E}" type="presParOf" srcId="{71045F8C-00FA-488E-A7BD-E2E6753D979D}" destId="{F69A1436-182C-465B-AD7F-FE48E0C090C1}" srcOrd="21" destOrd="0" presId="urn:microsoft.com/office/officeart/2005/8/layout/target3"/>
    <dgm:cxn modelId="{1AF11702-B895-4B58-B2D3-DAB6DF3E38CF}" type="presParOf" srcId="{71045F8C-00FA-488E-A7BD-E2E6753D979D}" destId="{AA41A67C-3D3F-4AE9-9E0F-5D7F7BB2E741}" srcOrd="22" destOrd="0" presId="urn:microsoft.com/office/officeart/2005/8/layout/target3"/>
    <dgm:cxn modelId="{4FE4AB74-0DA8-41F8-B41C-6533FC877DF0}" type="presParOf" srcId="{71045F8C-00FA-488E-A7BD-E2E6753D979D}" destId="{F969C235-9271-4D34-B740-D627A121CAD0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77EC6B-C980-4F34-8C69-4365E7B8FC8C}">
      <dsp:nvSpPr>
        <dsp:cNvPr id="0" name=""/>
        <dsp:cNvSpPr/>
      </dsp:nvSpPr>
      <dsp:spPr>
        <a:xfrm>
          <a:off x="0" y="0"/>
          <a:ext cx="4032447" cy="40324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5EE03-4121-4EF9-923D-7CB6D30D358D}">
      <dsp:nvSpPr>
        <dsp:cNvPr id="0" name=""/>
        <dsp:cNvSpPr/>
      </dsp:nvSpPr>
      <dsp:spPr>
        <a:xfrm>
          <a:off x="2016223" y="0"/>
          <a:ext cx="4752528" cy="40324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Název školy</a:t>
          </a:r>
          <a:r>
            <a:rPr lang="cs-CZ" sz="1500" kern="1200" dirty="0" smtClean="0"/>
            <a:t>: Základní škola a mateřská škola  Domažlice, </a:t>
          </a:r>
          <a:r>
            <a:rPr lang="cs-CZ" sz="1500" kern="1200" dirty="0" err="1" smtClean="0"/>
            <a:t>Msgre</a:t>
          </a:r>
          <a:r>
            <a:rPr lang="cs-CZ" sz="1500" kern="1200" dirty="0" smtClean="0"/>
            <a:t> B. Staška 232, příspěvková organizace </a:t>
          </a:r>
          <a:endParaRPr lang="cs-CZ" sz="1500" kern="1200" dirty="0"/>
        </a:p>
      </dsp:txBody>
      <dsp:txXfrm>
        <a:off x="2016223" y="0"/>
        <a:ext cx="4752528" cy="504057"/>
      </dsp:txXfrm>
    </dsp:sp>
    <dsp:sp modelId="{851BB866-B6AE-4566-893F-4C635BA974FC}">
      <dsp:nvSpPr>
        <dsp:cNvPr id="0" name=""/>
        <dsp:cNvSpPr/>
      </dsp:nvSpPr>
      <dsp:spPr>
        <a:xfrm>
          <a:off x="352839" y="504057"/>
          <a:ext cx="3326768" cy="33267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EA938-EDE0-4533-ACCC-D2BD6F3A527C}">
      <dsp:nvSpPr>
        <dsp:cNvPr id="0" name=""/>
        <dsp:cNvSpPr/>
      </dsp:nvSpPr>
      <dsp:spPr>
        <a:xfrm>
          <a:off x="2016223" y="504057"/>
          <a:ext cx="4752528" cy="33267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Autor</a:t>
          </a:r>
          <a:r>
            <a:rPr lang="cs-CZ" sz="1500" kern="1200" dirty="0" smtClean="0"/>
            <a:t>:  Mgr. Vendula </a:t>
          </a:r>
          <a:r>
            <a:rPr lang="cs-CZ" sz="1500" kern="1200" dirty="0" err="1" smtClean="0"/>
            <a:t>Steidlová</a:t>
          </a:r>
          <a:r>
            <a:rPr lang="cs-CZ" sz="1500" kern="1200" dirty="0" smtClean="0"/>
            <a:t>   </a:t>
          </a:r>
          <a:endParaRPr lang="cs-CZ" sz="1500" kern="1200" dirty="0"/>
        </a:p>
      </dsp:txBody>
      <dsp:txXfrm>
        <a:off x="2016223" y="504057"/>
        <a:ext cx="4752528" cy="504057"/>
      </dsp:txXfrm>
    </dsp:sp>
    <dsp:sp modelId="{902074E1-B931-4618-97F1-FADBE82E9C3C}">
      <dsp:nvSpPr>
        <dsp:cNvPr id="0" name=""/>
        <dsp:cNvSpPr/>
      </dsp:nvSpPr>
      <dsp:spPr>
        <a:xfrm>
          <a:off x="705679" y="1008114"/>
          <a:ext cx="2621088" cy="26210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17367-F2BC-482F-8832-FA00B51DCCF3}">
      <dsp:nvSpPr>
        <dsp:cNvPr id="0" name=""/>
        <dsp:cNvSpPr/>
      </dsp:nvSpPr>
      <dsp:spPr>
        <a:xfrm>
          <a:off x="2016223" y="1008114"/>
          <a:ext cx="4752528" cy="26210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Název : </a:t>
          </a:r>
          <a:r>
            <a:rPr lang="cs-CZ" sz="1500" kern="1200" dirty="0" smtClean="0"/>
            <a:t>VY_32_INOVACE_01_PŘEDPONY S-, Z-, VZ-</a:t>
          </a:r>
          <a:endParaRPr lang="cs-CZ" sz="1500" kern="1200" dirty="0"/>
        </a:p>
      </dsp:txBody>
      <dsp:txXfrm>
        <a:off x="2016223" y="1008114"/>
        <a:ext cx="4752528" cy="504053"/>
      </dsp:txXfrm>
    </dsp:sp>
    <dsp:sp modelId="{6DB11F1C-D028-4800-9625-6611CA9DE6D4}">
      <dsp:nvSpPr>
        <dsp:cNvPr id="0" name=""/>
        <dsp:cNvSpPr/>
      </dsp:nvSpPr>
      <dsp:spPr>
        <a:xfrm>
          <a:off x="1058517" y="1512167"/>
          <a:ext cx="1915412" cy="19154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D6FE3-AD8F-4ACC-B6B8-710EDDD97598}">
      <dsp:nvSpPr>
        <dsp:cNvPr id="0" name=""/>
        <dsp:cNvSpPr/>
      </dsp:nvSpPr>
      <dsp:spPr>
        <a:xfrm>
          <a:off x="2016223" y="1512167"/>
          <a:ext cx="4752528" cy="19154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Sada:  ČESKÝ JAZYK 8. ročník</a:t>
          </a:r>
          <a:endParaRPr lang="cs-CZ" sz="1500" kern="1200" dirty="0"/>
        </a:p>
      </dsp:txBody>
      <dsp:txXfrm>
        <a:off x="2016223" y="1512167"/>
        <a:ext cx="4752528" cy="504057"/>
      </dsp:txXfrm>
    </dsp:sp>
    <dsp:sp modelId="{D7419528-33A6-416D-9E64-B3F7915C5149}">
      <dsp:nvSpPr>
        <dsp:cNvPr id="0" name=""/>
        <dsp:cNvSpPr/>
      </dsp:nvSpPr>
      <dsp:spPr>
        <a:xfrm>
          <a:off x="1411357" y="2016225"/>
          <a:ext cx="1209733" cy="120973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89DF2-90F4-4EC2-A9FC-633B00BAB610}">
      <dsp:nvSpPr>
        <dsp:cNvPr id="0" name=""/>
        <dsp:cNvSpPr/>
      </dsp:nvSpPr>
      <dsp:spPr>
        <a:xfrm>
          <a:off x="2016223" y="2016225"/>
          <a:ext cx="4752528" cy="12097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Téma</a:t>
          </a:r>
          <a:r>
            <a:rPr lang="cs-CZ" sz="1500" kern="1200" dirty="0" smtClean="0"/>
            <a:t>:  PŘEDPONY S-, Z-, VZ-</a:t>
          </a:r>
          <a:endParaRPr lang="cs-CZ" sz="1500" kern="1200" dirty="0"/>
        </a:p>
      </dsp:txBody>
      <dsp:txXfrm>
        <a:off x="2016223" y="2016225"/>
        <a:ext cx="4752528" cy="504057"/>
      </dsp:txXfrm>
    </dsp:sp>
    <dsp:sp modelId="{12255512-213F-41DF-90A6-8B4CD74A2B52}">
      <dsp:nvSpPr>
        <dsp:cNvPr id="0" name=""/>
        <dsp:cNvSpPr/>
      </dsp:nvSpPr>
      <dsp:spPr>
        <a:xfrm>
          <a:off x="1764197" y="2520282"/>
          <a:ext cx="504053" cy="50405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2F88D-8688-44C2-A854-691F34009D3B}">
      <dsp:nvSpPr>
        <dsp:cNvPr id="0" name=""/>
        <dsp:cNvSpPr/>
      </dsp:nvSpPr>
      <dsp:spPr>
        <a:xfrm>
          <a:off x="2016223" y="2520282"/>
          <a:ext cx="4752528" cy="504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Číslo projektu</a:t>
          </a:r>
          <a:r>
            <a:rPr lang="cs-CZ" sz="1500" kern="1200" dirty="0" smtClean="0"/>
            <a:t>: CZ.1.07/1.4.00/21.1437</a:t>
          </a:r>
          <a:endParaRPr lang="cs-CZ" sz="1500" kern="1200" dirty="0"/>
        </a:p>
      </dsp:txBody>
      <dsp:txXfrm>
        <a:off x="2016223" y="2520282"/>
        <a:ext cx="4752528" cy="504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fice.microsof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806085373"/>
              </p:ext>
            </p:extLst>
          </p:nvPr>
        </p:nvGraphicFramePr>
        <p:xfrm>
          <a:off x="1259632" y="1700808"/>
          <a:ext cx="676875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7144"/>
            <a:ext cx="5402263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498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!!!!!!!     </a:t>
            </a:r>
            <a:r>
              <a:rPr lang="cs-CZ" dirty="0" smtClean="0">
                <a:solidFill>
                  <a:srgbClr val="FF0000"/>
                </a:solidFill>
              </a:rPr>
              <a:t>PAMATOVAT</a:t>
            </a:r>
            <a:r>
              <a:rPr lang="cs-CZ" dirty="0" smtClean="0"/>
              <a:t>            !!!!!!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452048" cy="416329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z</a:t>
            </a:r>
            <a:r>
              <a:rPr lang="cs-CZ" sz="4400" dirty="0" smtClean="0"/>
              <a:t>koumat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z</a:t>
            </a:r>
            <a:r>
              <a:rPr lang="cs-CZ" sz="4400" dirty="0" smtClean="0"/>
              <a:t>koušet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z</a:t>
            </a:r>
            <a:r>
              <a:rPr lang="cs-CZ" sz="4400" dirty="0" smtClean="0"/>
              <a:t>pívat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z</a:t>
            </a:r>
            <a:r>
              <a:rPr lang="cs-CZ" sz="4400" dirty="0" smtClean="0"/>
              <a:t>působ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z</a:t>
            </a:r>
            <a:r>
              <a:rPr lang="cs-CZ" sz="4400" dirty="0" smtClean="0"/>
              <a:t>tratit</a:t>
            </a:r>
            <a:endParaRPr lang="cs-CZ" sz="4400" dirty="0"/>
          </a:p>
        </p:txBody>
      </p:sp>
      <p:sp>
        <p:nvSpPr>
          <p:cNvPr id="4" name="Obdélník 3"/>
          <p:cNvSpPr/>
          <p:nvPr/>
        </p:nvSpPr>
        <p:spPr>
          <a:xfrm>
            <a:off x="4571998" y="2060848"/>
            <a:ext cx="345638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9600" b="1" cap="none" spc="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Z-</a:t>
            </a:r>
            <a:endParaRPr lang="cs-CZ" sz="9600" b="1" cap="none" spc="0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77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!!!!!!!     </a:t>
            </a:r>
            <a:r>
              <a:rPr lang="cs-CZ" dirty="0" smtClean="0">
                <a:solidFill>
                  <a:srgbClr val="FF0000"/>
                </a:solidFill>
              </a:rPr>
              <a:t>PAMATOVAT </a:t>
            </a:r>
            <a:r>
              <a:rPr lang="cs-CZ" dirty="0" smtClean="0"/>
              <a:t>           !!!!!!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452048" cy="40192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vz</a:t>
            </a:r>
            <a:r>
              <a:rPr lang="cs-CZ" sz="4400" dirty="0" smtClean="0"/>
              <a:t>pomenout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vz</a:t>
            </a:r>
            <a:r>
              <a:rPr lang="cs-CZ" sz="4400" dirty="0" smtClean="0"/>
              <a:t>pamatovat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vz</a:t>
            </a:r>
            <a:r>
              <a:rPr lang="cs-CZ" sz="4400" dirty="0" smtClean="0"/>
              <a:t>tekat</a:t>
            </a:r>
            <a:endParaRPr lang="cs-CZ" sz="4400" dirty="0"/>
          </a:p>
        </p:txBody>
      </p:sp>
      <p:sp>
        <p:nvSpPr>
          <p:cNvPr id="4" name="Obdélník 3"/>
          <p:cNvSpPr/>
          <p:nvPr/>
        </p:nvSpPr>
        <p:spPr>
          <a:xfrm>
            <a:off x="4571998" y="2060848"/>
            <a:ext cx="345638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9600" b="1" cap="none" spc="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VZ-</a:t>
            </a:r>
            <a:endParaRPr lang="cs-CZ" sz="9600" b="1" cap="none" spc="0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34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73955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SBÍT X ZBÍT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251520" y="2133600"/>
            <a:ext cx="4191000" cy="4724400"/>
          </a:xfrm>
        </p:spPr>
        <p:txBody>
          <a:bodyPr/>
          <a:lstStyle/>
          <a:p>
            <a:r>
              <a:rPr lang="cs-CZ" dirty="0" smtClean="0"/>
              <a:t>SBÍT  NĚCO</a:t>
            </a:r>
          </a:p>
          <a:p>
            <a:pPr marL="0" indent="0">
              <a:buNone/>
            </a:pPr>
            <a:r>
              <a:rPr lang="cs-CZ" dirty="0" smtClean="0"/>
              <a:t>= dvě prkna dohromady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4275584" cy="4191744"/>
          </a:xfrm>
        </p:spPr>
        <p:txBody>
          <a:bodyPr/>
          <a:lstStyle/>
          <a:p>
            <a:r>
              <a:rPr lang="cs-CZ" dirty="0" smtClean="0"/>
              <a:t>ZBÍT NĚKOHO</a:t>
            </a:r>
          </a:p>
          <a:p>
            <a:pPr marL="0" indent="0">
              <a:buNone/>
            </a:pPr>
            <a:r>
              <a:rPr lang="cs-CZ" dirty="0" smtClean="0"/>
              <a:t>= někoho  zmlátit</a:t>
            </a:r>
            <a:endParaRPr lang="cs-CZ" dirty="0"/>
          </a:p>
        </p:txBody>
      </p:sp>
      <p:pic>
        <p:nvPicPr>
          <p:cNvPr id="2053" name="Picture 5" descr="C:\Users\Steidlová\AppData\Local\Microsoft\Windows\Temporary Internet Files\Content.IE5\Z51QTSJV\MC9002324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8999"/>
            <a:ext cx="3384376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427984" y="1340768"/>
            <a:ext cx="0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448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Shlédnout x zhlédnout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shlédnout </a:t>
            </a:r>
          </a:p>
          <a:p>
            <a:pPr marL="0" indent="0">
              <a:buNone/>
            </a:pPr>
            <a:r>
              <a:rPr lang="cs-CZ" dirty="0" smtClean="0"/>
              <a:t>=  dívat se shora dolů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shlédnout z kopce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shlédnout z věže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zhlédnout</a:t>
            </a:r>
          </a:p>
          <a:p>
            <a:pPr marL="0" indent="0">
              <a:buNone/>
            </a:pPr>
            <a:r>
              <a:rPr lang="cs-CZ" dirty="0" smtClean="0"/>
              <a:t>= dívat se rovně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= zhlédnout představení</a:t>
            </a:r>
          </a:p>
          <a:p>
            <a:pPr marL="0" indent="0">
              <a:buNone/>
            </a:pPr>
            <a:r>
              <a:rPr lang="cs-CZ" dirty="0" smtClean="0"/>
              <a:t>= zhlédnout film </a:t>
            </a:r>
            <a:endParaRPr lang="cs-CZ" dirty="0"/>
          </a:p>
        </p:txBody>
      </p:sp>
      <p:pic>
        <p:nvPicPr>
          <p:cNvPr id="3074" name="Picture 2" descr="C:\Users\Steidlová\AppData\Local\Microsoft\Windows\Temporary Internet Files\Content.IE5\RGU26O7Q\MC9000552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7750" y="4221088"/>
            <a:ext cx="178605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4139952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65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SPRÁVA X ZPRÁVA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SPRÁVA</a:t>
            </a:r>
          </a:p>
          <a:p>
            <a:pPr marL="0" indent="0">
              <a:buNone/>
            </a:pPr>
            <a:r>
              <a:rPr lang="cs-CZ" dirty="0" smtClean="0"/>
              <a:t>= vedení, údržba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Správa silnic a dálnic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správa zámku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ZPRÁVA </a:t>
            </a:r>
          </a:p>
          <a:p>
            <a:pPr marL="0" indent="0">
              <a:buNone/>
            </a:pPr>
            <a:r>
              <a:rPr lang="cs-CZ" dirty="0" smtClean="0"/>
              <a:t>= oznámení, novinka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zprávy v televizi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zpráva v novinách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4139952" y="1412776"/>
            <a:ext cx="0" cy="468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Steidlová\AppData\Local\Microsoft\Windows\Temporary Internet Files\Content.IE5\QE7YB77L\MC9002502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37112"/>
            <a:ext cx="252028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67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DOPLŇ SPRÁVNOU PŘEDPONU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Hodina  ___ </a:t>
            </a:r>
            <a:r>
              <a:rPr lang="cs-CZ" dirty="0" err="1" smtClean="0"/>
              <a:t>pěvu</a:t>
            </a:r>
            <a:r>
              <a:rPr lang="cs-CZ" dirty="0" smtClean="0"/>
              <a:t>  už  ___ končila.</a:t>
            </a:r>
          </a:p>
          <a:p>
            <a:r>
              <a:rPr lang="cs-CZ" dirty="0" smtClean="0"/>
              <a:t>Oheň  ___ plál. </a:t>
            </a:r>
          </a:p>
          <a:p>
            <a:r>
              <a:rPr lang="cs-CZ" dirty="0" smtClean="0"/>
              <a:t>Slyšeli jsem samé dobré  ___právy.</a:t>
            </a:r>
          </a:p>
          <a:p>
            <a:r>
              <a:rPr lang="cs-CZ" dirty="0" smtClean="0"/>
              <a:t>V </a:t>
            </a:r>
            <a:r>
              <a:rPr lang="cs-CZ" dirty="0"/>
              <a:t>Krkonoších jsem   ___trávil celý </a:t>
            </a:r>
            <a:r>
              <a:rPr lang="cs-CZ" dirty="0" smtClean="0"/>
              <a:t>víkend.</a:t>
            </a:r>
          </a:p>
          <a:p>
            <a:r>
              <a:rPr lang="cs-CZ" dirty="0" smtClean="0"/>
              <a:t>Vylezli jsme na rozhlednu a  ___ hlédli dolů.</a:t>
            </a:r>
          </a:p>
          <a:p>
            <a:r>
              <a:rPr lang="cs-CZ" dirty="0" smtClean="0"/>
              <a:t>Málem jsme  se v lese  ___ tratili.</a:t>
            </a:r>
          </a:p>
          <a:p>
            <a:r>
              <a:rPr lang="cs-CZ" dirty="0" smtClean="0"/>
              <a:t>Úplně   ___ bělela  ___ teky.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833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Hodina  </a:t>
            </a:r>
            <a:r>
              <a:rPr lang="cs-CZ" dirty="0" smtClean="0">
                <a:solidFill>
                  <a:srgbClr val="FF0000"/>
                </a:solidFill>
              </a:rPr>
              <a:t>z</a:t>
            </a:r>
            <a:r>
              <a:rPr lang="cs-CZ" dirty="0" smtClean="0"/>
              <a:t>pěvu  už  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končila.</a:t>
            </a:r>
          </a:p>
          <a:p>
            <a:r>
              <a:rPr lang="cs-CZ" dirty="0" smtClean="0"/>
              <a:t>Oheň  </a:t>
            </a:r>
            <a:r>
              <a:rPr lang="cs-CZ" dirty="0" smtClean="0">
                <a:solidFill>
                  <a:srgbClr val="FF0000"/>
                </a:solidFill>
              </a:rPr>
              <a:t>vz</a:t>
            </a:r>
            <a:r>
              <a:rPr lang="cs-CZ" dirty="0" smtClean="0"/>
              <a:t>plál. </a:t>
            </a:r>
          </a:p>
          <a:p>
            <a:r>
              <a:rPr lang="cs-CZ" dirty="0" smtClean="0"/>
              <a:t>Slyšeli jsem samé dobré  </a:t>
            </a:r>
            <a:r>
              <a:rPr lang="cs-CZ" dirty="0" smtClean="0">
                <a:solidFill>
                  <a:srgbClr val="FF0000"/>
                </a:solidFill>
              </a:rPr>
              <a:t>z</a:t>
            </a:r>
            <a:r>
              <a:rPr lang="cs-CZ" dirty="0" smtClean="0"/>
              <a:t>právy.</a:t>
            </a:r>
          </a:p>
          <a:p>
            <a:r>
              <a:rPr lang="cs-CZ" dirty="0" smtClean="0"/>
              <a:t>V </a:t>
            </a:r>
            <a:r>
              <a:rPr lang="cs-CZ" dirty="0"/>
              <a:t>Krkonoších jsem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trávil </a:t>
            </a:r>
            <a:r>
              <a:rPr lang="cs-CZ" dirty="0"/>
              <a:t>celý </a:t>
            </a:r>
            <a:r>
              <a:rPr lang="cs-CZ" dirty="0" smtClean="0"/>
              <a:t>víkend.</a:t>
            </a:r>
          </a:p>
          <a:p>
            <a:r>
              <a:rPr lang="cs-CZ" dirty="0" smtClean="0"/>
              <a:t>Vylezli jsme na rozhlednu a  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hlédli dolů.</a:t>
            </a:r>
          </a:p>
          <a:p>
            <a:r>
              <a:rPr lang="cs-CZ" dirty="0" smtClean="0"/>
              <a:t>Málem jsme se v lese </a:t>
            </a:r>
            <a:r>
              <a:rPr lang="cs-CZ" dirty="0" smtClean="0">
                <a:solidFill>
                  <a:srgbClr val="FF0000"/>
                </a:solidFill>
              </a:rPr>
              <a:t>z</a:t>
            </a:r>
            <a:r>
              <a:rPr lang="cs-CZ" dirty="0" smtClean="0"/>
              <a:t>tratili.</a:t>
            </a:r>
          </a:p>
          <a:p>
            <a:r>
              <a:rPr lang="cs-CZ" dirty="0"/>
              <a:t>Úplně   </a:t>
            </a:r>
            <a:r>
              <a:rPr lang="cs-CZ" dirty="0" smtClean="0">
                <a:solidFill>
                  <a:srgbClr val="FF0000"/>
                </a:solidFill>
              </a:rPr>
              <a:t>z</a:t>
            </a:r>
            <a:r>
              <a:rPr lang="cs-CZ" dirty="0" smtClean="0"/>
              <a:t>bělela  </a:t>
            </a:r>
            <a:r>
              <a:rPr lang="cs-CZ" dirty="0" smtClean="0">
                <a:solidFill>
                  <a:srgbClr val="FF0000"/>
                </a:solidFill>
              </a:rPr>
              <a:t>vz</a:t>
            </a:r>
            <a:r>
              <a:rPr lang="cs-CZ" dirty="0" smtClean="0"/>
              <a:t>teky.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054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980728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ZDROJE: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Ilustrace: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- www.office.microsoft.com</a:t>
            </a:r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994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Anotace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3011519"/>
              </p:ext>
            </p:extLst>
          </p:nvPr>
        </p:nvGraphicFramePr>
        <p:xfrm>
          <a:off x="1403648" y="1988840"/>
          <a:ext cx="60960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na inter. tabuli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Pomůcky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Inter. tabule, popř. Pravidla českého pravopisu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 materiálu /Inovace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Shrnutí učiva o předponách s-, z-, </a:t>
                      </a:r>
                      <a:r>
                        <a:rPr lang="cs-CZ" dirty="0" err="1" smtClean="0"/>
                        <a:t>vz</a:t>
                      </a:r>
                      <a:r>
                        <a:rPr lang="cs-CZ" dirty="0" smtClean="0"/>
                        <a:t>-, přehled + procvičení 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Metodické pokyny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Správné řešení  je vždy na následujícím snímku, přiletí na kliknutí</a:t>
                      </a:r>
                    </a:p>
                    <a:p>
                      <a:r>
                        <a:rPr lang="cs-CZ" dirty="0" smtClean="0"/>
                        <a:t>Snímek 7 – rozhodni, zda je věta napsaná dobře 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5567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799"/>
            <a:ext cx="7772400" cy="2880321"/>
          </a:xfrm>
        </p:spPr>
        <p:txBody>
          <a:bodyPr>
            <a:normAutofit/>
          </a:bodyPr>
          <a:lstStyle/>
          <a:p>
            <a:pPr algn="ctr"/>
            <a:r>
              <a:rPr lang="cs-CZ" sz="7200" dirty="0" smtClean="0"/>
              <a:t>PŘEDPONY </a:t>
            </a:r>
            <a:br>
              <a:rPr lang="cs-CZ" sz="7200" dirty="0" smtClean="0"/>
            </a:br>
            <a:r>
              <a:rPr lang="cs-CZ" sz="7200" dirty="0" smtClean="0"/>
              <a:t>S-, Z-, VZ-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273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PŘEDPONA S-</a:t>
            </a:r>
            <a:endParaRPr lang="cs-CZ" sz="5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7460676"/>
              </p:ext>
            </p:extLst>
          </p:nvPr>
        </p:nvGraphicFramePr>
        <p:xfrm>
          <a:off x="827584" y="1340768"/>
          <a:ext cx="8064897" cy="501431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88299"/>
                <a:gridCol w="2208245"/>
                <a:gridCol w="3168353"/>
              </a:tblGrid>
              <a:tr h="2088232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solidFill>
                            <a:srgbClr val="FF0000"/>
                          </a:solidFill>
                        </a:rPr>
                        <a:t>SMĚR DOHROMADY</a:t>
                      </a:r>
                    </a:p>
                    <a:p>
                      <a:pPr algn="l"/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sbírat</a:t>
                      </a:r>
                    </a:p>
                    <a:p>
                      <a:r>
                        <a:rPr lang="cs-CZ" sz="3200" b="0" dirty="0" smtClean="0"/>
                        <a:t>shromáždit</a:t>
                      </a:r>
                    </a:p>
                    <a:p>
                      <a:r>
                        <a:rPr lang="cs-CZ" sz="3200" b="0" dirty="0" smtClean="0"/>
                        <a:t>spojit </a:t>
                      </a:r>
                    </a:p>
                    <a:p>
                      <a:r>
                        <a:rPr lang="cs-CZ" sz="3200" b="0" dirty="0" smtClean="0"/>
                        <a:t>spočítat</a:t>
                      </a:r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SMĚR DOLŮ</a:t>
                      </a:r>
                    </a:p>
                    <a:p>
                      <a:endParaRPr lang="cs-CZ" sz="3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sklouznout</a:t>
                      </a:r>
                    </a:p>
                    <a:p>
                      <a:r>
                        <a:rPr lang="cs-CZ" sz="2800" dirty="0" smtClean="0"/>
                        <a:t>spadnout </a:t>
                      </a:r>
                    </a:p>
                    <a:p>
                      <a:r>
                        <a:rPr lang="cs-CZ" sz="2800" dirty="0" smtClean="0"/>
                        <a:t>stáhnout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SMĚR Z POVRCHU PRYČ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smést ze stolu</a:t>
                      </a:r>
                    </a:p>
                    <a:p>
                      <a:r>
                        <a:rPr lang="cs-CZ" sz="3200" dirty="0" smtClean="0"/>
                        <a:t>smazat</a:t>
                      </a:r>
                    </a:p>
                    <a:p>
                      <a:r>
                        <a:rPr lang="cs-CZ" sz="3200" dirty="0" smtClean="0"/>
                        <a:t>stírat</a:t>
                      </a:r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Šipka nahoru 4"/>
          <p:cNvSpPr/>
          <p:nvPr/>
        </p:nvSpPr>
        <p:spPr>
          <a:xfrm rot="5400000">
            <a:off x="3876656" y="1924251"/>
            <a:ext cx="484632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nahoru 5"/>
          <p:cNvSpPr/>
          <p:nvPr/>
        </p:nvSpPr>
        <p:spPr>
          <a:xfrm>
            <a:off x="4405564" y="2408518"/>
            <a:ext cx="484632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nahoru 6"/>
          <p:cNvSpPr/>
          <p:nvPr/>
        </p:nvSpPr>
        <p:spPr>
          <a:xfrm rot="16200000">
            <a:off x="5009238" y="1895980"/>
            <a:ext cx="484632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nahoru 7"/>
          <p:cNvSpPr/>
          <p:nvPr/>
        </p:nvSpPr>
        <p:spPr>
          <a:xfrm rot="10800000">
            <a:off x="4416438" y="1461328"/>
            <a:ext cx="484632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4385859" y="3851029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Steidlová\AppData\Local\Microsoft\Windows\Temporary Internet Files\Content.IE5\DIKZ2MT3\MC9001936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5989" y="5445224"/>
            <a:ext cx="1323782" cy="81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Šipka dolů 11"/>
          <p:cNvSpPr/>
          <p:nvPr/>
        </p:nvSpPr>
        <p:spPr>
          <a:xfrm rot="16383994">
            <a:off x="4003988" y="5020451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0563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109808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PŘEDPONA Z-</a:t>
            </a:r>
            <a:endParaRPr lang="cs-CZ" sz="54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0890759"/>
              </p:ext>
            </p:extLst>
          </p:nvPr>
        </p:nvGraphicFramePr>
        <p:xfrm>
          <a:off x="755576" y="1988840"/>
          <a:ext cx="7512496" cy="31089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80320"/>
                <a:gridCol w="2454032"/>
                <a:gridCol w="217814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solidFill>
                            <a:srgbClr val="FF0000"/>
                          </a:solidFill>
                        </a:rPr>
                        <a:t>DOKONČENÍ DĚJE</a:t>
                      </a:r>
                      <a:endParaRPr lang="cs-CZ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hasla, hasla až zhasla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změnit</a:t>
                      </a:r>
                    </a:p>
                    <a:p>
                      <a:r>
                        <a:rPr lang="cs-CZ" sz="3200" b="0" dirty="0" smtClean="0"/>
                        <a:t>ztišit</a:t>
                      </a:r>
                    </a:p>
                    <a:p>
                      <a:r>
                        <a:rPr lang="cs-CZ" sz="3200" b="0" dirty="0" smtClean="0"/>
                        <a:t>zklamat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STÁT SE  NĚJAKÝM</a:t>
                      </a:r>
                      <a:endParaRPr lang="cs-CZ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zúrodnit  = stát se úrodným 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zčervivět</a:t>
                      </a:r>
                    </a:p>
                    <a:p>
                      <a:r>
                        <a:rPr lang="cs-CZ" sz="3200" dirty="0" smtClean="0"/>
                        <a:t>zkřivit</a:t>
                      </a:r>
                    </a:p>
                    <a:p>
                      <a:r>
                        <a:rPr lang="cs-CZ" sz="3200" dirty="0" smtClean="0"/>
                        <a:t>zčervenat</a:t>
                      </a:r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48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3528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PŘEDPONA VZ -</a:t>
            </a:r>
            <a:endParaRPr lang="cs-CZ" sz="5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4989449"/>
              </p:ext>
            </p:extLst>
          </p:nvPr>
        </p:nvGraphicFramePr>
        <p:xfrm>
          <a:off x="1524000" y="2492896"/>
          <a:ext cx="6096000" cy="20585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32000"/>
                <a:gridCol w="2032000"/>
                <a:gridCol w="2032000"/>
              </a:tblGrid>
              <a:tr h="2058536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solidFill>
                            <a:srgbClr val="FF0000"/>
                          </a:solidFill>
                        </a:rPr>
                        <a:t>SMĚR VZHŮRU</a:t>
                      </a:r>
                      <a:endParaRPr lang="cs-CZ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vzlétnout</a:t>
                      </a:r>
                    </a:p>
                    <a:p>
                      <a:r>
                        <a:rPr lang="cs-CZ" sz="3200" dirty="0" smtClean="0"/>
                        <a:t>vzplanout</a:t>
                      </a:r>
                    </a:p>
                    <a:p>
                      <a:r>
                        <a:rPr lang="cs-CZ" sz="3200" dirty="0" smtClean="0"/>
                        <a:t>vztyčit</a:t>
                      </a:r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Šipka nahoru 4"/>
          <p:cNvSpPr/>
          <p:nvPr/>
        </p:nvSpPr>
        <p:spPr>
          <a:xfrm>
            <a:off x="4132985" y="3140968"/>
            <a:ext cx="484632" cy="6700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777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Dobře  x špatně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04800" y="1554162"/>
            <a:ext cx="6355432" cy="45259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 </a:t>
            </a:r>
            <a:r>
              <a:rPr lang="cs-CZ" sz="3600" dirty="0" err="1" smtClean="0"/>
              <a:t>Zpláchnul</a:t>
            </a:r>
            <a:r>
              <a:rPr lang="cs-CZ" sz="3600" dirty="0" smtClean="0"/>
              <a:t> si mýdlo vodou.    </a:t>
            </a:r>
          </a:p>
          <a:p>
            <a:r>
              <a:rPr lang="cs-CZ" sz="3600" dirty="0" smtClean="0"/>
              <a:t> Shodli jsme se na cíli cesty.</a:t>
            </a:r>
          </a:p>
          <a:p>
            <a:r>
              <a:rPr lang="cs-CZ" sz="3600" dirty="0" smtClean="0"/>
              <a:t> Shrabal seno.</a:t>
            </a:r>
          </a:p>
          <a:p>
            <a:r>
              <a:rPr lang="cs-CZ" sz="3600" dirty="0" smtClean="0"/>
              <a:t> Had se </a:t>
            </a:r>
            <a:r>
              <a:rPr lang="cs-CZ" sz="3600" dirty="0" err="1" smtClean="0"/>
              <a:t>ztyčil</a:t>
            </a:r>
            <a:r>
              <a:rPr lang="cs-CZ" sz="3600" dirty="0" smtClean="0"/>
              <a:t> do výšky.  </a:t>
            </a:r>
          </a:p>
          <a:p>
            <a:r>
              <a:rPr lang="cs-CZ" sz="3600" dirty="0" smtClean="0"/>
              <a:t> Zmrzlina nás pěkně zchladila.</a:t>
            </a:r>
          </a:p>
          <a:p>
            <a:r>
              <a:rPr lang="cs-CZ" sz="3600" dirty="0" smtClean="0"/>
              <a:t> Dny už se zkrátily. </a:t>
            </a:r>
            <a:endParaRPr lang="cs-CZ" sz="3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6516216" y="1628801"/>
            <a:ext cx="1909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ŠPATNĚ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588224" y="2213576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DOBŘE</a:t>
            </a:r>
          </a:p>
          <a:p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635896" y="292494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DOBŘE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91776" y="3645023"/>
            <a:ext cx="2447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ŠPATNĚ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60232" y="4229798"/>
            <a:ext cx="1627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DOBŘE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535996" y="4941168"/>
            <a:ext cx="26282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DOBŘE</a:t>
            </a:r>
          </a:p>
          <a:p>
            <a:pPr lvl="0"/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62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04800" y="1554162"/>
            <a:ext cx="6355432" cy="45259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S</a:t>
            </a:r>
            <a:r>
              <a:rPr lang="cs-CZ" sz="3600" dirty="0" smtClean="0"/>
              <a:t>pláchnul si mýdlo vodou.    </a:t>
            </a:r>
          </a:p>
          <a:p>
            <a:r>
              <a:rPr lang="cs-CZ" sz="3600" dirty="0" smtClean="0"/>
              <a:t> Shodli jsme se na cíli cesty.</a:t>
            </a:r>
          </a:p>
          <a:p>
            <a:r>
              <a:rPr lang="cs-CZ" sz="3600" dirty="0" smtClean="0"/>
              <a:t> Shrabal seno.</a:t>
            </a:r>
          </a:p>
          <a:p>
            <a:r>
              <a:rPr lang="cs-CZ" sz="3600" dirty="0" smtClean="0"/>
              <a:t> Had se </a:t>
            </a:r>
            <a:r>
              <a:rPr lang="cs-CZ" sz="3600" dirty="0" smtClean="0">
                <a:solidFill>
                  <a:srgbClr val="FF0000"/>
                </a:solidFill>
              </a:rPr>
              <a:t>vz</a:t>
            </a:r>
            <a:r>
              <a:rPr lang="cs-CZ" sz="3600" dirty="0" smtClean="0"/>
              <a:t>tyčil do výšky.  </a:t>
            </a:r>
          </a:p>
          <a:p>
            <a:r>
              <a:rPr lang="cs-CZ" sz="3600" dirty="0" smtClean="0"/>
              <a:t> Zmrzlina nás pěkně zchladila.</a:t>
            </a:r>
          </a:p>
          <a:p>
            <a:r>
              <a:rPr lang="cs-CZ" sz="3600" dirty="0" smtClean="0"/>
              <a:t> Dny už se zkrátily.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26855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!!!!!!!!           </a:t>
            </a:r>
            <a:r>
              <a:rPr lang="cs-CZ" dirty="0" smtClean="0">
                <a:solidFill>
                  <a:srgbClr val="FF0000"/>
                </a:solidFill>
              </a:rPr>
              <a:t>PAMATOVAT   </a:t>
            </a:r>
            <a:r>
              <a:rPr lang="cs-CZ" dirty="0" smtClean="0"/>
              <a:t>                        !!!!!!!!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83568" y="1556792"/>
            <a:ext cx="4104456" cy="48965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s</a:t>
            </a:r>
            <a:r>
              <a:rPr lang="cs-CZ" sz="4400" dirty="0" smtClean="0"/>
              <a:t>končit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s</a:t>
            </a:r>
            <a:r>
              <a:rPr lang="cs-CZ" sz="4400" dirty="0" smtClean="0"/>
              <a:t>levit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s</a:t>
            </a:r>
            <a:r>
              <a:rPr lang="cs-CZ" sz="4400" dirty="0" smtClean="0"/>
              <a:t>těžovat si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s</a:t>
            </a:r>
            <a:r>
              <a:rPr lang="cs-CZ" sz="4400" dirty="0" smtClean="0"/>
              <a:t>trávit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 smtClean="0"/>
              <a:t> </a:t>
            </a:r>
            <a:r>
              <a:rPr lang="cs-CZ" sz="4400" dirty="0" smtClean="0">
                <a:solidFill>
                  <a:srgbClr val="FF0000"/>
                </a:solidFill>
              </a:rPr>
              <a:t>s</a:t>
            </a:r>
            <a:r>
              <a:rPr lang="cs-CZ" sz="4400" dirty="0" smtClean="0"/>
              <a:t>týskat si</a:t>
            </a:r>
            <a:endParaRPr lang="cs-CZ" sz="4400" dirty="0"/>
          </a:p>
        </p:txBody>
      </p:sp>
      <p:sp>
        <p:nvSpPr>
          <p:cNvPr id="10" name="Obdélník 9"/>
          <p:cNvSpPr/>
          <p:nvPr/>
        </p:nvSpPr>
        <p:spPr>
          <a:xfrm>
            <a:off x="4571998" y="2060848"/>
            <a:ext cx="345638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9600" b="1" cap="none" spc="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S-</a:t>
            </a:r>
            <a:endParaRPr lang="cs-CZ" sz="9600" b="1" cap="none" spc="0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456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374</TotalTime>
  <Words>457</Words>
  <Application>Microsoft Office PowerPoint</Application>
  <PresentationFormat>Předvádění na obrazovce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Cesta</vt:lpstr>
      <vt:lpstr>Snímek 1</vt:lpstr>
      <vt:lpstr>Anotace</vt:lpstr>
      <vt:lpstr>PŘEDPONY  S-, Z-, VZ-</vt:lpstr>
      <vt:lpstr>PŘEDPONA S-</vt:lpstr>
      <vt:lpstr>PŘEDPONA Z-</vt:lpstr>
      <vt:lpstr>PŘEDPONA VZ -</vt:lpstr>
      <vt:lpstr>Dobře  x špatně</vt:lpstr>
      <vt:lpstr>ŘEŠENÍ</vt:lpstr>
      <vt:lpstr>!!!!!!!!           PAMATOVAT                           !!!!!!!!</vt:lpstr>
      <vt:lpstr>!!!!!!!     PAMATOVAT            !!!!!!</vt:lpstr>
      <vt:lpstr>!!!!!!!     PAMATOVAT            !!!!!!</vt:lpstr>
      <vt:lpstr>SBÍT X ZBÍT</vt:lpstr>
      <vt:lpstr>Shlédnout x zhlédnout</vt:lpstr>
      <vt:lpstr>SPRÁVA X ZPRÁVA</vt:lpstr>
      <vt:lpstr>DOPLŇ SPRÁVNOU PŘEDPONU</vt:lpstr>
      <vt:lpstr>ŘEŠENÍ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PŘEDPONY  S-, Z-, VZ-</dc:title>
  <dc:creator>Steidlová</dc:creator>
  <cp:lastModifiedBy>Martin Seifert</cp:lastModifiedBy>
  <cp:revision>23</cp:revision>
  <cp:lastPrinted>2012-06-03T15:53:59Z</cp:lastPrinted>
  <dcterms:created xsi:type="dcterms:W3CDTF">2012-05-28T06:46:51Z</dcterms:created>
  <dcterms:modified xsi:type="dcterms:W3CDTF">2021-03-05T19:28:29Z</dcterms:modified>
</cp:coreProperties>
</file>