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7" autoAdjust="0"/>
    <p:restoredTop sz="94660"/>
  </p:normalViewPr>
  <p:slideViewPr>
    <p:cSldViewPr>
      <p:cViewPr varScale="1">
        <p:scale>
          <a:sx n="65" d="100"/>
          <a:sy n="65" d="100"/>
        </p:scale>
        <p:origin x="-1400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9892A-0574-4753-B3B5-882803074C2D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857224" y="4000504"/>
            <a:ext cx="7772400" cy="903534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R="9144" algn="l">
              <a:defRPr sz="3600" b="1" cap="none" spc="0" baseline="0">
                <a:ln/>
                <a:solidFill>
                  <a:schemeClr val="tx2">
                    <a:lumMod val="75000"/>
                  </a:schemeClr>
                </a:solidFill>
                <a:effectLst/>
              </a:defRPr>
            </a:lvl1pPr>
            <a:extLst/>
          </a:lstStyle>
          <a:p>
            <a:r>
              <a:rPr lang="cs-CZ" altLang="ja-JP" smtClean="0"/>
              <a:t>Klepnutím lze upravit styl předlohy nadpisů.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857224" y="5143512"/>
            <a:ext cx="7772400" cy="651504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altLang="ja-JP" smtClean="0"/>
              <a:t>Klepnutím lze upravit styl předlohy podnadpisů.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429652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Rectangle 17"/>
          <p:cNvSpPr/>
          <p:nvPr/>
        </p:nvSpPr>
        <p:spPr>
          <a:xfrm>
            <a:off x="7286644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Rectangle 18"/>
          <p:cNvSpPr/>
          <p:nvPr/>
        </p:nvSpPr>
        <p:spPr>
          <a:xfrm>
            <a:off x="7286644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Rectangle 19"/>
          <p:cNvSpPr/>
          <p:nvPr/>
        </p:nvSpPr>
        <p:spPr>
          <a:xfrm>
            <a:off x="7572396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Rectangle 20"/>
          <p:cNvSpPr/>
          <p:nvPr/>
        </p:nvSpPr>
        <p:spPr>
          <a:xfrm>
            <a:off x="7572396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Rectangle 21"/>
          <p:cNvSpPr/>
          <p:nvPr/>
        </p:nvSpPr>
        <p:spPr>
          <a:xfrm>
            <a:off x="7858148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Rectangle 22"/>
          <p:cNvSpPr/>
          <p:nvPr/>
        </p:nvSpPr>
        <p:spPr>
          <a:xfrm>
            <a:off x="7858148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Rectangle 23"/>
          <p:cNvSpPr/>
          <p:nvPr/>
        </p:nvSpPr>
        <p:spPr>
          <a:xfrm>
            <a:off x="8429652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Rectangle 24"/>
          <p:cNvSpPr/>
          <p:nvPr/>
        </p:nvSpPr>
        <p:spPr>
          <a:xfrm>
            <a:off x="8143900" y="3357562"/>
            <a:ext cx="214314" cy="214314"/>
          </a:xfrm>
          <a:prstGeom prst="rect">
            <a:avLst/>
          </a:prstGeom>
          <a:solidFill>
            <a:schemeClr val="bg2">
              <a:lumMod val="60000"/>
              <a:lumOff val="40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Rectangle 25"/>
          <p:cNvSpPr/>
          <p:nvPr/>
        </p:nvSpPr>
        <p:spPr>
          <a:xfrm>
            <a:off x="8143900" y="2786058"/>
            <a:ext cx="214314" cy="21431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Rectangle 26"/>
          <p:cNvSpPr/>
          <p:nvPr/>
        </p:nvSpPr>
        <p:spPr>
          <a:xfrm>
            <a:off x="7572396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Rectangle 29"/>
          <p:cNvSpPr/>
          <p:nvPr/>
        </p:nvSpPr>
        <p:spPr>
          <a:xfrm>
            <a:off x="7858148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Rectangle 30"/>
          <p:cNvSpPr/>
          <p:nvPr/>
        </p:nvSpPr>
        <p:spPr>
          <a:xfrm>
            <a:off x="8429652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Rectangle 32"/>
          <p:cNvSpPr/>
          <p:nvPr/>
        </p:nvSpPr>
        <p:spPr>
          <a:xfrm>
            <a:off x="8143900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Rectangle 36"/>
          <p:cNvSpPr/>
          <p:nvPr/>
        </p:nvSpPr>
        <p:spPr>
          <a:xfrm>
            <a:off x="7286644" y="3071810"/>
            <a:ext cx="214314" cy="214314"/>
          </a:xfrm>
          <a:prstGeom prst="rect">
            <a:avLst/>
          </a:prstGeom>
          <a:solidFill>
            <a:schemeClr val="bg2">
              <a:lumMod val="75000"/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altLang="ja-JP" smtClean="0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altLang="ja-JP" smtClean="0"/>
              <a:t>Klepnutím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9892A-0574-4753-B3B5-882803074C2D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cs-CZ" altLang="ja-JP" smtClean="0"/>
              <a:t>Klepnutím lze upravit styl předlohy nadpisů.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altLang="ja-JP" smtClean="0"/>
              <a:t>Klepnutím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9892A-0574-4753-B3B5-882803074C2D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altLang="ja-JP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altLang="ja-JP" smtClean="0"/>
              <a:t>Klepnutím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9892A-0574-4753-B3B5-882803074C2D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4214818"/>
            <a:ext cx="5718048" cy="977486"/>
          </a:xfrm>
        </p:spPr>
        <p:txBody>
          <a:bodyPr lIns="82296" tIns="45720" bIns="0" anchor="t"/>
          <a:lstStyle>
            <a:lvl1pPr marL="374904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altLang="ja-JP" smtClean="0"/>
              <a:t>Klepnutím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9892A-0574-4753-B3B5-882803074C2D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366404"/>
            <a:ext cx="8156448" cy="777240"/>
          </a:xfrm>
        </p:spPr>
        <p:txBody>
          <a:bodyPr tIns="64008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algn="l">
              <a:buNone/>
              <a:defRPr sz="3800" b="1" cap="none" spc="0" baseline="0">
                <a:ln/>
                <a:solidFill>
                  <a:schemeClr val="tx2">
                    <a:lumMod val="75000"/>
                  </a:schemeClr>
                </a:solidFill>
                <a:effectLst/>
              </a:defRPr>
            </a:lvl1pPr>
            <a:extLst/>
          </a:lstStyle>
          <a:p>
            <a:r>
              <a:rPr lang="cs-CZ" altLang="ja-JP" smtClean="0"/>
              <a:t>Klepnutím lze upravit styl předlohy nadpisů.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714348" y="5277543"/>
            <a:ext cx="7500990" cy="1588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cs-CZ" altLang="ja-JP" smtClean="0"/>
              <a:t>Klepnutím lze upravit styl předlohy nadpisů.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altLang="ja-JP" smtClean="0"/>
              <a:t>Klepnutím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altLang="ja-JP" smtClean="0"/>
              <a:t>Klepnutím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9892A-0574-4753-B3B5-882803074C2D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lang="cs-CZ" altLang="ja-JP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altLang="ja-JP" smtClean="0"/>
              <a:t>Klepnutím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altLang="ja-JP" smtClean="0"/>
              <a:t>Klepnutím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altLang="ja-JP" smtClean="0"/>
              <a:t>Klepnutím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altLang="ja-JP" smtClean="0"/>
              <a:t>Klepnutím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9892A-0574-4753-B3B5-882803074C2D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cs-CZ" altLang="ja-JP" smtClean="0"/>
              <a:t>Klepnutím lze upravit styl předlohy nadpisů.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9892A-0574-4753-B3B5-882803074C2D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9892A-0574-4753-B3B5-882803074C2D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2528878" cy="1162050"/>
          </a:xfrm>
        </p:spPr>
        <p:txBody>
          <a:bodyPr anchor="ctr"/>
          <a:lstStyle>
            <a:lvl1pPr algn="l">
              <a:buNone/>
              <a:defRPr sz="2000" b="0"/>
            </a:lvl1pPr>
            <a:extLst/>
          </a:lstStyle>
          <a:p>
            <a:r>
              <a:rPr lang="cs-CZ" altLang="ja-JP" smtClean="0"/>
              <a:t>Klepnutím lze upravit styl předlohy nadpisů.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28878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altLang="ja-JP" smtClean="0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285728"/>
            <a:ext cx="5486400" cy="572137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altLang="ja-JP" smtClean="0"/>
              <a:t>Klepnutím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09892A-0574-4753-B3B5-882803074C2D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914400" y="4941829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cs-CZ" altLang="ja-JP" smtClean="0"/>
              <a:t>Klepnutím lze upravit styl předlohy nadpisů.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357166"/>
            <a:ext cx="6858048" cy="4286280"/>
          </a:xfrm>
          <a:noFill/>
          <a:ln w="12700">
            <a:noFill/>
          </a:ln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cs-CZ" altLang="ja-JP" smtClean="0"/>
              <a:t>Klepnutím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914400" y="5643578"/>
            <a:ext cx="6858000" cy="428628"/>
          </a:xfrm>
        </p:spPr>
        <p:txBody>
          <a:bodyPr>
            <a:normAutofit/>
          </a:bodyPr>
          <a:lstStyle>
            <a:lvl1pPr marL="27432" indent="0">
              <a:spcBef>
                <a:spcPts val="0"/>
              </a:spcBef>
              <a:buNone/>
              <a:defRPr sz="11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altLang="ja-JP" smtClean="0"/>
              <a:t>Klepnutím lze upravit styly předlohy textu.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9892A-0574-4753-B3B5-882803074C2D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-1"/>
            <a:ext cx="214282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extLst/>
          </a:lstStyle>
          <a:p>
            <a:r>
              <a:rPr lang="cs-CZ" altLang="ja-JP" smtClean="0"/>
              <a:t>Klepnutím lze upravit styl předlohy nadpisů.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571612"/>
            <a:ext cx="7772400" cy="4783948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cs-CZ" altLang="ja-JP" smtClean="0"/>
              <a:t>Klepnutím lze upravit styly předlohy textu.</a:t>
            </a:r>
          </a:p>
          <a:p>
            <a:pPr lvl="1"/>
            <a:r>
              <a:rPr lang="cs-CZ" altLang="ja-JP" smtClean="0"/>
              <a:t>Druhá úroveň</a:t>
            </a:r>
          </a:p>
          <a:p>
            <a:pPr lvl="2"/>
            <a:r>
              <a:rPr lang="cs-CZ" altLang="ja-JP" smtClean="0"/>
              <a:t>Třetí úroveň</a:t>
            </a:r>
          </a:p>
          <a:p>
            <a:pPr lvl="3"/>
            <a:r>
              <a:rPr lang="cs-CZ" altLang="ja-JP" smtClean="0"/>
              <a:t>Čtvrtá úroveň</a:t>
            </a:r>
          </a:p>
          <a:p>
            <a:pPr lvl="4"/>
            <a:r>
              <a:rPr lang="cs-CZ" altLang="ja-JP" smtClean="0"/>
              <a:t>Pátá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21461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100">
                <a:solidFill>
                  <a:schemeClr val="tx2"/>
                </a:solidFill>
              </a:defRPr>
            </a:lvl1pPr>
            <a:extLst/>
          </a:lstStyle>
          <a:p>
            <a:fld id="{A009892A-0574-4753-B3B5-882803074C2D}" type="datetimeFigureOut">
              <a:rPr lang="en-US" smtClean="0"/>
              <a:pPr/>
              <a:t>4/8/2021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21461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21461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>
              <a:defRPr sz="1200">
                <a:solidFill>
                  <a:schemeClr val="tx2"/>
                </a:solidFill>
              </a:defRPr>
            </a:lvl1pPr>
            <a:extLst/>
          </a:lstStyle>
          <a:p>
            <a:fld id="{35100B4B-F5D2-44DD-9A19-A980681504E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-3293075" y="3429000"/>
            <a:ext cx="6858000" cy="1588"/>
          </a:xfrm>
          <a:prstGeom prst="line">
            <a:avLst/>
          </a:prstGeom>
          <a:ln w="1270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-3243408" y="3428230"/>
            <a:ext cx="6858000" cy="1588"/>
          </a:xfrm>
          <a:prstGeom prst="line">
            <a:avLst/>
          </a:prstGeom>
          <a:ln w="12700">
            <a:solidFill>
              <a:schemeClr val="bg2">
                <a:lumMod val="75000"/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3185349" y="3428230"/>
            <a:ext cx="6858000" cy="1588"/>
          </a:xfrm>
          <a:prstGeom prst="line">
            <a:avLst/>
          </a:prstGeom>
          <a:ln w="3175">
            <a:solidFill>
              <a:schemeClr val="tx1"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5699724" y="3428182"/>
            <a:ext cx="6858000" cy="1588"/>
          </a:xfrm>
          <a:prstGeom prst="line">
            <a:avLst/>
          </a:prstGeom>
          <a:ln w="28575">
            <a:solidFill>
              <a:schemeClr val="tx1">
                <a:alpha val="59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b="1" kern="1200" cap="none" spc="0" baseline="0">
          <a:ln/>
          <a:gradFill>
            <a:gsLst>
              <a:gs pos="0">
                <a:schemeClr val="tx2">
                  <a:lumMod val="90000"/>
                </a:schemeClr>
              </a:gs>
              <a:gs pos="50000">
                <a:schemeClr val="tx2">
                  <a:lumMod val="50000"/>
                </a:schemeClr>
              </a:gs>
              <a:gs pos="100000">
                <a:schemeClr val="tx2">
                  <a:lumMod val="25000"/>
                </a:schemeClr>
              </a:gs>
            </a:gsLst>
            <a:lin ang="5400000" scaled="0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accent2">
            <a:lumMod val="75000"/>
          </a:schemeClr>
        </a:buClr>
        <a:buSzPct val="85000"/>
        <a:buFont typeface="Wingdings 2" pitchFamily="18" charset="2"/>
        <a:buChar char="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>
            <a:lumMod val="60000"/>
            <a:lumOff val="40000"/>
          </a:schemeClr>
        </a:buClr>
        <a:buSzPct val="80000"/>
        <a:buFont typeface="Wingdings" pitchFamily="2" charset="2"/>
        <a:buChar char="l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>
            <a:lumMod val="40000"/>
            <a:lumOff val="60000"/>
          </a:schemeClr>
        </a:buClr>
        <a:buSzPct val="65000"/>
        <a:buFont typeface="Wingdings 2" pitchFamily="18" charset="2"/>
        <a:buChar char="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2">
            <a:lumMod val="20000"/>
            <a:lumOff val="80000"/>
          </a:schemeClr>
        </a:buClr>
        <a:buSzPct val="100000"/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2">
            <a:lumMod val="75000"/>
          </a:schemeClr>
        </a:buClr>
        <a:buSzPct val="50000"/>
        <a:buFont typeface="Wingdings" pitchFamily="2" charset="2"/>
        <a:buChar char="n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obrázek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332656"/>
            <a:ext cx="56007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2" descr="C:\Documents and Settings\OEM\Dokumenty\Obrázky\2.ZŠ-panáčci\2zs_logo2-color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11760" y="1412776"/>
            <a:ext cx="4129841" cy="3801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0" y="5229200"/>
          <a:ext cx="9144000" cy="1402080"/>
        </p:xfrm>
        <a:graphic>
          <a:graphicData uri="http://schemas.openxmlformats.org/drawingml/2006/table">
            <a:tbl>
              <a:tblPr/>
              <a:tblGrid>
                <a:gridCol w="2411760"/>
                <a:gridCol w="6732240"/>
              </a:tblGrid>
              <a:tr h="348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latin typeface="Calibri"/>
                          <a:ea typeface="Calibri"/>
                          <a:cs typeface="Times New Roman"/>
                        </a:rPr>
                        <a:t>Číslo projektu</a:t>
                      </a:r>
                      <a:endParaRPr lang="cs-CZ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>
                          <a:latin typeface="Times New Roman,Bold"/>
                          <a:ea typeface="Calibri"/>
                          <a:cs typeface="Times New Roman,Bold"/>
                        </a:rPr>
                        <a:t>CZ.1.07/1.4.00/21.1405</a:t>
                      </a:r>
                      <a:endParaRPr lang="cs-CZ" sz="1000" b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Název sady materiálů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baseline="0" dirty="0" smtClean="0">
                          <a:latin typeface="Times New Roman"/>
                          <a:ea typeface="Calibri"/>
                          <a:cs typeface="Times New Roman"/>
                        </a:rPr>
                        <a:t>Tvarosloví 9</a:t>
                      </a:r>
                      <a:r>
                        <a:rPr lang="cs-C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. ročník</a:t>
                      </a:r>
                      <a:endParaRPr lang="cs-CZ" sz="20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Název materiálu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 smtClean="0">
                          <a:latin typeface="Times New Roman"/>
                          <a:ea typeface="Calibri"/>
                          <a:cs typeface="Times New Roman"/>
                        </a:rPr>
                        <a:t>VY_32_INOVACE_06_Skloňování obecných </a:t>
                      </a:r>
                      <a:r>
                        <a:rPr lang="cs-CZ" sz="2000" b="1" smtClean="0">
                          <a:latin typeface="Times New Roman"/>
                          <a:ea typeface="Calibri"/>
                          <a:cs typeface="Times New Roman"/>
                        </a:rPr>
                        <a:t>jmen</a:t>
                      </a:r>
                      <a:r>
                        <a:rPr lang="cs-CZ" sz="2000" b="1" baseline="0" smtClean="0">
                          <a:latin typeface="Times New Roman"/>
                          <a:ea typeface="Calibri"/>
                          <a:cs typeface="Times New Roman"/>
                        </a:rPr>
                        <a:t> přejatých</a:t>
                      </a:r>
                      <a:endParaRPr lang="cs-CZ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81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latin typeface="Calibri"/>
                          <a:ea typeface="Calibri"/>
                          <a:cs typeface="Times New Roman"/>
                        </a:rPr>
                        <a:t>Autor</a:t>
                      </a:r>
                      <a:endParaRPr lang="cs-CZ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Chňoupková</a:t>
                      </a:r>
                      <a:r>
                        <a:rPr lang="cs-CZ" sz="2000" dirty="0" smtClean="0">
                          <a:latin typeface="Times New Roman"/>
                          <a:ea typeface="Calibri"/>
                          <a:cs typeface="Times New Roman"/>
                        </a:rPr>
                        <a:t> Martina</a:t>
                      </a:r>
                      <a:endParaRPr lang="cs-CZ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923" marR="619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4000504"/>
            <a:ext cx="8676456" cy="903534"/>
          </a:xfrm>
        </p:spPr>
        <p:txBody>
          <a:bodyPr/>
          <a:lstStyle/>
          <a:p>
            <a:r>
              <a:rPr lang="cs-CZ" sz="3500" dirty="0" smtClean="0"/>
              <a:t>Skloňování obecných jmen přejatých</a:t>
            </a:r>
            <a:endParaRPr lang="cs-CZ" sz="35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Martina </a:t>
            </a:r>
            <a:r>
              <a:rPr lang="cs-CZ" dirty="0" err="1" smtClean="0"/>
              <a:t>Chňoupková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820472" cy="1426464"/>
          </a:xfrm>
        </p:spPr>
        <p:txBody>
          <a:bodyPr/>
          <a:lstStyle/>
          <a:p>
            <a:pPr algn="ctr"/>
            <a:r>
              <a:rPr lang="cs-CZ" sz="3600" dirty="0" smtClean="0"/>
              <a:t>Dejte podstatná jména v závorkách do náležitého tvaru: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71612"/>
            <a:ext cx="8748464" cy="47839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Povídali jsme se o (drama) _________ Zahradní  slavnost </a:t>
            </a:r>
          </a:p>
          <a:p>
            <a:pPr>
              <a:buNone/>
            </a:pPr>
            <a:r>
              <a:rPr lang="cs-CZ" dirty="0" smtClean="0"/>
              <a:t>od Václava Havla. Studenti (Gymnázium)  __________ </a:t>
            </a:r>
          </a:p>
          <a:p>
            <a:pPr>
              <a:buNone/>
            </a:pPr>
            <a:r>
              <a:rPr lang="cs-CZ" dirty="0" smtClean="0"/>
              <a:t>Karla Čapka jeli na výlet do Prahy. V Brně  je mnoho </a:t>
            </a:r>
          </a:p>
          <a:p>
            <a:pPr>
              <a:buNone/>
            </a:pPr>
            <a:r>
              <a:rPr lang="cs-CZ" dirty="0" smtClean="0"/>
              <a:t>zajímavých (muzeum) ______. O tomto (téma) ________ </a:t>
            </a:r>
          </a:p>
          <a:p>
            <a:pPr>
              <a:buNone/>
            </a:pPr>
            <a:r>
              <a:rPr lang="cs-CZ" dirty="0" smtClean="0"/>
              <a:t>se nechci bavit. Ve  sklenících Botanické zahrady v Praze </a:t>
            </a:r>
          </a:p>
          <a:p>
            <a:pPr>
              <a:buNone/>
            </a:pPr>
            <a:r>
              <a:rPr lang="cs-CZ" dirty="0" smtClean="0"/>
              <a:t>roste mnoho zajímavých  (orchidea) _________. Ve </a:t>
            </a:r>
          </a:p>
          <a:p>
            <a:pPr>
              <a:buNone/>
            </a:pPr>
            <a:r>
              <a:rPr lang="cs-CZ" dirty="0" smtClean="0"/>
              <a:t>(vakuum)  _______ oheň  nehoří. Nemohu vědět, kterého </a:t>
            </a:r>
          </a:p>
          <a:p>
            <a:pPr>
              <a:buNone/>
            </a:pPr>
            <a:r>
              <a:rPr lang="cs-CZ" dirty="0" smtClean="0"/>
              <a:t>(datum) _____ se to týká. Vyhledejte v textu všechna </a:t>
            </a:r>
          </a:p>
          <a:p>
            <a:pPr>
              <a:buNone/>
            </a:pPr>
            <a:r>
              <a:rPr lang="cs-CZ" dirty="0" smtClean="0"/>
              <a:t>(adjektivum) __________. Jako první </a:t>
            </a:r>
            <a:r>
              <a:rPr lang="cs-CZ" smtClean="0"/>
              <a:t>člověk letěl do 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(kosmos)  _______  </a:t>
            </a:r>
            <a:r>
              <a:rPr lang="cs-CZ" dirty="0" err="1" smtClean="0"/>
              <a:t>Gagarin</a:t>
            </a:r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427984" y="1484784"/>
            <a:ext cx="14221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b="1" dirty="0" smtClean="0">
                <a:solidFill>
                  <a:schemeClr val="tx1">
                    <a:lumMod val="50000"/>
                  </a:schemeClr>
                </a:solidFill>
              </a:rPr>
              <a:t>dramatu</a:t>
            </a:r>
            <a:endParaRPr lang="cs-CZ" sz="2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6588224" y="1916832"/>
            <a:ext cx="163057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b="1" dirty="0" smtClean="0">
                <a:solidFill>
                  <a:schemeClr val="tx1">
                    <a:lumMod val="50000"/>
                  </a:schemeClr>
                </a:solidFill>
              </a:rPr>
              <a:t>Gymnázia</a:t>
            </a:r>
            <a:endParaRPr lang="cs-CZ" sz="2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851920" y="2852936"/>
            <a:ext cx="105990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b="1" dirty="0" smtClean="0">
                <a:solidFill>
                  <a:schemeClr val="tx1">
                    <a:lumMod val="50000"/>
                  </a:schemeClr>
                </a:solidFill>
              </a:rPr>
              <a:t>muzeí</a:t>
            </a:r>
            <a:endParaRPr lang="cs-CZ" sz="2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380312" y="2852936"/>
            <a:ext cx="124585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b="1" dirty="0" smtClean="0">
                <a:solidFill>
                  <a:schemeClr val="tx1">
                    <a:lumMod val="50000"/>
                  </a:schemeClr>
                </a:solidFill>
              </a:rPr>
              <a:t>tématu</a:t>
            </a:r>
            <a:endParaRPr lang="cs-CZ" sz="2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796136" y="3789040"/>
            <a:ext cx="143180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b="1" dirty="0" smtClean="0">
                <a:solidFill>
                  <a:schemeClr val="tx1">
                    <a:lumMod val="50000"/>
                  </a:schemeClr>
                </a:solidFill>
              </a:rPr>
              <a:t>orchidejí</a:t>
            </a:r>
            <a:endParaRPr lang="cs-CZ" sz="2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051720" y="4293096"/>
            <a:ext cx="105349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b="1" dirty="0" smtClean="0">
                <a:solidFill>
                  <a:schemeClr val="tx1">
                    <a:lumMod val="50000"/>
                  </a:schemeClr>
                </a:solidFill>
              </a:rPr>
              <a:t>vakuu</a:t>
            </a:r>
            <a:endParaRPr lang="cs-CZ" sz="2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1763688" y="4725144"/>
            <a:ext cx="84029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b="1" dirty="0" smtClean="0">
                <a:solidFill>
                  <a:schemeClr val="tx1">
                    <a:lumMod val="50000"/>
                  </a:schemeClr>
                </a:solidFill>
              </a:rPr>
              <a:t>data</a:t>
            </a:r>
            <a:endParaRPr lang="cs-CZ" sz="2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483768" y="5229200"/>
            <a:ext cx="151836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b="1" dirty="0" smtClean="0">
                <a:solidFill>
                  <a:schemeClr val="tx1">
                    <a:lumMod val="50000"/>
                  </a:schemeClr>
                </a:solidFill>
              </a:rPr>
              <a:t>adjektiva</a:t>
            </a:r>
            <a:endParaRPr lang="cs-CZ" sz="26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979712" y="5733256"/>
            <a:ext cx="113992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600" b="1" dirty="0" smtClean="0">
                <a:solidFill>
                  <a:schemeClr val="tx1">
                    <a:lumMod val="50000"/>
                  </a:schemeClr>
                </a:solidFill>
              </a:rPr>
              <a:t>kosmu</a:t>
            </a:r>
            <a:endParaRPr lang="cs-CZ" sz="26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0" y="548680"/>
            <a:ext cx="843731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i="1" dirty="0" smtClean="0"/>
              <a:t>Epidemie tyfu se rychle rozšířila , a proto jsme </a:t>
            </a:r>
          </a:p>
          <a:p>
            <a:r>
              <a:rPr lang="cs-CZ" sz="3200" b="1" i="1" dirty="0" smtClean="0"/>
              <a:t>museli zavolat lékaře – génia, aby nám pomohl  </a:t>
            </a:r>
          </a:p>
          <a:p>
            <a:r>
              <a:rPr lang="cs-CZ" sz="3200" b="1" i="1" dirty="0" smtClean="0"/>
              <a:t>s  touto epidemií.</a:t>
            </a:r>
            <a:endParaRPr lang="cs-CZ" sz="3200" b="1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58783" y="2708920"/>
            <a:ext cx="898521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cs-CZ" sz="3200" dirty="0" smtClean="0"/>
              <a:t>Vyhledejte slova přejatá a určete jejich pád.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Všechna přejatá substantiva převeďte do 1. pádu.</a:t>
            </a:r>
          </a:p>
          <a:p>
            <a:pPr marL="514350" indent="-514350">
              <a:buAutoNum type="arabicPeriod"/>
            </a:pPr>
            <a:r>
              <a:rPr lang="cs-CZ" sz="3200" dirty="0" smtClean="0"/>
              <a:t>Podle jakého vzoru se skloňuje génius?</a:t>
            </a:r>
          </a:p>
          <a:p>
            <a:pPr marL="514350" indent="-514350"/>
            <a:endParaRPr lang="cs-CZ" sz="32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323528" y="4797152"/>
            <a:ext cx="7287572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cs-CZ" sz="3200" dirty="0" smtClean="0"/>
              <a:t>epidemie (1.p.), tyfu(2.p.), génia (4.p.), </a:t>
            </a:r>
          </a:p>
          <a:p>
            <a:pPr marL="514350" indent="-514350"/>
            <a:r>
              <a:rPr lang="cs-CZ" sz="3200" dirty="0" smtClean="0"/>
              <a:t>	epidemií (7.p.)</a:t>
            </a:r>
          </a:p>
          <a:p>
            <a:pPr marL="514350" indent="-514350"/>
            <a:r>
              <a:rPr lang="cs-CZ" sz="3200" dirty="0" smtClean="0"/>
              <a:t>2. 	epidemie, tyfus, génius, epidemie</a:t>
            </a:r>
          </a:p>
          <a:p>
            <a:pPr marL="514350" indent="-514350"/>
            <a:r>
              <a:rPr lang="cs-CZ" sz="3200" dirty="0" smtClean="0"/>
              <a:t>3. 	pán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426464"/>
          </a:xfrm>
        </p:spPr>
        <p:txBody>
          <a:bodyPr/>
          <a:lstStyle/>
          <a:p>
            <a:pPr algn="ctr"/>
            <a:r>
              <a:rPr lang="cs-CZ" dirty="0" smtClean="0"/>
              <a:t>Převeďte do uvedeného pádu a vyplňte tabulku: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571612"/>
            <a:ext cx="8820472" cy="4783948"/>
          </a:xfrm>
        </p:spPr>
        <p:txBody>
          <a:bodyPr/>
          <a:lstStyle/>
          <a:p>
            <a:pPr>
              <a:buNone/>
            </a:pPr>
            <a:r>
              <a:rPr lang="cs-CZ" dirty="0" smtClean="0"/>
              <a:t>brontosaurus (2.p.); centrum (6.p.); orchidea (3.p.); </a:t>
            </a:r>
          </a:p>
          <a:p>
            <a:pPr>
              <a:buNone/>
            </a:pPr>
            <a:r>
              <a:rPr lang="cs-CZ" dirty="0" smtClean="0"/>
              <a:t>angažmá (7.p.); schéma (2.p.); prézentu  (1.p.)</a:t>
            </a:r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51520" y="3429000"/>
          <a:ext cx="8784976" cy="269059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080120"/>
                <a:gridCol w="1656184"/>
                <a:gridCol w="850895"/>
                <a:gridCol w="1244538"/>
                <a:gridCol w="1317746"/>
                <a:gridCol w="1390955"/>
                <a:gridCol w="1244538"/>
              </a:tblGrid>
              <a:tr h="888099"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/>
                        <a:t>Řešení</a:t>
                      </a:r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2000" dirty="0"/>
                    </a:p>
                  </a:txBody>
                  <a:tcPr/>
                </a:tc>
              </a:tr>
              <a:tr h="88809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Pořadové číslo písmene: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5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6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2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2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8</a:t>
                      </a:r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600" dirty="0" smtClean="0"/>
                        <a:t>7</a:t>
                      </a:r>
                      <a:endParaRPr lang="cs-CZ" sz="3600" dirty="0"/>
                    </a:p>
                  </a:txBody>
                  <a:tcPr/>
                </a:tc>
              </a:tr>
              <a:tr h="888099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Tajenka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cs-CZ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ovéPole 5"/>
          <p:cNvSpPr txBox="1"/>
          <p:nvPr/>
        </p:nvSpPr>
        <p:spPr>
          <a:xfrm>
            <a:off x="1331640" y="3645024"/>
            <a:ext cx="167385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00" dirty="0" smtClean="0">
                <a:solidFill>
                  <a:schemeClr val="bg1"/>
                </a:solidFill>
              </a:rPr>
              <a:t>brontosaura</a:t>
            </a:r>
            <a:endParaRPr lang="cs-CZ" sz="2300" dirty="0">
              <a:solidFill>
                <a:schemeClr val="bg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987824" y="3645024"/>
            <a:ext cx="963725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00" dirty="0" smtClean="0">
                <a:solidFill>
                  <a:schemeClr val="bg1"/>
                </a:solidFill>
              </a:rPr>
              <a:t>centra</a:t>
            </a:r>
            <a:endParaRPr lang="cs-CZ" sz="2300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923928" y="3645024"/>
            <a:ext cx="1242648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00" dirty="0" smtClean="0">
                <a:solidFill>
                  <a:schemeClr val="bg1"/>
                </a:solidFill>
              </a:rPr>
              <a:t>orchideji</a:t>
            </a:r>
            <a:endParaRPr lang="cs-CZ" sz="2300" dirty="0">
              <a:solidFill>
                <a:schemeClr val="bg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148064" y="3645024"/>
            <a:ext cx="1305165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00" dirty="0" smtClean="0">
                <a:solidFill>
                  <a:schemeClr val="bg1"/>
                </a:solidFill>
              </a:rPr>
              <a:t>angažmá</a:t>
            </a:r>
            <a:endParaRPr lang="cs-CZ" sz="2300" dirty="0">
              <a:solidFill>
                <a:schemeClr val="bg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444208" y="3645024"/>
            <a:ext cx="1380506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00" dirty="0" smtClean="0">
                <a:solidFill>
                  <a:schemeClr val="bg1"/>
                </a:solidFill>
              </a:rPr>
              <a:t>schématu</a:t>
            </a:r>
            <a:endParaRPr lang="cs-CZ" sz="2300" dirty="0">
              <a:solidFill>
                <a:schemeClr val="bg1"/>
              </a:solidFill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884368" y="3645024"/>
            <a:ext cx="1141659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300" dirty="0" smtClean="0">
                <a:solidFill>
                  <a:schemeClr val="bg1"/>
                </a:solidFill>
              </a:rPr>
              <a:t>prézens</a:t>
            </a:r>
            <a:endParaRPr lang="cs-CZ" sz="2300" dirty="0">
              <a:solidFill>
                <a:schemeClr val="bg1"/>
              </a:solidFill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907704" y="5373216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T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3203848" y="5373216"/>
            <a:ext cx="5293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U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4283968" y="5373216"/>
            <a:ext cx="4876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R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5508104" y="5373216"/>
            <a:ext cx="5421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N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6876256" y="5373216"/>
            <a:ext cx="5293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U</a:t>
            </a:r>
            <a:endParaRPr lang="cs-CZ" sz="4000" dirty="0">
              <a:solidFill>
                <a:schemeClr val="bg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8244408" y="5373216"/>
            <a:ext cx="47000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S</a:t>
            </a:r>
            <a:endParaRPr lang="cs-CZ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pPr algn="ctr"/>
            <a:r>
              <a:rPr lang="cs-CZ" dirty="0" smtClean="0"/>
              <a:t>Napište ve 2. pádě čísla jednotného: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muzeum</a:t>
            </a:r>
          </a:p>
          <a:p>
            <a:r>
              <a:rPr lang="cs-CZ" dirty="0" smtClean="0"/>
              <a:t>humus</a:t>
            </a:r>
          </a:p>
          <a:p>
            <a:r>
              <a:rPr lang="cs-CZ" dirty="0" smtClean="0"/>
              <a:t>klišé</a:t>
            </a:r>
          </a:p>
          <a:p>
            <a:r>
              <a:rPr lang="cs-CZ" dirty="0" smtClean="0"/>
              <a:t>stádium</a:t>
            </a:r>
          </a:p>
          <a:p>
            <a:r>
              <a:rPr lang="cs-CZ" dirty="0" smtClean="0"/>
              <a:t>idea</a:t>
            </a:r>
          </a:p>
          <a:p>
            <a:r>
              <a:rPr lang="cs-CZ" dirty="0" smtClean="0"/>
              <a:t>schéma</a:t>
            </a:r>
          </a:p>
          <a:p>
            <a:r>
              <a:rPr lang="cs-CZ" dirty="0" smtClean="0"/>
              <a:t>studium</a:t>
            </a:r>
          </a:p>
          <a:p>
            <a:r>
              <a:rPr lang="cs-CZ" dirty="0" smtClean="0"/>
              <a:t>egoismus</a:t>
            </a:r>
          </a:p>
          <a:p>
            <a:r>
              <a:rPr lang="cs-CZ" dirty="0" smtClean="0"/>
              <a:t>virus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muzea</a:t>
            </a:r>
          </a:p>
          <a:p>
            <a:r>
              <a:rPr lang="cs-CZ" dirty="0" smtClean="0"/>
              <a:t>humusu</a:t>
            </a:r>
          </a:p>
          <a:p>
            <a:r>
              <a:rPr lang="cs-CZ" dirty="0" smtClean="0"/>
              <a:t>klišé</a:t>
            </a:r>
          </a:p>
          <a:p>
            <a:r>
              <a:rPr lang="cs-CZ" dirty="0" smtClean="0"/>
              <a:t>stádia</a:t>
            </a:r>
          </a:p>
          <a:p>
            <a:r>
              <a:rPr lang="cs-CZ" dirty="0" smtClean="0"/>
              <a:t>idey/ideje</a:t>
            </a:r>
          </a:p>
          <a:p>
            <a:r>
              <a:rPr lang="cs-CZ" dirty="0" smtClean="0"/>
              <a:t>schématu</a:t>
            </a:r>
          </a:p>
          <a:p>
            <a:r>
              <a:rPr lang="cs-CZ" dirty="0" smtClean="0"/>
              <a:t>studia</a:t>
            </a:r>
          </a:p>
          <a:p>
            <a:r>
              <a:rPr lang="cs-CZ" dirty="0" smtClean="0"/>
              <a:t>egoismu</a:t>
            </a:r>
          </a:p>
          <a:p>
            <a:r>
              <a:rPr lang="cs-CZ" dirty="0" smtClean="0"/>
              <a:t>viru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Procvičení: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sz="3600" dirty="0" smtClean="0"/>
              <a:t>Učebnice strany 49,50</a:t>
            </a:r>
            <a:r>
              <a:rPr lang="cs-CZ" sz="3600" smtClean="0"/>
              <a:t>, cvičení 1-5.</a:t>
            </a:r>
            <a:endParaRPr lang="cs-CZ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461455"/>
      </a:dk2>
      <a:lt2>
        <a:srgbClr val="FFFFD2"/>
      </a:lt2>
      <a:accent1>
        <a:srgbClr val="B94B2D"/>
      </a:accent1>
      <a:accent2>
        <a:srgbClr val="B95F91"/>
      </a:accent2>
      <a:accent3>
        <a:srgbClr val="C8AF3C"/>
      </a:accent3>
      <a:accent4>
        <a:srgbClr val="78AA64"/>
      </a:accent4>
      <a:accent5>
        <a:srgbClr val="8264AA"/>
      </a:accent5>
      <a:accent6>
        <a:srgbClr val="D29B46"/>
      </a:accent6>
      <a:hlink>
        <a:srgbClr val="0000FF"/>
      </a:hlink>
      <a:folHlink>
        <a:srgbClr val="800080"/>
      </a:folHlink>
    </a:clrScheme>
    <a:fontScheme name="Twilight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0" t="100000" r="5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0" t="100000" r="50000" b="10000"/>
          </a:path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0000"/>
                <a:satMod val="200000"/>
              </a:schemeClr>
            </a:duotone>
          </a:blip>
          <a:tile tx="0" ty="0" sx="120000" sy="12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Twilight</Template>
  <TotalTime>91</TotalTime>
  <Words>290</Words>
  <Application>Microsoft Office PowerPoint</Application>
  <PresentationFormat>Předvádění na obrazovce (4:3)</PresentationFormat>
  <Paragraphs>88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Twilight</vt:lpstr>
      <vt:lpstr>Snímek 1</vt:lpstr>
      <vt:lpstr>Skloňování obecných jmen přejatých</vt:lpstr>
      <vt:lpstr>Dejte podstatná jména v závorkách do náležitého tvaru:</vt:lpstr>
      <vt:lpstr>Snímek 4</vt:lpstr>
      <vt:lpstr>Převeďte do uvedeného pádu a vyplňte tabulku:</vt:lpstr>
      <vt:lpstr>Napište ve 2. pádě čísla jednotného:</vt:lpstr>
      <vt:lpstr>Procvičení: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Skloňování obecných jmen přejatých</dc:title>
  <dc:creator>Martina</dc:creator>
  <cp:lastModifiedBy>Martin Seifert</cp:lastModifiedBy>
  <cp:revision>11</cp:revision>
  <dcterms:created xsi:type="dcterms:W3CDTF">2010-11-15T16:30:12Z</dcterms:created>
  <dcterms:modified xsi:type="dcterms:W3CDTF">2021-04-08T06:37:58Z</dcterms:modified>
</cp:coreProperties>
</file>